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56" r:id="rId3"/>
    <p:sldId id="257" r:id="rId4"/>
    <p:sldId id="259" r:id="rId5"/>
    <p:sldId id="258" r:id="rId6"/>
    <p:sldId id="261" r:id="rId7"/>
    <p:sldId id="263" r:id="rId8"/>
    <p:sldId id="262" r:id="rId9"/>
    <p:sldId id="260" r:id="rId10"/>
    <p:sldId id="268"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81" d="100"/>
          <a:sy n="81" d="100"/>
        </p:scale>
        <p:origin x="108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359EDE8-48F6-44E5-9242-66306372249E}" type="datetimeFigureOut">
              <a:rPr lang="en-GB" smtClean="0"/>
              <a:t>07/03/2016</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C0F669-D525-467C-8980-04BFD022B61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59EDE8-48F6-44E5-9242-66306372249E}" type="datetimeFigureOut">
              <a:rPr lang="en-GB" smtClean="0"/>
              <a:t>07/03/2016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0C0F669-D525-467C-8980-04BFD022B61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59EDE8-48F6-44E5-9242-66306372249E}" type="datetimeFigureOut">
              <a:rPr lang="en-GB" smtClean="0"/>
              <a:t>07/03/2016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0C0F669-D525-467C-8980-04BFD022B61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59EDE8-48F6-44E5-9242-66306372249E}" type="datetimeFigureOut">
              <a:rPr lang="en-GB" smtClean="0"/>
              <a:t>07/03/2016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0C0F669-D525-467C-8980-04BFD022B61D}"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359EDE8-48F6-44E5-9242-66306372249E}" type="datetimeFigureOut">
              <a:rPr lang="en-GB" smtClean="0"/>
              <a:t>07/03/2016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60C0F669-D525-467C-8980-04BFD022B61D}"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359EDE8-48F6-44E5-9242-66306372249E}" type="datetimeFigureOut">
              <a:rPr lang="en-GB" smtClean="0"/>
              <a:t>07/03/2016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0C0F669-D525-467C-8980-04BFD022B61D}"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359EDE8-48F6-44E5-9242-66306372249E}" type="datetimeFigureOut">
              <a:rPr lang="en-GB" smtClean="0"/>
              <a:t>07/03/2016</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60C0F669-D525-467C-8980-04BFD022B61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359EDE8-48F6-44E5-9242-66306372249E}" type="datetimeFigureOut">
              <a:rPr lang="en-GB" smtClean="0"/>
              <a:t>07/03/2016</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60C0F669-D525-467C-8980-04BFD022B61D}"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359EDE8-48F6-44E5-9242-66306372249E}" type="datetimeFigureOut">
              <a:rPr lang="en-GB" smtClean="0"/>
              <a:t>07/03/2016</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60C0F669-D525-467C-8980-04BFD022B61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359EDE8-48F6-44E5-9242-66306372249E}" type="datetimeFigureOut">
              <a:rPr lang="en-GB" smtClean="0"/>
              <a:t>07/03/2016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60C0F669-D525-467C-8980-04BFD022B61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359EDE8-48F6-44E5-9242-66306372249E}" type="datetimeFigureOut">
              <a:rPr lang="en-GB" smtClean="0"/>
              <a:t>07/03/2016</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C0F669-D525-467C-8980-04BFD022B61D}"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359EDE8-48F6-44E5-9242-66306372249E}" type="datetimeFigureOut">
              <a:rPr lang="en-GB" smtClean="0"/>
              <a:t>07/03/2016</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C0F669-D525-467C-8980-04BFD022B61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752600"/>
            <a:ext cx="7772400" cy="1830388"/>
          </a:xfrm>
          <a:prstGeom prst="rect">
            <a:avLst/>
          </a:prstGeom>
        </p:spPr>
        <p:txBody>
          <a:bodyPr/>
          <a:lstStyle/>
          <a:p>
            <a:endParaRPr lang="en-GB"/>
          </a:p>
        </p:txBody>
      </p:sp>
      <p:sp>
        <p:nvSpPr>
          <p:cNvPr id="4" name="Title 3"/>
          <p:cNvSpPr>
            <a:spLocks noGrp="1"/>
          </p:cNvSpPr>
          <p:nvPr>
            <p:ph type="title"/>
          </p:nvPr>
        </p:nvSpPr>
        <p:spPr/>
        <p:txBody>
          <a:bodyPr/>
          <a:lstStyle/>
          <a:p>
            <a:r>
              <a:rPr lang="en-GB" dirty="0" smtClean="0"/>
              <a:t>Mothering </a:t>
            </a:r>
            <a:r>
              <a:rPr lang="en-GB" dirty="0" smtClean="0"/>
              <a:t>Sunday</a:t>
            </a:r>
            <a:endParaRPr lang="en-GB" dirty="0"/>
          </a:p>
        </p:txBody>
      </p:sp>
      <p:sp>
        <p:nvSpPr>
          <p:cNvPr id="5" name="Picture Placeholder 4"/>
          <p:cNvSpPr>
            <a:spLocks noGrp="1"/>
          </p:cNvSpPr>
          <p:nvPr>
            <p:ph type="pic" idx="1"/>
          </p:nvPr>
        </p:nvSpPr>
        <p:spPr/>
      </p:sp>
      <p:sp>
        <p:nvSpPr>
          <p:cNvPr id="6" name="Text Placeholder 5"/>
          <p:cNvSpPr>
            <a:spLocks noGrp="1"/>
          </p:cNvSpPr>
          <p:nvPr>
            <p:ph type="body" sz="half" idx="2"/>
          </p:nvPr>
        </p:nvSpPr>
        <p:spPr/>
        <p:txBody>
          <a:bodyPr/>
          <a:lstStyle/>
          <a:p>
            <a:endParaRPr lang="en-GB"/>
          </a:p>
        </p:txBody>
      </p:sp>
      <p:pic>
        <p:nvPicPr>
          <p:cNvPr id="1029" name="Picture 5" descr="C:\Program Files (x86)\Microsoft Office\MEDIA\CAGCAT10\j0284916.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649412" y="548680"/>
            <a:ext cx="5946923" cy="3672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2220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140968"/>
            <a:ext cx="8664575" cy="2808313"/>
          </a:xfrm>
        </p:spPr>
        <p:txBody>
          <a:bodyPr>
            <a:normAutofit fontScale="90000"/>
          </a:bodyPr>
          <a:lstStyle/>
          <a:p>
            <a:r>
              <a:rPr lang="en-GB" dirty="0" smtClean="0"/>
              <a:t>I am now going to read an interactive story from the Bible based on Exodus2:1-10.</a:t>
            </a:r>
            <a:br>
              <a:rPr lang="en-GB" dirty="0" smtClean="0"/>
            </a:br>
            <a:r>
              <a:rPr lang="en-GB" dirty="0" smtClean="0"/>
              <a:t>‘The Edge of the River’ from ‘Telling the Bible’ by Bob Hartman</a:t>
            </a:r>
            <a:endParaRPr lang="en-GB" dirty="0"/>
          </a:p>
        </p:txBody>
      </p:sp>
      <p:pic>
        <p:nvPicPr>
          <p:cNvPr id="2050" name="Picture 2" descr="C:\Users\Julie\AppData\Local\Microsoft\Windows\INetCache\IE\NBS1GLKL\baby_moses[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577850"/>
            <a:ext cx="4014570" cy="256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6997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Autofit/>
          </a:bodyPr>
          <a:lstStyle/>
          <a:p>
            <a:r>
              <a:rPr lang="en-GB" sz="3200" dirty="0" smtClean="0">
                <a:latin typeface="Comic Sans MS" panose="030F0702030302020204" pitchFamily="66" charset="0"/>
              </a:rPr>
              <a:t>Now I am going to say a prayer and if you want to make it your prayer you can say Amen at the end after me.</a:t>
            </a:r>
            <a:endParaRPr lang="en-GB" sz="3200" dirty="0">
              <a:latin typeface="Comic Sans MS" panose="030F0702030302020204" pitchFamily="66" charset="0"/>
            </a:endParaRPr>
          </a:p>
        </p:txBody>
      </p:sp>
      <p:pic>
        <p:nvPicPr>
          <p:cNvPr id="8197" name="Picture 5" descr="C:\Users\Julie\AppData\Local\Microsoft\Windows\INetCache\IE\8M2J1J26\PngThumb-young-girl-praying-15347[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7488" y="2780928"/>
            <a:ext cx="1532904" cy="24929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55576" y="2274838"/>
            <a:ext cx="5328592" cy="3416320"/>
          </a:xfrm>
          <a:prstGeom prst="rect">
            <a:avLst/>
          </a:prstGeom>
        </p:spPr>
        <p:txBody>
          <a:bodyPr wrap="square">
            <a:spAutoFit/>
          </a:bodyPr>
          <a:lstStyle/>
          <a:p>
            <a:r>
              <a:rPr lang="en-GB" sz="2400" dirty="0" smtClean="0">
                <a:latin typeface="Comic Sans MS" panose="030F0702030302020204" pitchFamily="66" charset="0"/>
              </a:rPr>
              <a:t>Loving God, we give you thanks for all who care for us, who have encouraged us and helped us grow, who have forgiven us, and cared for us when we are unwell, who have supported us when times were hard, who have challenged us, who have told us about you. Thank you, Lord. Amen</a:t>
            </a:r>
            <a:endParaRPr lang="en-GB" sz="2400" dirty="0">
              <a:latin typeface="Comic Sans MS" panose="030F0702030302020204" pitchFamily="66" charset="0"/>
            </a:endParaRPr>
          </a:p>
        </p:txBody>
      </p:sp>
    </p:spTree>
    <p:extLst>
      <p:ext uri="{BB962C8B-B14F-4D97-AF65-F5344CB8AC3E}">
        <p14:creationId xmlns:p14="http://schemas.microsoft.com/office/powerpoint/2010/main" val="3431707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sp>
        <p:nvSpPr>
          <p:cNvPr id="2" name="Title 1"/>
          <p:cNvSpPr>
            <a:spLocks noGrp="1"/>
          </p:cNvSpPr>
          <p:nvPr>
            <p:ph type="title"/>
          </p:nvPr>
        </p:nvSpPr>
        <p:spPr/>
        <p:txBody>
          <a:bodyPr/>
          <a:lstStyle/>
          <a:p>
            <a:endParaRPr lang="en-GB"/>
          </a:p>
        </p:txBody>
      </p:sp>
      <p:pic>
        <p:nvPicPr>
          <p:cNvPr id="2050" name="Picture 2" descr="C:\Users\Julie\AppData\Local\Microsoft\Windows\INetCache\IE\DVY8WFRW\Mothers-Day-0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83768" y="374650"/>
            <a:ext cx="52832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144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88640"/>
            <a:ext cx="7772400" cy="3411810"/>
          </a:xfrm>
        </p:spPr>
        <p:txBody>
          <a:bodyPr>
            <a:normAutofit fontScale="90000"/>
          </a:bodyPr>
          <a:lstStyle/>
          <a:p>
            <a:r>
              <a:rPr lang="en-GB" dirty="0" smtClean="0">
                <a:latin typeface="Comic Sans MS" panose="030F0702030302020204" pitchFamily="66" charset="0"/>
              </a:rPr>
              <a:t/>
            </a:r>
            <a:br>
              <a:rPr lang="en-GB" dirty="0" smtClean="0">
                <a:latin typeface="Comic Sans MS" panose="030F0702030302020204" pitchFamily="66" charset="0"/>
              </a:rPr>
            </a:br>
            <a:r>
              <a:rPr lang="en-GB" sz="3600" dirty="0" smtClean="0">
                <a:latin typeface="Comic Sans MS" panose="030F0702030302020204" pitchFamily="66" charset="0"/>
              </a:rPr>
              <a:t>Not everyone has a mother- but everyone has someone who is like a mom to them. Today we will think about all the mother figures in our lives- carers, grans, aunties</a:t>
            </a:r>
            <a:r>
              <a:rPr lang="en-GB" sz="3600" dirty="0">
                <a:latin typeface="Comic Sans MS" panose="030F0702030302020204" pitchFamily="66" charset="0"/>
              </a:rPr>
              <a:t> </a:t>
            </a:r>
            <a:r>
              <a:rPr lang="en-GB" sz="3600" dirty="0" smtClean="0">
                <a:latin typeface="Comic Sans MS" panose="030F0702030302020204" pitchFamily="66" charset="0"/>
              </a:rPr>
              <a:t>and sisters- we will think about them all as ‘mom’ or ‘mum’</a:t>
            </a:r>
            <a:endParaRPr lang="en-GB" dirty="0">
              <a:latin typeface="Comic Sans MS" panose="030F0702030302020204" pitchFamily="66" charset="0"/>
            </a:endParaRPr>
          </a:p>
        </p:txBody>
      </p:sp>
      <p:pic>
        <p:nvPicPr>
          <p:cNvPr id="1026" name="Picture 2" descr="C:\Users\Julie\AppData\Local\Microsoft\Windows\INetCache\IE\NBS1GLKL\Mothers_Day_Hug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3861048"/>
            <a:ext cx="3456384"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604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b="1" dirty="0" smtClean="0">
                <a:latin typeface="Comic Sans MS" panose="030F0702030302020204" pitchFamily="66" charset="0"/>
              </a:rPr>
              <a:t>About 400 years ago the Christian Church decided, that on the 4</a:t>
            </a:r>
            <a:r>
              <a:rPr lang="en-GB" b="1" baseline="30000" dirty="0" smtClean="0">
                <a:latin typeface="Comic Sans MS" panose="030F0702030302020204" pitchFamily="66" charset="0"/>
              </a:rPr>
              <a:t>th</a:t>
            </a:r>
            <a:r>
              <a:rPr lang="en-GB" b="1" dirty="0" smtClean="0">
                <a:latin typeface="Comic Sans MS" panose="030F0702030302020204" pitchFamily="66" charset="0"/>
              </a:rPr>
              <a:t> Sunday in Lent, families should visit the largest church or cathedral near to  where they live.</a:t>
            </a:r>
          </a:p>
          <a:p>
            <a:r>
              <a:rPr lang="en-GB" b="1" dirty="0" smtClean="0">
                <a:latin typeface="Comic Sans MS" panose="030F0702030302020204" pitchFamily="66" charset="0"/>
              </a:rPr>
              <a:t>This was called the Mother Church- and so the day became known as Mothering Sunday</a:t>
            </a:r>
            <a:endParaRPr lang="en-GB" b="1" dirty="0">
              <a:latin typeface="Comic Sans MS" panose="030F0702030302020204" pitchFamily="66" charset="0"/>
            </a:endParaRPr>
          </a:p>
        </p:txBody>
      </p:sp>
      <p:sp>
        <p:nvSpPr>
          <p:cNvPr id="2" name="Title 1"/>
          <p:cNvSpPr>
            <a:spLocks noGrp="1"/>
          </p:cNvSpPr>
          <p:nvPr>
            <p:ph type="title"/>
          </p:nvPr>
        </p:nvSpPr>
        <p:spPr/>
        <p:txBody>
          <a:bodyPr>
            <a:noAutofit/>
          </a:bodyPr>
          <a:lstStyle/>
          <a:p>
            <a:r>
              <a:rPr lang="en-GB" sz="3600" b="1" dirty="0" smtClean="0">
                <a:latin typeface="Comic Sans MS" panose="030F0702030302020204" pitchFamily="66" charset="0"/>
              </a:rPr>
              <a:t>Mothers Day or Mothering Sunday  How did it all start?</a:t>
            </a:r>
            <a:endParaRPr lang="en-GB" sz="3600" b="1" dirty="0">
              <a:latin typeface="Comic Sans MS" panose="030F0702030302020204" pitchFamily="66" charset="0"/>
            </a:endParaRPr>
          </a:p>
        </p:txBody>
      </p:sp>
      <p:pic>
        <p:nvPicPr>
          <p:cNvPr id="2050" name="Picture 2" descr="C:\Users\Julie\AppData\Local\Microsoft\Windows\INetCache\IE\HHNF5EFZ\Church_Growth[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5229200"/>
            <a:ext cx="2105025"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210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476250"/>
            <a:ext cx="8243888" cy="1512888"/>
          </a:xfrm>
        </p:spPr>
        <p:txBody>
          <a:bodyPr>
            <a:noAutofit/>
          </a:bodyPr>
          <a:lstStyle/>
          <a:p>
            <a:r>
              <a:rPr lang="en-GB" sz="3200" b="1" dirty="0" smtClean="0">
                <a:latin typeface="Comic Sans MS" panose="030F0702030302020204" pitchFamily="66" charset="0"/>
              </a:rPr>
              <a:t>Many children- by age 14 -sometimes as young as 12- lived away from home in large houses where they worked in service as maids and servants for rich people.</a:t>
            </a:r>
            <a:endParaRPr lang="en-GB" sz="3200" b="1" dirty="0">
              <a:latin typeface="Comic Sans MS" panose="030F0702030302020204" pitchFamily="66" charset="0"/>
            </a:endParaRPr>
          </a:p>
        </p:txBody>
      </p:sp>
      <p:pic>
        <p:nvPicPr>
          <p:cNvPr id="3079" name="Picture 7" descr="C:\Users\Julie\AppData\Local\Microsoft\Windows\INetCache\IE\DVY8WFRW\384px-Sing_a_sing_of_sixpence_-_illustration_by_Walter_Crane_-_Project_Gutenberg_eText_1834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564904"/>
            <a:ext cx="3168352" cy="3912096"/>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C:\Users\Julie\AppData\Local\Microsoft\Windows\INetCache\IE\8M2J1J26\Whitehouse-Silhouett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912" y="1988840"/>
            <a:ext cx="5364088" cy="423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3382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idx="4294967295"/>
          </p:nvPr>
        </p:nvSpPr>
        <p:spPr>
          <a:xfrm>
            <a:off x="0" y="333375"/>
            <a:ext cx="8099425" cy="3009900"/>
          </a:xfrm>
        </p:spPr>
        <p:txBody>
          <a:bodyPr>
            <a:normAutofit fontScale="90000"/>
          </a:bodyPr>
          <a:lstStyle/>
          <a:p>
            <a:r>
              <a:rPr lang="en-GB" dirty="0" smtClean="0"/>
              <a:t/>
            </a:r>
            <a:br>
              <a:rPr lang="en-GB" dirty="0" smtClean="0"/>
            </a:br>
            <a:r>
              <a:rPr lang="en-GB" dirty="0"/>
              <a:t/>
            </a:r>
            <a:br>
              <a:rPr lang="en-GB" dirty="0"/>
            </a:br>
            <a:r>
              <a:rPr lang="en-GB" sz="3600" b="1" dirty="0" smtClean="0">
                <a:latin typeface="Comic Sans MS" panose="030F0702030302020204" pitchFamily="66" charset="0"/>
              </a:rPr>
              <a:t>They were only allowed one day off a year to visit their family- Mothering Sunday -so that they could go with their family to their Mother Church. </a:t>
            </a:r>
            <a:br>
              <a:rPr lang="en-GB" sz="3600" b="1" dirty="0" smtClean="0">
                <a:latin typeface="Comic Sans MS" panose="030F0702030302020204" pitchFamily="66" charset="0"/>
              </a:rPr>
            </a:br>
            <a:r>
              <a:rPr lang="en-GB" sz="3600" b="1" dirty="0" smtClean="0">
                <a:latin typeface="Comic Sans MS" panose="030F0702030302020204" pitchFamily="66" charset="0"/>
              </a:rPr>
              <a:t>They were allowed to bake a cake to take home for mom</a:t>
            </a:r>
            <a:r>
              <a:rPr lang="en-GB" dirty="0" smtClean="0"/>
              <a:t/>
            </a:r>
            <a:br>
              <a:rPr lang="en-GB" dirty="0" smtClean="0"/>
            </a:br>
            <a:endParaRPr lang="en-GB" dirty="0"/>
          </a:p>
        </p:txBody>
      </p:sp>
      <p:pic>
        <p:nvPicPr>
          <p:cNvPr id="5123" name="Picture 3" descr="C:\Users\Julie\AppData\Local\Microsoft\Windows\INetCache\IE\HHNF5EFZ\cartoon-kids-baking-cookies-eps-1897380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933056"/>
            <a:ext cx="3600400" cy="2492896"/>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C:\Users\Julie\AppData\Local\Microsoft\Windows\INetCache\IE\HHNF5EFZ\baking03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4293096"/>
            <a:ext cx="3096344"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2206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218"/>
          </a:xfrm>
        </p:spPr>
        <p:txBody>
          <a:bodyPr>
            <a:normAutofit fontScale="90000"/>
          </a:bodyPr>
          <a:lstStyle/>
          <a:p>
            <a:r>
              <a:rPr lang="en-GB" dirty="0" smtClean="0">
                <a:latin typeface="Comic Sans MS" panose="030F0702030302020204" pitchFamily="66" charset="0"/>
              </a:rPr>
              <a:t>This was called a </a:t>
            </a:r>
            <a:r>
              <a:rPr lang="en-GB" dirty="0" err="1" smtClean="0">
                <a:latin typeface="Comic Sans MS" panose="030F0702030302020204" pitchFamily="66" charset="0"/>
              </a:rPr>
              <a:t>Simnel</a:t>
            </a:r>
            <a:r>
              <a:rPr lang="en-GB" dirty="0" smtClean="0">
                <a:latin typeface="Comic Sans MS" panose="030F0702030302020204" pitchFamily="66" charset="0"/>
              </a:rPr>
              <a:t> cake and was decorated with 11 balls of marzipan to represent the disciples- without Judas!</a:t>
            </a:r>
            <a:endParaRPr lang="en-GB" dirty="0">
              <a:latin typeface="Comic Sans MS" panose="030F0702030302020204" pitchFamily="66"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2400300"/>
            <a:ext cx="5472608" cy="4053036"/>
          </a:xfrm>
          <a:prstGeom prst="rect">
            <a:avLst/>
          </a:prstGeom>
        </p:spPr>
      </p:pic>
    </p:spTree>
    <p:extLst>
      <p:ext uri="{BB962C8B-B14F-4D97-AF65-F5344CB8AC3E}">
        <p14:creationId xmlns:p14="http://schemas.microsoft.com/office/powerpoint/2010/main" val="3419396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2996952"/>
            <a:ext cx="3456384" cy="3168352"/>
          </a:xfrm>
          <a:prstGeom prst="rect">
            <a:avLst/>
          </a:prstGeom>
        </p:spPr>
      </p:pic>
      <p:sp>
        <p:nvSpPr>
          <p:cNvPr id="5" name="Title 4"/>
          <p:cNvSpPr>
            <a:spLocks noGrp="1"/>
          </p:cNvSpPr>
          <p:nvPr>
            <p:ph type="title"/>
          </p:nvPr>
        </p:nvSpPr>
        <p:spPr>
          <a:xfrm>
            <a:off x="457200" y="274638"/>
            <a:ext cx="8219256" cy="2434282"/>
          </a:xfrm>
        </p:spPr>
        <p:txBody>
          <a:bodyPr>
            <a:normAutofit fontScale="90000"/>
          </a:bodyPr>
          <a:lstStyle/>
          <a:p>
            <a:r>
              <a:rPr lang="en-GB" dirty="0" smtClean="0">
                <a:latin typeface="Comic Sans MS" panose="030F0702030302020204" pitchFamily="66" charset="0"/>
              </a:rPr>
              <a:t>Living here you would have taken the journey to Lichfield Cathedral on Mothering Sunday.</a:t>
            </a:r>
            <a:endParaRPr lang="en-GB" dirty="0">
              <a:latin typeface="Comic Sans MS" panose="030F0702030302020204" pitchFamily="66" charset="0"/>
            </a:endParaRPr>
          </a:p>
        </p:txBody>
      </p:sp>
    </p:spTree>
    <p:extLst>
      <p:ext uri="{BB962C8B-B14F-4D97-AF65-F5344CB8AC3E}">
        <p14:creationId xmlns:p14="http://schemas.microsoft.com/office/powerpoint/2010/main" val="3793441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471" y="-171399"/>
            <a:ext cx="8748713" cy="4320480"/>
          </a:xfrm>
        </p:spPr>
        <p:txBody>
          <a:bodyPr>
            <a:normAutofit/>
          </a:bodyPr>
          <a:lstStyle/>
          <a:p>
            <a:r>
              <a:rPr lang="en-GB" sz="3200" b="1" dirty="0" smtClean="0">
                <a:latin typeface="Comic Sans MS" panose="030F0702030302020204" pitchFamily="66" charset="0"/>
              </a:rPr>
              <a:t>As the children began the long journey home they would pick wild flowers and take them home for mom.</a:t>
            </a:r>
            <a:br>
              <a:rPr lang="en-GB" sz="3200" b="1" dirty="0" smtClean="0">
                <a:latin typeface="Comic Sans MS" panose="030F0702030302020204" pitchFamily="66" charset="0"/>
              </a:rPr>
            </a:br>
            <a:r>
              <a:rPr lang="en-GB" sz="3200" b="1" dirty="0" smtClean="0">
                <a:latin typeface="Comic Sans MS" panose="030F0702030302020204" pitchFamily="66" charset="0"/>
              </a:rPr>
              <a:t>This started the tradition of giving mom flowers. Many Christian churches still give a posy to all the ladies who visit on Sunday.</a:t>
            </a:r>
            <a:endParaRPr lang="en-GB" sz="3200" b="1" dirty="0">
              <a:latin typeface="Comic Sans MS" panose="030F0702030302020204" pitchFamily="66" charset="0"/>
            </a:endParaRPr>
          </a:p>
        </p:txBody>
      </p:sp>
      <p:pic>
        <p:nvPicPr>
          <p:cNvPr id="6156" name="Picture 12" descr="C:\Users\Julie\AppData\Local\Microsoft\Windows\INetCache\IE\HHNF5EFZ\lady-smells-flower[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810000"/>
            <a:ext cx="2016224" cy="3048000"/>
          </a:xfrm>
          <a:prstGeom prst="rect">
            <a:avLst/>
          </a:prstGeom>
          <a:noFill/>
          <a:extLst>
            <a:ext uri="{909E8E84-426E-40DD-AFC4-6F175D3DCCD1}">
              <a14:hiddenFill xmlns:a14="http://schemas.microsoft.com/office/drawing/2010/main">
                <a:solidFill>
                  <a:srgbClr val="FFFFFF"/>
                </a:solidFill>
              </a14:hiddenFill>
            </a:ext>
          </a:extLst>
        </p:spPr>
      </p:pic>
      <p:pic>
        <p:nvPicPr>
          <p:cNvPr id="6157" name="Picture 13" descr="C:\Users\Julie\AppData\Local\Microsoft\Windows\INetCache\IE\HHNF5EFZ\Flower-Bunch__91050_std[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3857624" y="4797149"/>
            <a:ext cx="3378671" cy="1656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9705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27584" y="692696"/>
            <a:ext cx="8316416" cy="2807742"/>
          </a:xfrm>
        </p:spPr>
        <p:txBody>
          <a:bodyPr>
            <a:noAutofit/>
          </a:bodyPr>
          <a:lstStyle/>
          <a:p>
            <a:r>
              <a:rPr lang="en-GB" sz="3200" dirty="0" smtClean="0">
                <a:latin typeface="Comic Sans MS" panose="030F0702030302020204" pitchFamily="66" charset="0"/>
              </a:rPr>
              <a:t>Have you made a card or planned anything special for Sunday?</a:t>
            </a:r>
            <a:br>
              <a:rPr lang="en-GB" sz="3200" dirty="0" smtClean="0">
                <a:latin typeface="Comic Sans MS" panose="030F0702030302020204" pitchFamily="66" charset="0"/>
              </a:rPr>
            </a:br>
            <a:r>
              <a:rPr lang="en-GB" sz="3200" dirty="0" smtClean="0">
                <a:latin typeface="Comic Sans MS" panose="030F0702030302020204" pitchFamily="66" charset="0"/>
              </a:rPr>
              <a:t>All that moms really want from you is a hug and to say thank you for everything they do for you- they love and care for  you so much and will do anything for you.</a:t>
            </a:r>
            <a:r>
              <a:rPr lang="en-GB" sz="3200" dirty="0" smtClean="0"/>
              <a:t/>
            </a:r>
            <a:br>
              <a:rPr lang="en-GB" sz="3200" dirty="0" smtClean="0"/>
            </a:br>
            <a:endParaRPr lang="en-GB" sz="3200" dirty="0"/>
          </a:p>
        </p:txBody>
      </p:sp>
    </p:spTree>
    <p:extLst>
      <p:ext uri="{BB962C8B-B14F-4D97-AF65-F5344CB8AC3E}">
        <p14:creationId xmlns:p14="http://schemas.microsoft.com/office/powerpoint/2010/main" val="24384983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152</TotalTime>
  <Words>265</Words>
  <Application>Microsoft Office PowerPoint</Application>
  <PresentationFormat>On-screen Show (4:3)</PresentationFormat>
  <Paragraphs>14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Comic Sans MS</vt:lpstr>
      <vt:lpstr>Lucida Sans Unicode</vt:lpstr>
      <vt:lpstr>Verdana</vt:lpstr>
      <vt:lpstr>Wingdings 2</vt:lpstr>
      <vt:lpstr>Wingdings 3</vt:lpstr>
      <vt:lpstr>Concourse</vt:lpstr>
      <vt:lpstr>Mothering Sunday</vt:lpstr>
      <vt:lpstr> Not everyone has a mother- but everyone has someone who is like a mom to them. Today we will think about all the mother figures in our lives- carers, grans, aunties and sisters- we will think about them all as ‘mom’ or ‘mum’</vt:lpstr>
      <vt:lpstr>Mothers Day or Mothering Sunday  How did it all start?</vt:lpstr>
      <vt:lpstr>Many children- by age 14 -sometimes as young as 12- lived away from home in large houses where they worked in service as maids and servants for rich people.</vt:lpstr>
      <vt:lpstr>  They were only allowed one day off a year to visit their family- Mothering Sunday -so that they could go with their family to their Mother Church.  They were allowed to bake a cake to take home for mom </vt:lpstr>
      <vt:lpstr>This was called a Simnel cake and was decorated with 11 balls of marzipan to represent the disciples- without Judas!</vt:lpstr>
      <vt:lpstr>Living here you would have taken the journey to Lichfield Cathedral on Mothering Sunday.</vt:lpstr>
      <vt:lpstr>As the children began the long journey home they would pick wild flowers and take them home for mom. This started the tradition of giving mom flowers. Many Christian churches still give a posy to all the ladies who visit on Sunday.</vt:lpstr>
      <vt:lpstr>Have you made a card or planned anything special for Sunday? All that moms really want from you is a hug and to say thank you for everything they do for you- they love and care for  you so much and will do anything for you. </vt:lpstr>
      <vt:lpstr>I am now going to read an interactive story from the Bible based on Exodus2:1-10. ‘The Edge of the River’ from ‘Telling the Bible’ by Bob Hartman</vt:lpstr>
      <vt:lpstr>Now I am going to say a prayer and if you want to make it your prayer you can say Amen at the end after 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Mothering Sunday 2016</dc:title>
  <dc:creator>Julie Penney</dc:creator>
  <cp:lastModifiedBy>Gareth Pitchford</cp:lastModifiedBy>
  <cp:revision>17</cp:revision>
  <dcterms:created xsi:type="dcterms:W3CDTF">2016-03-01T21:23:08Z</dcterms:created>
  <dcterms:modified xsi:type="dcterms:W3CDTF">2016-03-07T10:54:02Z</dcterms:modified>
  <cp:contentStatus/>
</cp:coreProperties>
</file>