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mid" ContentType="audio/unknown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4"/>
  </p:notesMasterIdLst>
  <p:sldIdLst>
    <p:sldId id="256" r:id="rId2"/>
    <p:sldId id="376" r:id="rId3"/>
    <p:sldId id="330" r:id="rId4"/>
    <p:sldId id="331" r:id="rId5"/>
    <p:sldId id="329" r:id="rId6"/>
    <p:sldId id="332" r:id="rId7"/>
    <p:sldId id="333" r:id="rId8"/>
    <p:sldId id="335" r:id="rId9"/>
    <p:sldId id="328" r:id="rId10"/>
    <p:sldId id="336" r:id="rId11"/>
    <p:sldId id="337" r:id="rId12"/>
    <p:sldId id="326" r:id="rId13"/>
    <p:sldId id="327" r:id="rId14"/>
    <p:sldId id="340" r:id="rId15"/>
    <p:sldId id="341" r:id="rId16"/>
    <p:sldId id="342" r:id="rId17"/>
    <p:sldId id="343" r:id="rId18"/>
    <p:sldId id="339" r:id="rId19"/>
    <p:sldId id="344" r:id="rId20"/>
    <p:sldId id="334" r:id="rId21"/>
    <p:sldId id="338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357" r:id="rId35"/>
    <p:sldId id="358" r:id="rId36"/>
    <p:sldId id="359" r:id="rId37"/>
    <p:sldId id="360" r:id="rId38"/>
    <p:sldId id="361" r:id="rId39"/>
    <p:sldId id="362" r:id="rId40"/>
    <p:sldId id="363" r:id="rId41"/>
    <p:sldId id="364" r:id="rId42"/>
    <p:sldId id="365" r:id="rId43"/>
    <p:sldId id="371" r:id="rId44"/>
    <p:sldId id="372" r:id="rId45"/>
    <p:sldId id="373" r:id="rId46"/>
    <p:sldId id="374" r:id="rId47"/>
    <p:sldId id="375" r:id="rId48"/>
    <p:sldId id="366" r:id="rId49"/>
    <p:sldId id="367" r:id="rId50"/>
    <p:sldId id="368" r:id="rId51"/>
    <p:sldId id="369" r:id="rId52"/>
    <p:sldId id="370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6" autoAdjust="0"/>
    <p:restoredTop sz="90350" autoAdjust="0"/>
  </p:normalViewPr>
  <p:slideViewPr>
    <p:cSldViewPr>
      <p:cViewPr>
        <p:scale>
          <a:sx n="104" d="100"/>
          <a:sy n="104" d="100"/>
        </p:scale>
        <p:origin x="-372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FDEA5-977B-4EA7-B55B-1C1C26C1F0CA}" type="datetimeFigureOut">
              <a:rPr lang="en-US" smtClean="0"/>
              <a:pPr/>
              <a:t>9/3/2014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B1C95-9955-4204-B702-33CE010E1E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73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43</a:t>
            </a:fld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44</a:t>
            </a:fld>
            <a:endParaRPr lang="en-GB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45</a:t>
            </a:fld>
            <a:endParaRPr lang="en-GB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46</a:t>
            </a:fld>
            <a:endParaRPr lang="en-GB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47</a:t>
            </a:fld>
            <a:endParaRPr lang="en-GB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48</a:t>
            </a:fld>
            <a:endParaRPr lang="en-GB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49</a:t>
            </a:fld>
            <a:endParaRPr lang="en-GB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50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51</a:t>
            </a:fld>
            <a:endParaRPr lang="en-GB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F86C3-5A89-431B-80B5-706E7B53B5BD}" type="datetimeFigureOut">
              <a:rPr lang="en-US" smtClean="0"/>
              <a:pPr/>
              <a:t>9/3/2014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763F2-DD07-48E5-9C0A-EC34EC995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F86C3-5A89-431B-80B5-706E7B53B5BD}" type="datetimeFigureOut">
              <a:rPr lang="en-US" smtClean="0"/>
              <a:pPr/>
              <a:t>9/3/2014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763F2-DD07-48E5-9C0A-EC34EC995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F86C3-5A89-431B-80B5-706E7B53B5BD}" type="datetimeFigureOut">
              <a:rPr lang="en-US" smtClean="0"/>
              <a:pPr/>
              <a:t>9/3/2014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763F2-DD07-48E5-9C0A-EC34EC995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F86C3-5A89-431B-80B5-706E7B53B5BD}" type="datetimeFigureOut">
              <a:rPr lang="en-US" smtClean="0"/>
              <a:pPr/>
              <a:t>9/3/2014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763F2-DD07-48E5-9C0A-EC34EC995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F86C3-5A89-431B-80B5-706E7B53B5BD}" type="datetimeFigureOut">
              <a:rPr lang="en-US" smtClean="0"/>
              <a:pPr/>
              <a:t>9/3/2014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763F2-DD07-48E5-9C0A-EC34EC995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F86C3-5A89-431B-80B5-706E7B53B5BD}" type="datetimeFigureOut">
              <a:rPr lang="en-US" smtClean="0"/>
              <a:pPr/>
              <a:t>9/3/2014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763F2-DD07-48E5-9C0A-EC34EC995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F86C3-5A89-431B-80B5-706E7B53B5BD}" type="datetimeFigureOut">
              <a:rPr lang="en-US" smtClean="0"/>
              <a:pPr/>
              <a:t>9/3/2014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763F2-DD07-48E5-9C0A-EC34EC995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F86C3-5A89-431B-80B5-706E7B53B5BD}" type="datetimeFigureOut">
              <a:rPr lang="en-US" smtClean="0"/>
              <a:pPr/>
              <a:t>9/3/2014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763F2-DD07-48E5-9C0A-EC34EC995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F86C3-5A89-431B-80B5-706E7B53B5BD}" type="datetimeFigureOut">
              <a:rPr lang="en-US" smtClean="0"/>
              <a:pPr/>
              <a:t>9/3/2014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763F2-DD07-48E5-9C0A-EC34EC995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F86C3-5A89-431B-80B5-706E7B53B5BD}" type="datetimeFigureOut">
              <a:rPr lang="en-US" smtClean="0"/>
              <a:pPr/>
              <a:t>9/3/2014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763F2-DD07-48E5-9C0A-EC34EC995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F86C3-5A89-431B-80B5-706E7B53B5BD}" type="datetimeFigureOut">
              <a:rPr lang="en-US" smtClean="0"/>
              <a:pPr/>
              <a:t>9/3/2014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763F2-DD07-48E5-9C0A-EC34EC9954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88F86C3-5A89-431B-80B5-706E7B53B5BD}" type="datetimeFigureOut">
              <a:rPr lang="en-US" smtClean="0"/>
              <a:pPr/>
              <a:t>9/3/2014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D8763F2-DD07-48E5-9C0A-EC34EC995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 dir="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mrc.gov.uk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3.png"/><Relationship Id="rId2" Type="http://schemas.openxmlformats.org/officeDocument/2006/relationships/audio" Target="../media/media2.mid"/><Relationship Id="rId1" Type="http://schemas.microsoft.com/office/2007/relationships/media" Target="../media/media2.mid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jpeg"/><Relationship Id="rId4" Type="http://schemas.openxmlformats.org/officeDocument/2006/relationships/image" Target="../media/image5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1.jp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0.wmf"/><Relationship Id="rId5" Type="http://schemas.openxmlformats.org/officeDocument/2006/relationships/image" Target="../media/image59.png"/><Relationship Id="rId4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hyperlink" Target="http://www.wikihow.com/Image:Get-Pale-Skin-Step-5.j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8.jpe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77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jpeg"/><Relationship Id="rId5" Type="http://schemas.openxmlformats.org/officeDocument/2006/relationships/hyperlink" Target="http://en.wikipedia.org/wiki/File:Hair_mousse.jpg" TargetMode="External"/><Relationship Id="rId4" Type="http://schemas.openxmlformats.org/officeDocument/2006/relationships/image" Target="../media/image8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9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6.wmf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95.jpeg"/><Relationship Id="rId5" Type="http://schemas.openxmlformats.org/officeDocument/2006/relationships/image" Target="../media/image51.png"/><Relationship Id="rId4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8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0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4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 50 more </a:t>
            </a:r>
            <a:r>
              <a:rPr lang="en-GB" dirty="0"/>
              <a:t>h</a:t>
            </a:r>
            <a:r>
              <a:rPr lang="en-GB" dirty="0" smtClean="0"/>
              <a:t>omophone puzzles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437112"/>
            <a:ext cx="8492480" cy="1328144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Two or more words you pronounce the same.</a:t>
            </a:r>
          </a:p>
          <a:p>
            <a:r>
              <a:rPr lang="en-GB" sz="2400" b="1" dirty="0" smtClean="0">
                <a:solidFill>
                  <a:schemeClr val="tx1"/>
                </a:solidFill>
              </a:rPr>
              <a:t>They have different meanings.</a:t>
            </a:r>
          </a:p>
          <a:p>
            <a:r>
              <a:rPr lang="en-GB" sz="2400" b="1" dirty="0" smtClean="0">
                <a:solidFill>
                  <a:schemeClr val="tx1"/>
                </a:solidFill>
              </a:rPr>
              <a:t>They have different spellings. 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364502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chemeClr val="accent3"/>
                </a:solidFill>
              </a:rPr>
              <a:t>What are homophones?</a:t>
            </a:r>
            <a:endParaRPr lang="en-GB" sz="32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A quick look at the top of a mountain.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peek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49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peak</a:t>
            </a:r>
            <a:endParaRPr lang="en-GB" sz="6000" dirty="0"/>
          </a:p>
        </p:txBody>
      </p:sp>
      <p:pic>
        <p:nvPicPr>
          <p:cNvPr id="2050" name="Picture 2" descr="C:\Users\Peter\AppData\Local\Microsoft\Windows\Temporary Internet Files\Content.IE5\AVL4W1SR\MC90038892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988840"/>
            <a:ext cx="2892340" cy="298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ter\AppData\Local\Microsoft\Windows\Temporary Internet Files\Content.IE5\EMQN7L81\MP90017892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19" y="1596728"/>
            <a:ext cx="2811716" cy="354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02145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Looks intently while walking up and down them.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stares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stairs</a:t>
            </a:r>
            <a:endParaRPr lang="en-GB" sz="6000" dirty="0"/>
          </a:p>
        </p:txBody>
      </p:sp>
      <p:pic>
        <p:nvPicPr>
          <p:cNvPr id="3074" name="Picture 2" descr="C:\Users\Peter\AppData\Local\Microsoft\Windows\Temporary Internet Files\Content.IE5\EMQN7L81\MP9004231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54" y="2005420"/>
            <a:ext cx="4155996" cy="286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eter\AppData\Local\Microsoft\Windows\Temporary Internet Files\Content.IE5\4CFJPZU5\MP90043056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119" y="2005420"/>
            <a:ext cx="1940862" cy="291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20378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In a muddled dreamy mind for several 24hr periods of time.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daze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144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days</a:t>
            </a:r>
            <a:endParaRPr lang="en-GB" sz="6000" dirty="0"/>
          </a:p>
        </p:txBody>
      </p:sp>
      <p:pic>
        <p:nvPicPr>
          <p:cNvPr id="6146" name="Picture 2" descr="C:\Users\Peter\AppData\Local\Microsoft\Windows\Temporary Internet Files\Content.IE5\VSOEMXAR\MP90040539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050" y="2204864"/>
            <a:ext cx="352839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eter\AppData\Local\Microsoft\Windows\Temporary Internet Files\Content.IE5\TDBPHW4A\MC90043440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120022"/>
            <a:ext cx="1962363" cy="274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65245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Abandon the pudding.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desert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5232882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dessert</a:t>
            </a:r>
            <a:endParaRPr lang="en-GB" sz="6000" dirty="0"/>
          </a:p>
        </p:txBody>
      </p:sp>
      <p:pic>
        <p:nvPicPr>
          <p:cNvPr id="7170" name="Picture 2" descr="C:\Users\Peter\AppData\Local\Microsoft\Windows\Temporary Internet Files\Content.IE5\VSOEMXAR\MP90043063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834" y="1946034"/>
            <a:ext cx="2854522" cy="285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Peter\AppData\Local\Microsoft\Windows\Temporary Internet Files\Content.IE5\4CFJPZU5\MP90042228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8606"/>
            <a:ext cx="3196578" cy="319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17505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Push away with what’s on one foot.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shoo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9316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shoe</a:t>
            </a:r>
            <a:endParaRPr lang="en-GB" sz="6000" dirty="0"/>
          </a:p>
        </p:txBody>
      </p:sp>
      <p:pic>
        <p:nvPicPr>
          <p:cNvPr id="6146" name="Picture 2" descr="C:\Users\Peter\AppData\Local\Microsoft\Windows\Temporary Internet Files\Content.IE5\G542SER2\MC90044006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509" y="1988840"/>
            <a:ext cx="335925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eter\AppData\Local\Microsoft\Windows\Temporary Internet Files\Content.IE5\EMQN7L81\MC9000561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17" y="1988840"/>
            <a:ext cx="2072279" cy="299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00339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A drink to place a golf ball on.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tea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49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tee</a:t>
            </a:r>
            <a:endParaRPr lang="en-GB" sz="6000" dirty="0"/>
          </a:p>
        </p:txBody>
      </p:sp>
      <p:pic>
        <p:nvPicPr>
          <p:cNvPr id="1026" name="Picture 2" descr="C:\Users\Peter\AppData\Local\Microsoft\Windows\Temporary Internet Files\Content.IE5\G542SER2\MC9001124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0" y="1988840"/>
            <a:ext cx="381449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ter\AppData\Local\Microsoft\Windows\Temporary Internet Files\Content.IE5\G542SER2\MP90044851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192" y="2420888"/>
            <a:ext cx="345638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02861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Pulled along like a frog.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towed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5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toad</a:t>
            </a:r>
            <a:endParaRPr lang="en-GB" sz="6000" dirty="0"/>
          </a:p>
        </p:txBody>
      </p:sp>
      <p:pic>
        <p:nvPicPr>
          <p:cNvPr id="2050" name="Picture 2" descr="C:\Users\Peter\AppData\Local\Microsoft\Windows\Temporary Internet Files\Content.IE5\AVL4W1SR\MC90033948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398" y="1988839"/>
            <a:ext cx="2855947" cy="285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ter\AppData\Local\Microsoft\Windows\Temporary Internet Files\Content.IE5\4CFJPZU5\MP90044863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83221"/>
            <a:ext cx="3552397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05765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A brass instrument like a potato.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tuba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tuber</a:t>
            </a:r>
            <a:endParaRPr lang="en-GB" sz="6000" dirty="0"/>
          </a:p>
        </p:txBody>
      </p:sp>
      <p:pic>
        <p:nvPicPr>
          <p:cNvPr id="3074" name="Picture 2" descr="C:\Users\Peter\AppData\Local\Microsoft\Windows\Temporary Internet Files\Content.IE5\4CFJPZU5\MP90038529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502" y="1628800"/>
            <a:ext cx="236597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40" y="1916832"/>
            <a:ext cx="372101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3649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Climb over it with flair.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stile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48584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style</a:t>
            </a:r>
            <a:endParaRPr lang="en-GB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87" y="1844824"/>
            <a:ext cx="4317107" cy="2880320"/>
          </a:xfrm>
          <a:prstGeom prst="rect">
            <a:avLst/>
          </a:prstGeom>
        </p:spPr>
      </p:pic>
      <p:pic>
        <p:nvPicPr>
          <p:cNvPr id="5122" name="Picture 2" descr="C:\Users\Peter\AppData\Local\Microsoft\Windows\Temporary Internet Files\Content.IE5\EMQN7L81\MC90008366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032" y="2060848"/>
            <a:ext cx="232055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94218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Wear this in a valley.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veil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5223738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vale</a:t>
            </a:r>
            <a:endParaRPr lang="en-GB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3183769" cy="3183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060849"/>
            <a:ext cx="3678599" cy="275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1155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Each slide gives first a written clue.</a:t>
            </a:r>
          </a:p>
          <a:p>
            <a:r>
              <a:rPr lang="en-GB" dirty="0" smtClean="0"/>
              <a:t>This is followed by picture clues (some with sound) and then finally by the homophones.</a:t>
            </a:r>
          </a:p>
          <a:p>
            <a:r>
              <a:rPr lang="en-GB" dirty="0" smtClean="0"/>
              <a:t>When is the earliest you can guess the words?</a:t>
            </a:r>
          </a:p>
          <a:p>
            <a:r>
              <a:rPr lang="en-GB" dirty="0" smtClean="0"/>
              <a:t>Can you spell the homophones on your white board before they are revealed?</a:t>
            </a:r>
          </a:p>
          <a:p>
            <a:r>
              <a:rPr lang="en-GB" dirty="0" smtClean="0"/>
              <a:t>In most cases there are two homophones. Where there are more, the number is shown in brackets at the end of the written clue.</a:t>
            </a:r>
          </a:p>
        </p:txBody>
      </p:sp>
    </p:spTree>
    <p:extLst>
      <p:ext uri="{BB962C8B-B14F-4D97-AF65-F5344CB8AC3E}">
        <p14:creationId xmlns:p14="http://schemas.microsoft.com/office/powerpoint/2010/main" val="356403517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This bird – does it bring babies or is it part of a plant.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stork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110312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stalk</a:t>
            </a:r>
            <a:endParaRPr lang="en-GB" sz="6000" dirty="0"/>
          </a:p>
        </p:txBody>
      </p:sp>
      <p:pic>
        <p:nvPicPr>
          <p:cNvPr id="4098" name="Picture 2" descr="C:\Users\Peter\AppData\Local\Microsoft\Windows\Temporary Internet Files\Content.IE5\4CFJPZU5\MC9004137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268" y="1815446"/>
            <a:ext cx="2941856" cy="312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eter\AppData\Local\Microsoft\Windows\Temporary Internet Files\Content.IE5\AVL4W1SR\MC90043782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11859"/>
            <a:ext cx="1296144" cy="373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96947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A tale which usually starts on the ground floor and goes up.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story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storey</a:t>
            </a:r>
            <a:endParaRPr lang="en-GB" sz="6000" dirty="0"/>
          </a:p>
        </p:txBody>
      </p:sp>
      <p:pic>
        <p:nvPicPr>
          <p:cNvPr id="4098" name="Picture 2" descr="C:\Users\Peter\AppData\Local\Microsoft\Windows\Temporary Internet Files\Content.IE5\AVL4W1SR\MP90043182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3073634" cy="307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eter\AppData\Local\Microsoft\Windows\Temporary Internet Files\Content.IE5\4CFJPZU5\MC90033911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161" y="2146394"/>
            <a:ext cx="2846889" cy="284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71458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Money paid to the government for small nails.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tax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4872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tacks</a:t>
            </a:r>
            <a:endParaRPr lang="en-GB" sz="6000" dirty="0"/>
          </a:p>
        </p:txBody>
      </p:sp>
      <p:pic>
        <p:nvPicPr>
          <p:cNvPr id="5122" name="Picture 2" descr="HM Revenue &amp; Custom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57150" cy="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eter\AppData\Local\Microsoft\Windows\Temporary Internet Files\Content.IE5\G542SER2\MP90038283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479" y="2132856"/>
            <a:ext cx="3634637" cy="259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5" descr="data:image/jpeg;base64,/9j/4AAQSkZJRgABAQAAAQABAAD/2wCEAAkGBxATERQUExQVFhUVFxoVFRgYFxgaGBYXHBoZIBwWFhkaHCkgGBsmHBoXITEjMSwrLi4uHB8zODMsNygtLiwBCgoKDg0OGxAQGywkICQtLCw0LDc0NCwsLC8sLCwsLCwsLCwsLCwsLCwsLCwsLCwsLCwsLCwsLCwsLCwsLCwsLP/AABEIALEBHQMBEQACEQEDEQH/xAAbAAEAAgMBAQAAAAAAAAAAAAAABQYDBAcCAf/EAEUQAAEDAgMFBQUFAwoHAQAAAAEAAgMEEQUSIQYHMUFREyJhcZEUMkKBoSNScrGyM2JzNDU2U4KSs8HR0iZUg5Oj4fEk/8QAGgEBAAMBAQEAAAAAAAAAAAAAAAIDBAEFBv/EADURAAICAQIEAwUHBQADAAAAAAABAgMRBDEFEiFBEzJRIiNhgfAUM0JxkaGxFTTB0eEkUvH/2gAMAwEAAhEDEQA/AKuvQPk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CwYLsbXVIBZFlYfjk7o+QOp+QVcrIo1VaK2zqlhFop91TrfaVLQf3WE/UkKvx/gbVwv1kepd1Rt3KkE+LNPo5PH+B18LXaRXcY2Cr4AXBglYOcZuQPFvH0upxtizJboLYdUsorBCtMT6HxAEAQBAEAQBAEAQBALoAgCAIAgCAIAgCAIAgCAIAgCAIAgCAID3FG5zg1oJc4gADiSeACNnYpyeEdRwTZakw+H2muLXSDUDi1h5Na343+P/ANWaU3N4ie1Tpa9PHxLdyEx/eTUyEtpx2LOtgZCPncN+XqpxpS3M13Epy6V9F+5X6L22rkIEr3O6vlLRcmwFybXJ4DmpvlijNX41z6P9z7iVLW0bgHvc08O5LcA6HKcp0OoNvELicZHbI3Uvq/3JfA94lZCQJT27OjrB48nAa/O6jKlPYup4jZB+11Raq3CaDF4TNTkMnA10sQfuytHH8X1KrUpVvDNs6qdXHmh0f1uctxGhkgkdFK0te02I/wAx1B6rSmmso8WyuVcnGRrLpA6hglFEcBe8sYX9nMcxaM2jn87XWaT94e1VGP2NvHZnLytJ4p1TbiiibhMTmxsDvsdQ0A6jXUBZa2+c9zWQitMml6H3dPhsTqWR742uvLYFzQdA0cL+JS59TnDa0622u5VN5OGCCudlADZGiRoAsByIA8x9VbVLMTFxCrktytmW7dXgsZpHSyMa4ySHLmaDZrdNL8O9mVV0vawbuHUrwuZrdlI2/pWx4hO1oDWktcABYC7Gk6ed1dU8xPO10VG5pFh3RUsb31GdjXWay2ZoNtXcLqF72NXC4puWV6G9U7bYa2R8clF3WuLHEMjPA2vbTTRRVcsZTLZa2hScZQ+Bo7xtlqeKJlTTNDGuID2i+XvDuuaPh6W8QpVTbeGVa/SwjHxIdCm4ZglTUXMMT3gaEgaA9LnS6tcktzz66LLPKsnzE8Fqae3bRPjB4EjQ+FxpdFJPYWUWV+ZYPdZgNVFEJZInNjNrONrHNw4Hmimm8HZaeyMeZroalDRyTSNjiaXvdezRxNgSfoCutpdWVwhKcuWK6maswqoilEUkbhIbEMtdxvwsBfouKSaySnTOEuVrqb79j8RDcxppLfIn0BuueJH1LXo78Z5SLpKKWSQRsYXPJIDedxxGvkVJtJZKY1ylLlS6km3ZHEC4t9mkuLX0FtfG9lHxI+pd9jvzjlNLFMIqKcgTRuYTwuND5EaFdUk9iuymdfnWD2/AqoQCcxO7EgHPpaxNgeN051nB16exQ58dDBh2HTTvyQsc91r2HGw5rrkluQrrlY8RWTHV0r43ujkaWvabOaeIKJp9TkoSi+V7knBspXvaHNppC06jS2nkTdR8SPqXLSXNZUSJnhcxxa9pa4aEEWIPiCpp5KJRcXhnhDgQBAdK3a4NHDC+vnsAAezv8LRfM/zPAfPqs9ssvlR7GgpUIu6ZTtqdoJKycyOuGjSNl9Gt/wBx5n/RWwhyo8/U6h3Tz2IZTM5bt205FQ6JrQTKGi5bnDQ1wcSW9bcDwB114Kq1dMm/h8vbcfU3d6tT9syEtALS6QENyhzX24/eNwe9z81GldyziUuqh8yiK88w38FxaWmmbLEbFp1HJzebXdQVGUVJYZbTdKqSlE6RthQRYjQsrIB9oxuYjmWj34z4tNyPI9Vng3CXKz19VXHUUq2G/wBdDlC1HhnY9iYY34KGSOyRubM17rgZWl77m50GiyTeLOh7+lipaXEtupBnZLBP+f8A/LF/tU/En6Gf7Hpv/f8AdE1vJY1uFta03aHRBp6gcD6KFXnNGvSWnwvgaezMpgwJ8rdHWleOWuctGvPgF2fWzBDTvk0jkviYN6UInpKWqZqOH9mRoIv5EW+a7U8NohxCPiVxsX1knmTexx4bTg2L3ta7yyOLtPxEKHmbZqT8KNcEUjezBauDvvxNPzBcP9FdS/ZPN4nHFqfwJLc1+0qfwx/m5Rv7FvCt5fI3JN2sUk73mquHPc5zGsbcAknLfObcbXsueM0sYLHw6MpuTl32+ma+8fGmyGPD4g4EPYHkgi3ANDb+8Nb38BxSqOPaZHXXKTVES045SVUFLHDhzGgght+6MrQNT3tCSVXFpvMjbbGyFajSjBg9DWT0k0GINaS7Rju6SRbQnLpcHmutpSzEjXCydThcRezZ9tweSA6vja6IfibrGfy+qlL2Z5KaPfaZw7rp/oid0WG3lmqHCwjb2YvycdXegA9VK6XYo4ZX1lN9uhYdhmtqKirrXC7nSGKLnljaBw6XFvRQs6JRNWlSsnK1+uF+Rgw+THvaWuka3sS8ZmXZZrCdbEa3A/Jdfh46HIPV+JmWMegxnDWR41SStAHbBxfbm5rSM3mQR6JF5g0csrUdVCS7mrvE2rq6WpbHC5rWlgce6CbkkcT5LtUFJdSGt1VlU0omfE6o1eBOmmALw3MCBazmyWuOlwNfMriXLZhEpy8bSc0t/wDp5rB/w83+Cz9QRfeCf9n8iu7pP5a7+E782qy7ymPhn3r/ACJ3B8KZNjdW94BEJDgDwzkNAJ8rE+dlCUsVpGqqpT1cpPsZcbqMe9peYIyIWuIY37Ih7QdCbm+vHlxXIqvHU7bLV+I3BdPkau9vD2mKCoyhsl+zf5EXAJ52N/VdpfXBDiVacFPucxWk8YIDJTQF72sbxe4NHmTZcbwiUI80kvU6bvPqhT0lPRx6Bw1/BGAAD5uIPyKz1LMnJnscQn4dUao/WCh7N4I+rmETTlGuZ+UkN0Nr24XOiulLlWTzNPQ7pcqLnI3AKR3ZuDpnsddxsZLECxYToCL8uqq95Lqei/sdT5X1f6m3gdHh3advh8pEkbW5o3Ei7M32hcJLfCdNQAQFyTltInTCnPPS+q+nuZtoaKgdJ7RiEpBcXsijBuDE0kNsI7m9yXXvxOvRci5bRJXwpb57n64/L5EcyXZ6od2eUxFxaA7KWcNLZtQ2/MlS94upUno7Hy7FT2s2dfRy5CS5jhdr7EDn3LnQuAtw6q2E+ZGDU6Z0yx2LTuhxM9pLTO91ze0aOVxYOHzBHoqro9zbwy3q63+ZTNpMP9nqpouTXnL+E6t+hCug8rJ5+or8O1xOkbO/0ff/AAqj9T1nl95+h61P9k/yl/k5KVqPDR1zb3+Z4v8Ao/pWWvznva3+1XyNbEh2WzzBwzMj46+/IHG3qV1dbCFns6Jfkv3Zt7B5KzDRDJr2Tw0jwa4Pb9NFGz2ZZJ6Nq6jlfYh9uMUvi9M0HSAx8PvOcCfplU64+wyjV2/+TFen+T5vkh+1p39WObw6EHj80o7nOKrrFnrc1+0qfwx/m5L+w4VvL5FZqMSdTYpJM34J3E25tzHMPmLqxRzDBlla69S5L1LtvKog5lPXxa9m5hcR8UZIc038D+pU1PeLPQ10MqN0e38EvtY6tmp4psPkOveIaW3ewjlm0uDy81GHKniRfqfFnBSpZS55tomNc9xmDWglx+y0A4lW+7PPb1qWXk87qMU7OrdE46Tt08XtuR9C5duj0yc4bbixxfct+0oZh+H1HZmzpnvy/ildr/dbf0VUPbkjffiimWO/+SL3Q17DFNT3s8OzjqWkAEjyI+oUrl1yUcMsTg4dyPqoNo2Pc0OleAdHNMVnDkRfVdXhlclrU8JmvgdRXHFaVlYX525i0Oy3Ac12vd01suyUeRuJGmV32iKtPG9z+Ws/hN/U5do2I8T+8X5E3Sf0cd+B/wDilQf3hph/ZfJ/ybVLA6pwFscIzv7MNygi+ZrtRrz0UX0s6k4p2aTEfQjN22z1ZT1bnzQuY0xuFyW8bt00KnbNNdCnQaeyuxuS7G5gWItjxysjcQO2sG35va1pDfmC70UZLNaZZTYo6ucX3NLaikxtlTIYXTvic4ujyEENBN8pHEW4ei7Bwa6leojqlN8jbRUtoZcSDWtrDMASS0ScCRxI9fqrYKP4TDfK9JK3JBqwyhATOxsYdX0wP9YPpr/koWeVmnRrN0Sw73nk1kY5CIW+bnKujY1cUfvF+Rl3YG0dZlIEhjs3vm/uuOjOevNLt0S4d5Z43+uxVNn8DmrJHMitmawyHMTra2nmSQrJSUUYaaJXSaj+ZYd1/wC3n69gfu3vmHDN3b+eihdsjVw7zS/I2d63Gm8BLxy/fH3NFynuT4l+D5lWxzAJqUQmXL9szOADe3VrvHUeqsjNS2MV2nlUk5dy17bvJw2h7QgyZWnV5zAFvEs56Ad5VV+Z4N+s+4hnf67EPu1eRiMNuYeD5ZSp3eUzcPfv0Zd6LAMQfbmxhPnZKfKS4ivffIiafaWsZTmmbJaEhzS3Kzg4kuGYtvrc81Lki3kzx1NsYeGn0IhTKCXxDaasmhEEkmaMZbNyMHu8NQ26goRTyi+eptnHkk+nyPlbtJVywCCSS8Tctm5GC2XhqG3RQinkT1NsocjfT5HjBtoaqkzdhJkz2zd1rr2vb3gbcSuyipbnKtRZVnkeMmrVYhJLKZnuzSF2YusOI52GnILqSSwiErJSlzvc28Z2hqqoNE8mfJfL3WNte1/dAvwC5GCjsTt1FlvneTzguPVNKXGB+QvsHd1rr2vb3gbcSkoqW5yq+yrPI8GlVVDpHue83c4lzjYC5PE2Gi6lghKTk8vclG7VVop/Z+1vDlyZSxh7vS5bf6qPhxzku+1W8nJnp8v9HzBtp6ylGWGUht75CA5t/AEafKyShGW4p1VtXSL6G1iO2+ITMLHSgNcLODWNFx4m1/quKqKJz1101jJB0lS+J7ZGHK9jg5p6EcOPFTayZoycWpLckMZ2kq6prWzyZw03aMrG2PXugXXIwUdi23U2WrE3kj6SqkieHxucxzeDmmxC60nuVQnKDzF4LI3eHiQbbtWn94xsv58LfRV+DE2f1C/GMkQ7aCqNQKkyEzN4PIbpoRYNtltYnkp8ixgz/aLOfxM9TFi+Lz1Lw+d+dwGUHK1unSzQBzKRio7Ebbp2vM3kzs2jqxTeyiT7EgjJlZwJue9bNx8U5FnJNamxQ8PPT5DBNoqulv2EhaDqWkBzT42PA+IXJQUtxTqbKvKyRk29xMuzdva3ABjMvoW6/Nc8KPoWvX3t55v4IKtr5ZZXTPdeRxzFwAbqLai1rcAppJLBmnZKUuZvqTdPt3iTGhonJA4ZmMcfUtufmoOqPoaFrr0sc38EXi+NVNS4OnkLy2+W4AAvxsAABwClGKjsU23Tt6zeSPUioIDewKqEVTDIeDZGk+Vxf6KMllFtE+SyL+Jdt8VIRLBKODmOYT4tII+jj6Kmh7o9HikesZETu7awyVBORr2wl0cj2lwj+FzrDj3XFTt7FGgxmXrj9C3bL4XTU9bK6KU5nkxsY0At7MxskDtLnU6g8DYhVTk3Hqb6Kq67W4v5fDGSN2fw+ijqH9lK+zmwEZmte8vc92eFzLcwBmFrt46WXZOTXUqprqjN8r9P/n+/Q2drsOo5J42yyFoEkoeAGsLAI8zY2i1rOOubW5Nr8hyEml0J6iquUkpPu/hjoZ9p8Lp6iSla+R+aPsGiNwDQ9jz3+NjmysJNvdt4pCTWTuoqhY4pvqsdPh3K1vFjiDaQtLHuLHjtGCwfG1wEfhwvw06aKyruZNeklDH6/wAHjdTSF9fmtpFG5x8zZoHnqfQpc/ZI8Njm3PojQ3hVYkxCcjUNIj/ugA/W6lUsRK9dPmufw6Gfd5s/HV1DhLrHG3MW8MxJsAT05rls3FdCWh08bZvm2RaMSxjAonvhNK1xYSxxbEOI0NnXB481Wo2Prk22XaSDcXHb4HMqtzDI8sFmFxLR0bc2HpZaFseNNpyeNjawPC31M8cLNC82v90DUu+QuuSlyrJOmp2zUEdOr5cKwprY+xEkpF/da55H3nOdo0HXT6LOuew9mb0+lSWMv9yubQbWUNVC+NlHlldZsb8sd2m45jXqpxhJPLZku1VNsXGMOrKniWD1MGXtonx5r5cwte3GytUk9jDZTOvzLAw7BqmcOMMT5A02cWjgfFHJLcV0WWLMVkxUNBNM/JFG57ujQSR4noPFdcktyMK5TeIrJIV+ytdCwvkgeGgXJFnADqcpNgoqyL7ls9JdBZlEuG7TZh4dLJUwd0sb2faNBBvrcA+FvVVWz7JnoaDTNZdkSmY3glTCXPkhfGwvLWkiwJNyAPkD6K2Mk+h599E4NyawsjDdm62duaKB7m8nWDQfIuIBRzit2cr01s1mMTXxPCKmnNponx34EjQ+ThoV1ST2I2U2V+dYPtJgtVLGZI4ZHsFwXNbfUctNUc0nhiNFk480VlG8djsRyZ/ZpLceWb+7fN9FzxI+pZ9jvxnlMNBsxXTC8dPIR1IyjToXWujnFdzkNLdPaLNPEsMngfkmjdG7iA4cR1B4EeSkpJ7FdlU63iSwbmG7M1s7c8UD3N5O0aD5FxF/koucVuydeltmsxiaeI4bPA7LNG6Nx1AcLXHUHgVJST2IWVTreJLBqLpWEAQBAEAQBAdYpgMUwnJe88IA8e0YNCfxN/MrK/Yme5HGq02O6/n/AKUfYqudT10ZJZGLuZIZbhrW/ED0Olh4q6xZiedo5uu5Z6dnk6XXYtRWHstZSQOv3nZY3Xb93iLa2WdRl3R7EravwTS/Q2o9oKLsi010PaFpBlBjBzEe+G8LjT0XOWWdiXj1cuOdZ9eh8gx+jEIYa6F0gbl7VzmEl33i3hxTllnYK+rlxzrPqa+H41Sd72mupZz8ByxtLRrccTe664vsiMbq/wAc0/0Oc7wsSE9YS18b42MayMx6jLqbE/euT9FoqWInka6znt6NNdsFz2VphhuGyVMwtJIM2U8ekbPM8fC56Kmb55YR6GngtNQ5y3f0jlM0rnOc5xu5xLnHqSbk+q0pHiSk5PLOhbq8MqGOdVFzWU5aWuzfGB8TegB5nxVF0lserw6qcfebRPW8fZdrga2ns5ru9KGm4t/Wtty6+vVKp/hZ3XaVP3sPn/sgK7Y58NGKmaVrC4AtiykuJPBt76G2p6KaszLCMs9E4VeJJ4+BI7oYga15PFsLrfNzB+S5f5S3hi9638CL3jSE4jPfllA8sjf9SpVeVFOvbd8vrsQNB+1j/G39QU5bGarzr8zo++T3aXzf+TVno3Z63FPLE97n/wBhVfib+kpdujvDPJIybqMvs1SIy0TZzx5DL3SRzbe6XbrJ3h2PDljcgdp8ZxqJr4qqwY8FhcGMyuB+68DTTyKnCMH1Rm1F2qgnGezLZuzxqeop5e1cD2RaxlmgWaGc7cVVbFJ9DboLp2QfN2Knh+K1OJVcVNUODohKZCAxovkDuJA4WNvmrHFQjlGOFs9Raq57J5/Qm94e1lRSzMgpiIw1gc4hrSdbgNF9AAB9VGqCkssv12qnVJQh0N/ZWvOKUE0dSA5zSWEgWvpdrvBwPToozXJLoW6az7TS1MxbuXujw6oItmjfKR0u1v5XC7Z1kc0WYUv4ZI7YbbOtqaxkUrmFjmuJswAggXFiF2ytKOUVaTWWWW8stjztvtrW09ZLFE5gYwNtdgJ1Y0m5PiV2FaccnNVrba7XCO3T+CT3kBklDTSyAX7SMk9A5vfHlb8go19JNIu1uJVRlL1RLbUPrxDG7DshaBq0BpJbYZSzNpYDlxUIcufaLtQ7eVOk5HtFi9VUSD2k9+O7bFgYW87EALVCKWx4Woussl7zdESplAQBAEAQBAEBObI7Qvopw8asdZsrfvN6j94a2/8AahOHMjTpdQ6Z57dy77WbKxVzBWUJaXuF3NBsJP8AbJ4c1TCbj7Mj0tTpY3rxKt/5/wCnMJ4XMcWPaWuabOaRYg+IWhPJ4souLwzGunAgPrWkkAC5OgA4k9AgSydI2M2IEf8A+quAa1nfbG7gLfHJ0tyHr0WeyzPSJ7Gk0XJ7y3t2/wBkBt5tWayQMZcQRnuA8Xu4Zz9bDp5qddfKjJrdV40sLZFVVpiOvNgdU4C1lOLu7JoyjiSx4zt8zZ3qsu1nU97ldmjxDfH8bmDdcK5gkimicIALt7QFpa6+rWgjVp1J5D5pby7ojw/xknGa6Efvfpqgvik404GVtvhkPEu8xax8D85UNfMq4nGeU/wlc3fYq2nro3PNmPBiceQDrWJ8MwarLY5iZNDaq7Vnv0LJvI2SqJKj2iBhka8APDfeDhpe3MEW9FXVYksM16/STlPngs5KezAquItkkgkaxjmuc4tIDQCLkq1zT6Iwx09sGpSj0R0Hephs08dO6GN0gaXXyi9rhtjYctFRS0m8np8QqlZGPKsnvdbh08MNQJY3MLnAtzC1xlPBLWm1g7w+ucISUlg51gsFcH9rStlu0kZowT/ZPI+RV8nHZnlUxuT5q8nVtnqioqqSVuIQhoAsS4Zc7bG7sp90jqs0sRfsnt0ynbW1csEHufIMFUAdc7beRabFTu3Rm4Z5JIr+zFLPR18ck8b42F5jL3CzbvBA14cVObUo4Rm08J03qU1hZwSe9LAah9S2aON72uYGnIC4hzb8QPAhRpmksMt4jROU1OKyTO7yjfR0M8tQDGCTJZ2hDWttcjlc30UbHzSwjRooOmlyn07mLYJ+bDKp3V0x9WXSzzI5pHmiT/MqO6/+cYvwP/SrbfKYOH/f/qeN5v8AOU/lH/htXavIjmv/ALh/L+EXHeG0nC6cDjeL59w6Kmvzs361Z08fkV3ZupxmlIayGV8d/wBm9py/2SdWfkrJqEu5l08tVV0UW16Evvfp48lPJlDZXEtPUty3setjb1KjQ3lou4nGPLGXc5ktB44QBAEAQBAEAQEts9tFUUb80TtD7zDqx3mOvjxUJQUty+jUzpfs/oX1m1WE1zQ2sjEb7Wu7gPwyN1A87KnknHY9RarT3rFiw/ruY3bAYbL3oKuw8HxvA/zTxZLdEfsFE+sZf5Dd3VAzvS1Zyj96Ng+ZN08WT2Q/p9MespGdmN4Lh4Ps7RLJwuzvn/uO0A8lzlnPcn42l069jq/ruUrafa+prDZ3ciGojaTbzcfiP08FdCtRPO1Gsnd0fRehXlYZAgJfAdpKqkJ7F9g73muF2k9bdfFQlBS3L6NTZT5WSOMbeV1QwxlzWNcLODBYkcwSSTZRjVFF1uvtsWNjA3bKr9m9mcWPiy5LPbc5eWt+XI+AXfDWckVrbOTkeGivKwyFlwfbmup2BjXh7BoBIM1h0BuDZVyqizZVrra1jdHrGNuq2ojdE8sDHizg1lrjpckpGqKeTtuvtsi4vY+YPt1XU8Yja5rmNFmh7blo6A3Gngkqot5OVa62uPKtjON4uI3cc7Dm0sWCw48PVc8GJL+o3Z7EfgW1tXSNLIXNyudmIc0HU2168lKValuV06uypYiZsZ22rqmMxveGsPvBjcuYdCb3I8FyNUV1O2622yPK9iNwPG56STtIXWJFnAi7XDo4c1KUVLcppvnTLMTex/a+rq2COUsyBwdZrbai/E6nmVGNaj1RbdrLLVyy2NjDNva+FgYHh7RoO0bmIHS97rjqiydevugsbmnju1dZVjLK/uccjRlaT1I5qUa1HYru1dlqxJ9D7hW1NTTwPgjLMj82a7bnvCxsb9ElWm8irV2Vw5FsaOC4rJSyiWK2doIGYXGosdF2UVJYZXVdKqXNHc+YziclTM6aW2d1gbCw0AA08gkYpLCOW2ysnzy3JHEtraqeFkLyzJGWltm2N2CwubqKrSeS6zWWTiovsSbN5WIAWJiPiWa/QrngxLlxK74FcxfF56mTtJnlzuA5Bo6NHIKcYqOxktuna8yZoqRUEAQBAEAQBAEAQBALID5ZBk+o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P/9k=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7" name="Picture 7" descr="http://www.accountingweb.co.uk/sites/default/files/u201237/HMRC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99" y="1916832"/>
            <a:ext cx="307253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6231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Eaten for breakfast – is it a type of number?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cereal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42026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serial</a:t>
            </a:r>
            <a:endParaRPr lang="en-GB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51" y="2348880"/>
            <a:ext cx="3564219" cy="2304256"/>
          </a:xfrm>
          <a:prstGeom prst="rect">
            <a:avLst/>
          </a:prstGeom>
        </p:spPr>
      </p:pic>
      <p:pic>
        <p:nvPicPr>
          <p:cNvPr id="6148" name="Picture 4" descr="http://upload.wikimedia.org/wikipedia/commons/8/84/Seriennumm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28841"/>
            <a:ext cx="4174455" cy="93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49318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Brave as the ball hits the stumps.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bold</a:t>
            </a:r>
            <a:endParaRPr lang="en-GB" sz="6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8516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bowled</a:t>
            </a:r>
            <a:endParaRPr lang="en-GB" sz="6000" dirty="0"/>
          </a:p>
        </p:txBody>
      </p:sp>
      <p:pic>
        <p:nvPicPr>
          <p:cNvPr id="1026" name="Picture 2" descr="File:Order of Cour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592" y="1844823"/>
            <a:ext cx="1530570" cy="300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ter\AppData\Local\Microsoft\Windows\Temporary Internet Files\Content.IE5\EMQN7L81\MP90043065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932" y="1844823"/>
            <a:ext cx="2684436" cy="296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29636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It’s weird in the market.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bizarre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bazaar</a:t>
            </a:r>
            <a:endParaRPr lang="en-GB" sz="6000" dirty="0"/>
          </a:p>
        </p:txBody>
      </p:sp>
      <p:pic>
        <p:nvPicPr>
          <p:cNvPr id="2050" name="Picture 2" descr="File:Bazaar zanj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805" y="1943128"/>
            <a:ext cx="2991761" cy="295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3"/>
            <a:ext cx="3454629" cy="305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3032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A deep sound from the bottom.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bass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23738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base</a:t>
            </a:r>
            <a:endParaRPr lang="en-GB" sz="6000" dirty="0"/>
          </a:p>
        </p:txBody>
      </p:sp>
      <p:pic>
        <p:nvPicPr>
          <p:cNvPr id="4" name="MS900074306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074" name="Picture 2" descr="C:\Users\Peter\AppData\Local\Microsoft\Windows\Temporary Internet Files\Content.IE5\AVL4W1SR\MP90038276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43" y="2066064"/>
            <a:ext cx="4125958" cy="294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Base (PSF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344" y="1740777"/>
            <a:ext cx="2302000" cy="345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57691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1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Not against the golfer’s cry between 3 and five. </a:t>
            </a:r>
            <a:r>
              <a:rPr lang="en-GB" dirty="0" smtClean="0">
                <a:solidFill>
                  <a:srgbClr val="0070C0"/>
                </a:solidFill>
              </a:rPr>
              <a:t>(3)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366" y="482951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for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488743" y="4848625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four</a:t>
            </a:r>
            <a:endParaRPr lang="en-GB" sz="6000" dirty="0"/>
          </a:p>
        </p:txBody>
      </p:sp>
      <p:pic>
        <p:nvPicPr>
          <p:cNvPr id="4098" name="Picture 2" descr="C:\Users\Peter\AppData\Local\Microsoft\Windows\Temporary Internet Files\Content.IE5\4CFJPZU5\MC90009803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07" y="2157064"/>
            <a:ext cx="1897377" cy="218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eter\AppData\Local\Microsoft\Windows\Temporary Internet Files\Content.IE5\EMQN7L81\MC9002857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335" y="2348880"/>
            <a:ext cx="1746675" cy="199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99966" y="4848625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fore</a:t>
            </a:r>
            <a:endParaRPr lang="en-GB" sz="6000" dirty="0"/>
          </a:p>
        </p:txBody>
      </p:sp>
      <p:pic>
        <p:nvPicPr>
          <p:cNvPr id="4102" name="Picture 6" descr="C:\Users\Peter\AppData\Local\Microsoft\Windows\Temporary Internet Files\Content.IE5\AVL4W1SR\MP90043047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468" y="2157064"/>
            <a:ext cx="2496072" cy="249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97057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It’s fun and games, up and down – what you pay for a train ride.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fair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5117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fare</a:t>
            </a:r>
            <a:endParaRPr lang="en-GB" sz="6000" dirty="0"/>
          </a:p>
        </p:txBody>
      </p:sp>
      <p:pic>
        <p:nvPicPr>
          <p:cNvPr id="5122" name="Picture 2" descr="C:\Users\Peter\AppData\Local\Microsoft\Windows\Temporary Internet Files\Content.IE5\4CFJPZU5\MC9003326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42011"/>
            <a:ext cx="3158405" cy="299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eter\AppData\Local\Microsoft\Windows\Temporary Internet Files\Content.IE5\EMQN7L81\MP90039933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1824"/>
            <a:ext cx="2232248" cy="334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39958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S90007472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7600" y="3733800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The group of cows listened.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herd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45152" y="5214949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heard</a:t>
            </a:r>
            <a:endParaRPr lang="en-GB" sz="6000" dirty="0"/>
          </a:p>
        </p:txBody>
      </p:sp>
      <p:pic>
        <p:nvPicPr>
          <p:cNvPr id="6146" name="Picture 2" descr="C:\Users\Peter\AppData\Local\Microsoft\Windows\Temporary Internet Files\Content.IE5\AVL4W1SR\MC90028685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293" y="2132856"/>
            <a:ext cx="2578969" cy="22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66" y="1844824"/>
            <a:ext cx="4337421" cy="273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9101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The bucket is light in colour.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pail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61152" y="5214949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pale</a:t>
            </a:r>
            <a:endParaRPr lang="en-GB" sz="6000" dirty="0"/>
          </a:p>
        </p:txBody>
      </p:sp>
      <p:pic>
        <p:nvPicPr>
          <p:cNvPr id="10242" name="Picture 2" descr="C:\Users\Peter\AppData\Local\Microsoft\Windows\Temporary Internet Files\Content.IE5\EMQN7L81\MC90029003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88179"/>
            <a:ext cx="2323830" cy="27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Get Pale Skin Step 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056" y="2080040"/>
            <a:ext cx="3954748" cy="296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61209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She’s not ignorant she ___– it uses it to smell.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knows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5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nose</a:t>
            </a:r>
            <a:endParaRPr lang="en-GB" sz="6000" dirty="0"/>
          </a:p>
        </p:txBody>
      </p:sp>
      <p:pic>
        <p:nvPicPr>
          <p:cNvPr id="7170" name="Picture 2" descr="C:\Users\Peter\AppData\Local\Microsoft\Windows\Temporary Internet Files\Content.IE5\AVL4W1SR\MP90044233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4161375" cy="277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eter\AppData\Local\Microsoft\Windows\Temporary Internet Files\Content.IE5\G542SER2\MP90017898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1576838"/>
            <a:ext cx="2448272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38421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100cm measures your electricity use.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metre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5" y="5214949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meter</a:t>
            </a:r>
            <a:endParaRPr lang="en-GB" sz="6000" dirty="0"/>
          </a:p>
        </p:txBody>
      </p:sp>
      <p:pic>
        <p:nvPicPr>
          <p:cNvPr id="8194" name="Picture 2" descr="C:\Users\Peter\AppData\Local\Microsoft\Windows\Temporary Internet Files\Content.IE5\4CFJPZU5\MP90044862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56088"/>
            <a:ext cx="3688342" cy="246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Peter\AppData\Local\Microsoft\Windows\Temporary Internet Files\Content.IE5\AVL4W1SR\MC900412628[1].wm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84"/>
          <a:stretch/>
        </p:blipFill>
        <p:spPr bwMode="auto">
          <a:xfrm>
            <a:off x="611560" y="2207160"/>
            <a:ext cx="3676976" cy="293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68086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They need this as they wait in hospital.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5214950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patience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5214950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patients</a:t>
            </a:r>
            <a:endParaRPr lang="en-GB" sz="6000" dirty="0"/>
          </a:p>
        </p:txBody>
      </p:sp>
      <p:pic>
        <p:nvPicPr>
          <p:cNvPr id="9218" name="Picture 2" descr="C:\Users\Peter\AppData\Local\Microsoft\Windows\Temporary Internet Files\Content.IE5\EMQN7L81\MP90042655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44810"/>
            <a:ext cx="3340374" cy="334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Peter\AppData\Local\Microsoft\Windows\Temporary Internet Files\Content.IE5\G542SER2\MC90007873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940" y="1473261"/>
            <a:ext cx="1309688" cy="392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64891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A flower that moves the boat with oars.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rose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521607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rows</a:t>
            </a:r>
            <a:endParaRPr lang="en-GB" sz="6000" dirty="0"/>
          </a:p>
        </p:txBody>
      </p:sp>
      <p:pic>
        <p:nvPicPr>
          <p:cNvPr id="10242" name="Picture 2" descr="C:\Users\Peter\AppData\Local\Microsoft\Windows\Temporary Internet Files\Content.IE5\EMQN7L81\MC90033266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585" y="2295025"/>
            <a:ext cx="2820753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Peter\AppData\Local\Microsoft\Windows\Temporary Internet Files\Content.IE5\AVL4W1SR\MP900227689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060847"/>
            <a:ext cx="4200932" cy="277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20854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In which place are the clothes put on?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where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95456" y="5214949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wear</a:t>
            </a:r>
            <a:endParaRPr lang="en-GB" sz="6000" dirty="0"/>
          </a:p>
        </p:txBody>
      </p:sp>
      <p:pic>
        <p:nvPicPr>
          <p:cNvPr id="11267" name="Picture 3" descr="C:\Users\Peter\AppData\Local\Microsoft\Windows\Temporary Internet Files\Content.IE5\AVL4W1SR\MP90042217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000" y="2112272"/>
            <a:ext cx="3040001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753096" y="1772816"/>
            <a:ext cx="2286000" cy="3200400"/>
            <a:chOff x="1753096" y="1772816"/>
            <a:chExt cx="2286000" cy="3200400"/>
          </a:xfrm>
        </p:grpSpPr>
        <p:pic>
          <p:nvPicPr>
            <p:cNvPr id="11269" name="Picture 5" descr="C:\Users\Peter\AppData\Local\Microsoft\Windows\Temporary Internet Files\Content.IE5\AVL4W1SR\MP900382750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096" y="1772816"/>
              <a:ext cx="2286000" cy="32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8" name="Picture 4" descr="C:\Users\Peter\AppData\Local\Microsoft\Windows\Temporary Internet Files\Content.IE5\G542SER2\MP900382674[1]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5977" y="2420888"/>
              <a:ext cx="400239" cy="560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788557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A herb cooked in seconds, minutes or hours.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thyme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49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time</a:t>
            </a:r>
            <a:endParaRPr lang="en-GB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4" y="1844824"/>
            <a:ext cx="3685632" cy="3096344"/>
          </a:xfrm>
          <a:prstGeom prst="rect">
            <a:avLst/>
          </a:prstGeom>
        </p:spPr>
      </p:pic>
      <p:pic>
        <p:nvPicPr>
          <p:cNvPr id="12290" name="Picture 2" descr="C:\Users\Peter\AppData\Local\Microsoft\Windows\Temporary Internet Files\Content.IE5\4CFJPZU5\MC91021589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132856"/>
            <a:ext cx="374666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4127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Signs for a clashing percussion instrument.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5214950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symbols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5157192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cymbals</a:t>
            </a:r>
            <a:endParaRPr lang="en-GB" sz="6000" dirty="0"/>
          </a:p>
        </p:txBody>
      </p:sp>
      <p:pic>
        <p:nvPicPr>
          <p:cNvPr id="1026" name="Picture 2" descr="File:Clash cymb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106" y="2204864"/>
            <a:ext cx="4056927" cy="25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2060848"/>
            <a:ext cx="2808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accent3"/>
                </a:solidFill>
              </a:rPr>
              <a:t>£  $</a:t>
            </a:r>
          </a:p>
          <a:p>
            <a:r>
              <a:rPr lang="en-GB" sz="5400" dirty="0" smtClean="0">
                <a:solidFill>
                  <a:schemeClr val="accent3"/>
                </a:solidFill>
              </a:rPr>
              <a:t>÷  °</a:t>
            </a:r>
          </a:p>
          <a:p>
            <a:r>
              <a:rPr lang="en-GB" sz="5400" dirty="0" smtClean="0">
                <a:solidFill>
                  <a:schemeClr val="accent3"/>
                </a:solidFill>
              </a:rPr>
              <a:t>♪   %</a:t>
            </a:r>
            <a:endParaRPr lang="en-GB" sz="5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7249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Do you knead this to make a female deer?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dough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49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doe</a:t>
            </a:r>
            <a:endParaRPr lang="en-GB" sz="6000" dirty="0"/>
          </a:p>
        </p:txBody>
      </p:sp>
      <p:pic>
        <p:nvPicPr>
          <p:cNvPr id="1026" name="Picture 2" descr="http://upload.wikimedia.org/wikipedia/commons/7/7c/Pizza_1_b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42" y="2204864"/>
            <a:ext cx="3458654" cy="261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ile:Unidintified deer lying dow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3505241" cy="233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41953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The noise it makes when you are up it without a paddle.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creak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196306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creek</a:t>
            </a:r>
            <a:endParaRPr lang="en-GB" sz="6000" dirty="0"/>
          </a:p>
        </p:txBody>
      </p:sp>
      <p:pic>
        <p:nvPicPr>
          <p:cNvPr id="3" name="creaking-door-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74077" y="2924944"/>
            <a:ext cx="609600" cy="609600"/>
          </a:xfrm>
          <a:prstGeom prst="rect">
            <a:avLst/>
          </a:prstGeom>
        </p:spPr>
      </p:pic>
      <p:pic>
        <p:nvPicPr>
          <p:cNvPr id="1028" name="Picture 4" descr="File:Parson's Creek and Parson's Quay - geograph.org.uk - 48576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96" y="1844824"/>
            <a:ext cx="4082784" cy="30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thumb/b/b1/Open_door_on_the_tower_-_geograph.org.uk_-_896706.jpg/128px-Open_door_on_the_tower_-_geograph.org.uk_-_896706.jpg?uselang=en-g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90715"/>
            <a:ext cx="2349490" cy="352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69021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A courageous achievement on the end of your legs.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feat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86312" y="5214949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feet</a:t>
            </a:r>
            <a:endParaRPr lang="en-GB" sz="6000" dirty="0"/>
          </a:p>
        </p:txBody>
      </p:sp>
      <p:pic>
        <p:nvPicPr>
          <p:cNvPr id="2050" name="Picture 2" descr="C:\Users\Peter\AppData\Local\Microsoft\Windows\Temporary Internet Files\Content.IE5\4WTK1825\MP90034169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43313"/>
            <a:ext cx="2448272" cy="343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ter\AppData\Local\Microsoft\Windows\Temporary Internet Files\Content.IE5\6NSFV3BR\MP90043046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46508"/>
            <a:ext cx="3340406" cy="334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21442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nimals1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55776" y="3284984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A lion’s cry is not cooked.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roar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90880" y="5214949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raw</a:t>
            </a:r>
            <a:endParaRPr lang="en-GB" sz="6000" dirty="0"/>
          </a:p>
        </p:txBody>
      </p:sp>
      <p:pic>
        <p:nvPicPr>
          <p:cNvPr id="1026" name="Picture 2" descr="C:\Users\Peter\AppData\Local\Microsoft\Windows\Temporary Internet Files\Content.IE5\4CFJPZU5\MP900427752[2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15562"/>
            <a:ext cx="2196000" cy="324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ter\AppData\Local\Microsoft\Windows\Temporary Internet Files\Content.IE5\EMQN7L81\MP900442444[2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32" y="2064316"/>
            <a:ext cx="4114046" cy="274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2121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Do you eat this animal or put it on your hair?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moose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5214950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mousse</a:t>
            </a:r>
            <a:endParaRPr lang="en-GB" sz="6000" dirty="0"/>
          </a:p>
        </p:txBody>
      </p:sp>
      <p:pic>
        <p:nvPicPr>
          <p:cNvPr id="3077" name="Picture 5" descr="http://upload.wikimedia.org/wikipedia/commons/6/67/Wading_moo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4187186" cy="254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724128" y="1508459"/>
            <a:ext cx="2016224" cy="3713371"/>
            <a:chOff x="5148064" y="1714154"/>
            <a:chExt cx="1810355" cy="3461956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1714154"/>
              <a:ext cx="1810355" cy="1679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0" name="Picture 8" descr="http://upload.wikimedia.org/wikipedia/commons/thumb/1/17/Hair_mousse.jpg/220px-Hair_mousse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628" y="3395169"/>
              <a:ext cx="1337225" cy="1780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33635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Grab large areas of water and uses eyes. </a:t>
            </a:r>
            <a:r>
              <a:rPr lang="en-GB" dirty="0" smtClean="0">
                <a:solidFill>
                  <a:srgbClr val="0070C0"/>
                </a:solidFill>
              </a:rPr>
              <a:t>(3)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89" y="4946902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seize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3539569" y="4946902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seas</a:t>
            </a:r>
            <a:endParaRPr lang="en-GB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3023616" cy="21823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09274" y="4946902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sees</a:t>
            </a:r>
            <a:endParaRPr lang="en-GB" sz="6000" dirty="0"/>
          </a:p>
        </p:txBody>
      </p:sp>
      <p:pic>
        <p:nvPicPr>
          <p:cNvPr id="1026" name="Picture 2" descr="C:\Users\Peter\AppData\Local\Microsoft\Windows\Temporary Internet Files\Content.IE5\4WTK1825\MP90042652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08" y="2491080"/>
            <a:ext cx="2163225" cy="158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96480" y="1539672"/>
            <a:ext cx="2187688" cy="3379847"/>
            <a:chOff x="3896480" y="1539672"/>
            <a:chExt cx="2187688" cy="3379847"/>
          </a:xfrm>
        </p:grpSpPr>
        <p:grpSp>
          <p:nvGrpSpPr>
            <p:cNvPr id="6" name="Group 5"/>
            <p:cNvGrpSpPr/>
            <p:nvPr/>
          </p:nvGrpSpPr>
          <p:grpSpPr>
            <a:xfrm>
              <a:off x="3923928" y="1780001"/>
              <a:ext cx="2160240" cy="3139518"/>
              <a:chOff x="5388407" y="1628800"/>
              <a:chExt cx="2160240" cy="3139518"/>
            </a:xfrm>
          </p:grpSpPr>
          <p:pic>
            <p:nvPicPr>
              <p:cNvPr id="1029" name="Picture 5" descr="C:\Users\Peter\AppData\Local\Microsoft\Windows\Temporary Internet Files\Content.IE5\JWGEOOD3\MP900201696[1]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8407" y="1628800"/>
                <a:ext cx="2160240" cy="14221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C:\Users\Peter\AppData\Local\Microsoft\Windows\Temporary Internet Files\Content.IE5\I2TBOMAD\MP900177442[1]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8407" y="3349760"/>
                <a:ext cx="2160240" cy="14185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TextBox 2"/>
            <p:cNvSpPr txBox="1"/>
            <p:nvPr/>
          </p:nvSpPr>
          <p:spPr>
            <a:xfrm>
              <a:off x="3896480" y="1539672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North</a:t>
              </a:r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19336" y="3183390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Mediterranean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29390428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Thus, to use a needle and thread to plant seeds. </a:t>
            </a:r>
            <a:r>
              <a:rPr lang="en-GB" dirty="0" smtClean="0">
                <a:solidFill>
                  <a:srgbClr val="0070C0"/>
                </a:solidFill>
              </a:rPr>
              <a:t>(3)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872" y="5085184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so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5013176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s</a:t>
            </a:r>
            <a:r>
              <a:rPr lang="en-GB" sz="6000" dirty="0" smtClean="0"/>
              <a:t>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3848" y="5013176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sew</a:t>
            </a:r>
            <a:endParaRPr lang="en-GB" sz="6000" dirty="0"/>
          </a:p>
        </p:txBody>
      </p:sp>
      <p:pic>
        <p:nvPicPr>
          <p:cNvPr id="2050" name="Picture 2" descr="C:\Users\Peter\AppData\Local\Microsoft\Windows\Temporary Internet Files\Content.IE5\4WTK1825\MC9004359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594" y="2097996"/>
            <a:ext cx="2448558" cy="222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ter\AppData\Local\Microsoft\Windows\Temporary Internet Files\Content.IE5\4WTK1825\MC90019579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809" y="2348880"/>
            <a:ext cx="2164622" cy="197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2243" y="2306148"/>
            <a:ext cx="19442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chemeClr val="accent3"/>
                </a:solidFill>
              </a:rPr>
              <a:t>T</a:t>
            </a:r>
            <a:r>
              <a:rPr lang="en-GB" sz="2400" i="1" dirty="0" smtClean="0">
                <a:solidFill>
                  <a:schemeClr val="accent3"/>
                </a:solidFill>
              </a:rPr>
              <a:t>herefore </a:t>
            </a:r>
            <a:r>
              <a:rPr lang="en-GB" sz="2400" dirty="0" smtClean="0">
                <a:solidFill>
                  <a:schemeClr val="accent3"/>
                </a:solidFill>
              </a:rPr>
              <a:t>he was __ clever, he worked it out.</a:t>
            </a:r>
            <a:endParaRPr lang="en-GB" sz="2400" i="1" dirty="0" smtClean="0">
              <a:solidFill>
                <a:schemeClr val="accent3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20075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7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Pulls  digits on your foot.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tows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smtClean="0"/>
              <a:t>toes</a:t>
            </a:r>
            <a:endParaRPr lang="en-GB" sz="6000" dirty="0"/>
          </a:p>
        </p:txBody>
      </p:sp>
      <p:pic>
        <p:nvPicPr>
          <p:cNvPr id="3074" name="Picture 2" descr="C:\Users\Peter\AppData\Local\Microsoft\Windows\Temporary Internet Files\Content.IE5\I2TBOMAD\MC90033948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464" y="2034568"/>
            <a:ext cx="252282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eter\AppData\Local\Microsoft\Windows\Temporary Internet Files\Content.IE5\I2TBOMAD\MP90044843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2098611" cy="303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88591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Becomes weary of the rubber on wheels.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tires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tyres</a:t>
            </a:r>
            <a:endParaRPr lang="en-GB" sz="6000" dirty="0"/>
          </a:p>
        </p:txBody>
      </p:sp>
      <p:pic>
        <p:nvPicPr>
          <p:cNvPr id="2050" name="Picture 2" descr="C:\Users\Peter\AppData\Local\Microsoft\Windows\Temporary Internet Files\Content.IE5\4WTK1825\MP90043166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25" y="1539281"/>
            <a:ext cx="2329479" cy="34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ter\AppData\Local\Microsoft\Windows\Temporary Internet Files\Content.IE5\6NSFV3BR\MP90040540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132" y="1844824"/>
            <a:ext cx="4238510" cy="302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43847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The place of one of your 5 senses.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site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49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sight</a:t>
            </a:r>
            <a:endParaRPr lang="en-GB" sz="6000" dirty="0"/>
          </a:p>
        </p:txBody>
      </p:sp>
      <p:pic>
        <p:nvPicPr>
          <p:cNvPr id="3074" name="Picture 2" descr="C:\Users\Peter\AppData\Local\Microsoft\Windows\Temporary Internet Files\Content.IE5\6NSFV3BR\MC9003605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50770"/>
            <a:ext cx="3099748" cy="288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eter\AppData\Local\Microsoft\Windows\Temporary Internet Files\Content.IE5\I2TBOMAD\MP90042438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547" y="1772816"/>
            <a:ext cx="3049968" cy="304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58082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How large are the groans?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size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49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sighs</a:t>
            </a:r>
            <a:endParaRPr lang="en-GB" sz="6000" dirty="0"/>
          </a:p>
        </p:txBody>
      </p:sp>
      <p:pic>
        <p:nvPicPr>
          <p:cNvPr id="4" name="MS900069737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35735" y="2924944"/>
            <a:ext cx="609600" cy="609600"/>
          </a:xfrm>
          <a:prstGeom prst="rect">
            <a:avLst/>
          </a:prstGeom>
        </p:spPr>
      </p:pic>
      <p:pic>
        <p:nvPicPr>
          <p:cNvPr id="4098" name="Picture 2" descr="C:\Users\Peter\AppData\Local\Microsoft\Windows\Temporary Internet Files\Content.IE5\6NSFV3BR\MP900289918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66486"/>
            <a:ext cx="246888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eter\AppData\Local\Microsoft\Windows\Temporary Internet Files\Content.IE5\I2TBOMAD\MC90034704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96603"/>
            <a:ext cx="3058916" cy="291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63872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It’s not fake on a fishing rod.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real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reel</a:t>
            </a:r>
            <a:endParaRPr lang="en-GB" sz="6000" dirty="0"/>
          </a:p>
        </p:txBody>
      </p:sp>
      <p:pic>
        <p:nvPicPr>
          <p:cNvPr id="1026" name="Picture 2" descr="C:\Users\Peter\AppData\Local\Microsoft\Windows\Temporary Internet Files\Content.IE5\JWGEOOD3\MC90044874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11" y="2132856"/>
            <a:ext cx="378042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ter\AppData\Local\Microsoft\Windows\Temporary Internet Files\Content.IE5\I2TBOMAD\MC90035491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8698"/>
            <a:ext cx="3854076" cy="120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07778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Is this the start of the river of tomato, HP, apple or mint.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source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sauce</a:t>
            </a:r>
            <a:endParaRPr lang="en-GB" sz="6000" dirty="0"/>
          </a:p>
        </p:txBody>
      </p:sp>
      <p:pic>
        <p:nvPicPr>
          <p:cNvPr id="2050" name="Picture 2" descr="http://upload.wikimedia.org/wikipedia/commons/c/c3/River_source_-_geograph.org.uk_-_3808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93" y="1831802"/>
            <a:ext cx="4241831" cy="318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ter\AppData\Local\Microsoft\Windows\Temporary Internet Files\Content.IE5\6NSFV3BR\MC90034886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680" y="1726911"/>
            <a:ext cx="1656184" cy="339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42985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A small part means no war.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piece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1448" y="5214949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peace</a:t>
            </a:r>
            <a:endParaRPr lang="en-GB" sz="6000" dirty="0"/>
          </a:p>
        </p:txBody>
      </p:sp>
      <p:pic>
        <p:nvPicPr>
          <p:cNvPr id="3074" name="Picture 2" descr="C:\Users\Peter\AppData\Local\Microsoft\Windows\Temporary Internet Files\Content.IE5\I2TBOMAD\MC90043981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354" y="2000503"/>
            <a:ext cx="2929002" cy="29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eter\AppData\Local\Microsoft\Windows\Temporary Internet Files\Content.IE5\6NSFV3BR\MP90040739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606" y="1844824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17671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Showing you’re sad early in the day.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214950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mourning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521495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morning</a:t>
            </a:r>
            <a:endParaRPr lang="en-GB" sz="6000" dirty="0"/>
          </a:p>
        </p:txBody>
      </p:sp>
      <p:pic>
        <p:nvPicPr>
          <p:cNvPr id="9218" name="Picture 2" descr="C:\Users\Peter\AppData\Local\Microsoft\Windows\Temporary Internet Files\Content.IE5\AVL4W1SR\MP90043932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01987"/>
            <a:ext cx="2376264" cy="357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Peter\AppData\Local\Microsoft\Windows\Temporary Internet Files\Content.IE5\EMQN7L81\MC90012869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61018"/>
            <a:ext cx="3096344" cy="316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49865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A plant you could get lost in.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5208675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maize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49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maze</a:t>
            </a:r>
            <a:endParaRPr lang="en-GB" sz="6000" dirty="0"/>
          </a:p>
        </p:txBody>
      </p:sp>
      <p:pic>
        <p:nvPicPr>
          <p:cNvPr id="4099" name="Picture 3" descr="C:\Users\Peter\AppData\Local\Microsoft\Windows\Temporary Internet Files\Content.IE5\JWGEOOD3\MC9000363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34595"/>
            <a:ext cx="1196134" cy="353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16832"/>
            <a:ext cx="4981688" cy="280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8617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The caterpillar flows from the volcano.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larva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111448" y="5214949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lava</a:t>
            </a:r>
            <a:endParaRPr lang="en-GB" sz="6000" dirty="0"/>
          </a:p>
        </p:txBody>
      </p:sp>
      <p:pic>
        <p:nvPicPr>
          <p:cNvPr id="5122" name="Picture 2" descr="C:\Users\Peter\AppData\Local\Microsoft\Windows\Temporary Internet Files\Content.IE5\I2TBOMAD\MP90044842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995" y="1556792"/>
            <a:ext cx="2267744" cy="340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://upload.wikimedia.org/wikipedia/commons/f/f1/Aa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46" y="1844824"/>
            <a:ext cx="4615102" cy="288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25950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Slow down or smash.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brake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82880" y="5214947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break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731" y="1700808"/>
            <a:ext cx="3061319" cy="351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Peter\AppData\Local\Microsoft\Windows\Temporary Internet Files\Content.IE5\6NSFV3BR\MC9001129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022" y="2420888"/>
            <a:ext cx="3611394" cy="205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1174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It hurts – this sheet of glass.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pain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49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pane</a:t>
            </a:r>
            <a:endParaRPr lang="en-GB" sz="6000" dirty="0"/>
          </a:p>
        </p:txBody>
      </p:sp>
      <p:pic>
        <p:nvPicPr>
          <p:cNvPr id="2050" name="Picture 2" descr="C:\Users\Peter\AppData\Local\Microsoft\Windows\Temporary Internet Files\Content.IE5\G542SER2\MP900442411[2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63" y="2200288"/>
            <a:ext cx="378042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ter\AppData\Local\Microsoft\Windows\Temporary Internet Files\Content.IE5\AVL4W1SR\MC900318612[2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730" y="2204864"/>
            <a:ext cx="183707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83465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Lift up the beams of light.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raise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58880" y="5214949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rays</a:t>
            </a:r>
            <a:endParaRPr lang="en-GB" sz="6000" dirty="0"/>
          </a:p>
        </p:txBody>
      </p:sp>
      <p:pic>
        <p:nvPicPr>
          <p:cNvPr id="3074" name="Picture 2" descr="C:\Users\Peter\AppData\Local\Microsoft\Windows\Temporary Internet Files\Content.IE5\4CFJPZU5\MC90031884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398" y="1988840"/>
            <a:ext cx="2646207" cy="264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7160"/>
            <a:ext cx="368961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43816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You can row a boat with one, alternatively dug from the ground it contains metal. </a:t>
            </a:r>
            <a:r>
              <a:rPr lang="en-GB" dirty="0" smtClean="0">
                <a:solidFill>
                  <a:srgbClr val="0070C0"/>
                </a:solidFill>
              </a:rPr>
              <a:t>(3)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214948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oar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831199" y="5214947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ore</a:t>
            </a:r>
            <a:endParaRPr lang="en-GB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3051798" y="5214948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or</a:t>
            </a:r>
            <a:endParaRPr lang="en-GB" sz="6000" dirty="0"/>
          </a:p>
        </p:txBody>
      </p:sp>
      <p:pic>
        <p:nvPicPr>
          <p:cNvPr id="1026" name="Picture 2" descr="C:\Users\Peter\AppData\Local\Microsoft\Windows\Temporary Internet Files\Content.IE5\4CFJPZU5\MC90033266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70" y="2636912"/>
            <a:ext cx="211556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ter\AppData\Local\Microsoft\Windows\Temporary Internet Files\Content.IE5\AVL4W1SR\MC90036387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552" y="2778185"/>
            <a:ext cx="2148912" cy="158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Peter\AppData\Local\Microsoft\Windows\Temporary Internet Files\Content.IE5\EMQN7L81\MC90024131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156" y="2780928"/>
            <a:ext cx="212301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97408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If you take out a ___, you’re on your own.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loan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23738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lone</a:t>
            </a:r>
            <a:endParaRPr lang="en-GB" sz="6000" dirty="0"/>
          </a:p>
        </p:txBody>
      </p:sp>
      <p:pic>
        <p:nvPicPr>
          <p:cNvPr id="8195" name="Picture 3" descr="C:\Users\Peter\AppData\Local\Microsoft\Windows\Temporary Internet Files\Content.IE5\4CFJPZU5\MC91021729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872"/>
            <a:ext cx="2668342" cy="215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249577" y="1839053"/>
            <a:ext cx="2858600" cy="2958099"/>
            <a:chOff x="1429573" y="1839053"/>
            <a:chExt cx="2328619" cy="2513285"/>
          </a:xfrm>
        </p:grpSpPr>
        <p:pic>
          <p:nvPicPr>
            <p:cNvPr id="8194" name="Picture 2" descr="C:\Users\Peter\AppData\Local\Microsoft\Windows\Temporary Internet Files\Content.IE5\AVL4W1SR\MC900440380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573" y="1839053"/>
              <a:ext cx="2328619" cy="2328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706769" y="3983006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Algerian" panose="04020705040A02060702" pitchFamily="82" charset="0"/>
                </a:rPr>
                <a:t>Only 30% Apr</a:t>
              </a:r>
              <a:endParaRPr lang="en-GB" dirty="0">
                <a:latin typeface="Algerian" panose="04020705040A020607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370158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2405</TotalTime>
  <Words>746</Words>
  <Application>Microsoft Office PowerPoint</Application>
  <PresentationFormat>On-screen Show (4:3)</PresentationFormat>
  <Paragraphs>222</Paragraphs>
  <Slides>52</Slides>
  <Notes>51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Aspect</vt:lpstr>
      <vt:lpstr> 50 more homophone puzzles</vt:lpstr>
      <vt:lpstr>PowerPoint Presentation</vt:lpstr>
      <vt:lpstr>The bucket is light in colour.</vt:lpstr>
      <vt:lpstr>A lion’s cry is not cooked.</vt:lpstr>
      <vt:lpstr>Showing you’re sad early in the day.</vt:lpstr>
      <vt:lpstr>It hurts – this sheet of glass.</vt:lpstr>
      <vt:lpstr>Lift up the beams of light.</vt:lpstr>
      <vt:lpstr>You can row a boat with one, alternatively dug from the ground it contains metal. (3)</vt:lpstr>
      <vt:lpstr>If you take out a ___, you’re on your own.</vt:lpstr>
      <vt:lpstr>A quick look at the top of a mountain.</vt:lpstr>
      <vt:lpstr>Looks intently while walking up and down them.</vt:lpstr>
      <vt:lpstr>In a muddled dreamy mind for several 24hr periods of time.</vt:lpstr>
      <vt:lpstr>Abandon the pudding.</vt:lpstr>
      <vt:lpstr>Push away with what’s on one foot.</vt:lpstr>
      <vt:lpstr>A drink to place a golf ball on.</vt:lpstr>
      <vt:lpstr>Pulled along like a frog.</vt:lpstr>
      <vt:lpstr>A brass instrument like a potato.</vt:lpstr>
      <vt:lpstr>Climb over it with flair.</vt:lpstr>
      <vt:lpstr>Wear this in a valley.</vt:lpstr>
      <vt:lpstr>This bird – does it bring babies or is it part of a plant.</vt:lpstr>
      <vt:lpstr>A tale which usually starts on the ground floor and goes up.</vt:lpstr>
      <vt:lpstr>Money paid to the government for small nails.</vt:lpstr>
      <vt:lpstr>Eaten for breakfast – is it a type of number?</vt:lpstr>
      <vt:lpstr>Brave as the ball hits the stumps.</vt:lpstr>
      <vt:lpstr>It’s weird in the market.</vt:lpstr>
      <vt:lpstr>A deep sound from the bottom.</vt:lpstr>
      <vt:lpstr>Not against the golfer’s cry between 3 and five. (3)</vt:lpstr>
      <vt:lpstr>It’s fun and games, up and down – what you pay for a train ride.</vt:lpstr>
      <vt:lpstr>The group of cows listened.</vt:lpstr>
      <vt:lpstr>She’s not ignorant she ___– it uses it to smell.</vt:lpstr>
      <vt:lpstr>100cm measures your electricity use.</vt:lpstr>
      <vt:lpstr>They need this as they wait in hospital.</vt:lpstr>
      <vt:lpstr>A flower that moves the boat with oars.</vt:lpstr>
      <vt:lpstr>In which place are the clothes put on?</vt:lpstr>
      <vt:lpstr>A herb cooked in seconds, minutes or hours.</vt:lpstr>
      <vt:lpstr>Signs for a clashing percussion instrument.</vt:lpstr>
      <vt:lpstr>Do you knead this to make a female deer?</vt:lpstr>
      <vt:lpstr>The noise it makes when you are up it without a paddle.</vt:lpstr>
      <vt:lpstr>A courageous achievement on the end of your legs.</vt:lpstr>
      <vt:lpstr>Do you eat this animal or put it on your hair?</vt:lpstr>
      <vt:lpstr>Grab large areas of water and uses eyes. (3)</vt:lpstr>
      <vt:lpstr>Thus, to use a needle and thread to plant seeds. (3)</vt:lpstr>
      <vt:lpstr>Pulls  digits on your foot.</vt:lpstr>
      <vt:lpstr>Becomes weary of the rubber on wheels.</vt:lpstr>
      <vt:lpstr>The place of one of your 5 senses.</vt:lpstr>
      <vt:lpstr>How large are the groans?</vt:lpstr>
      <vt:lpstr>It’s not fake on a fishing rod.</vt:lpstr>
      <vt:lpstr>Is this the start of the river of tomato, HP, apple or mint.</vt:lpstr>
      <vt:lpstr>A small part means no war.</vt:lpstr>
      <vt:lpstr>A plant you could get lost in.</vt:lpstr>
      <vt:lpstr>The caterpillar flows from the volcano.</vt:lpstr>
      <vt:lpstr>Slow down or smash.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homophones</dc:title>
  <dc:creator>Peter</dc:creator>
  <cp:lastModifiedBy>Gareth Pitchford</cp:lastModifiedBy>
  <cp:revision>221</cp:revision>
  <dcterms:created xsi:type="dcterms:W3CDTF">2008-01-10T19:44:20Z</dcterms:created>
  <dcterms:modified xsi:type="dcterms:W3CDTF">2014-09-03T15:10:52Z</dcterms:modified>
</cp:coreProperties>
</file>