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99FF99"/>
    <a:srgbClr val="99CCFF"/>
    <a:srgbClr val="FFCCCC"/>
    <a:srgbClr val="FFFFCC"/>
    <a:srgbClr val="FFCC66"/>
    <a:srgbClr val="00CC00"/>
    <a:srgbClr val="00CC99"/>
    <a:srgbClr val="33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75" autoAdjust="0"/>
  </p:normalViewPr>
  <p:slideViewPr>
    <p:cSldViewPr>
      <p:cViewPr varScale="1">
        <p:scale>
          <a:sx n="62" d="100"/>
          <a:sy n="62" d="100"/>
        </p:scale>
        <p:origin x="162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5E962-99EF-4AA2-9051-B462843959C5}" type="datetimeFigureOut">
              <a:rPr lang="en-GB" smtClean="0"/>
              <a:t>05/01/2016</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9D9D6-531A-406B-BC5C-F322D476CF96}" type="slidenum">
              <a:rPr lang="en-GB" smtClean="0"/>
              <a:t>‹#›</a:t>
            </a:fld>
            <a:endParaRPr lang="en-GB"/>
          </a:p>
        </p:txBody>
      </p:sp>
    </p:spTree>
    <p:extLst>
      <p:ext uri="{BB962C8B-B14F-4D97-AF65-F5344CB8AC3E}">
        <p14:creationId xmlns:p14="http://schemas.microsoft.com/office/powerpoint/2010/main" val="63107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for pupils’ definition before showing</a:t>
            </a:r>
            <a:r>
              <a:rPr lang="en-GB" baseline="0" dirty="0" smtClean="0"/>
              <a:t> the correct one. </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2</a:t>
            </a:fld>
            <a:endParaRPr lang="en-GB"/>
          </a:p>
        </p:txBody>
      </p:sp>
    </p:spTree>
    <p:extLst>
      <p:ext uri="{BB962C8B-B14F-4D97-AF65-F5344CB8AC3E}">
        <p14:creationId xmlns:p14="http://schemas.microsoft.com/office/powerpoint/2010/main" val="309585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Hear feedback.</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5</a:t>
            </a:fld>
            <a:endParaRPr lang="en-GB"/>
          </a:p>
        </p:txBody>
      </p:sp>
    </p:spTree>
    <p:extLst>
      <p:ext uri="{BB962C8B-B14F-4D97-AF65-F5344CB8AC3E}">
        <p14:creationId xmlns:p14="http://schemas.microsoft.com/office/powerpoint/2010/main" val="1989451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29777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04264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1840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90099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DBB61-F817-4253-B0D8-AC32194FF2F4}" type="datetimeFigureOut">
              <a:rPr lang="en-GB" smtClean="0"/>
              <a:t>05/01/2016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794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4DBB61-F817-4253-B0D8-AC32194FF2F4}" type="datetimeFigureOut">
              <a:rPr lang="en-GB" smtClean="0"/>
              <a:t>05/01/2016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98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4DBB61-F817-4253-B0D8-AC32194FF2F4}" type="datetimeFigureOut">
              <a:rPr lang="en-GB" smtClean="0"/>
              <a:t>05/01/2016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37836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4DBB61-F817-4253-B0D8-AC32194FF2F4}" type="datetimeFigureOut">
              <a:rPr lang="en-GB" smtClean="0"/>
              <a:t>05/01/2016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409795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DBB61-F817-4253-B0D8-AC32194FF2F4}" type="datetimeFigureOut">
              <a:rPr lang="en-GB" smtClean="0"/>
              <a:t>05/01/2016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153107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05/01/2016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77365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05/01/2016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9893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DBB61-F817-4253-B0D8-AC32194FF2F4}" type="datetimeFigureOut">
              <a:rPr lang="en-GB" smtClean="0"/>
              <a:t>05/01/2016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5AD1-101C-4D18-8F51-741E11B8E5E0}" type="slidenum">
              <a:rPr lang="en-GB" smtClean="0"/>
              <a:t>‹#›</a:t>
            </a:fld>
            <a:endParaRPr lang="en-GB"/>
          </a:p>
        </p:txBody>
      </p:sp>
    </p:spTree>
    <p:extLst>
      <p:ext uri="{BB962C8B-B14F-4D97-AF65-F5344CB8AC3E}">
        <p14:creationId xmlns:p14="http://schemas.microsoft.com/office/powerpoint/2010/main" val="423081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Grammar Starter</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type="subTitle" idx="1"/>
          </p:nvPr>
        </p:nvSpPr>
        <p:spPr>
          <a:xfrm>
            <a:off x="0" y="2796270"/>
            <a:ext cx="9144000" cy="1752600"/>
          </a:xfrm>
        </p:spPr>
        <p:txBody>
          <a:bodyPr/>
          <a:lstStyle/>
          <a:p>
            <a:r>
              <a:rPr lang="en-GB" b="1" dirty="0" smtClean="0">
                <a:solidFill>
                  <a:schemeClr val="tx1"/>
                </a:solidFill>
                <a:latin typeface="Comic Sans MS" pitchFamily="66" charset="0"/>
              </a:rPr>
              <a:t>Adverbs</a:t>
            </a:r>
            <a:endParaRPr lang="en-GB" b="1" dirty="0">
              <a:solidFill>
                <a:schemeClr val="tx1"/>
              </a:solidFill>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171428"/>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623781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469796"/>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In the back of your exercise book...</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179512" y="1700808"/>
            <a:ext cx="8784976" cy="4425355"/>
          </a:xfrm>
        </p:spPr>
        <p:txBody>
          <a:bodyPr/>
          <a:lstStyle/>
          <a:p>
            <a:pPr marL="0" indent="0" algn="ctr">
              <a:buNone/>
            </a:pPr>
            <a:r>
              <a:rPr lang="en-GB" b="1" u="sng" dirty="0" smtClean="0">
                <a:latin typeface="Comic Sans MS" pitchFamily="66" charset="0"/>
              </a:rPr>
              <a:t>Grammar Starter: Adverbs</a:t>
            </a:r>
          </a:p>
          <a:p>
            <a:pPr marL="0" indent="0" algn="ctr">
              <a:buNone/>
            </a:pPr>
            <a:endParaRPr lang="en-GB" b="1" u="sng" dirty="0">
              <a:latin typeface="Comic Sans MS" pitchFamily="66" charset="0"/>
            </a:endParaRPr>
          </a:p>
          <a:p>
            <a:pPr marL="0" indent="0" algn="just">
              <a:buNone/>
            </a:pPr>
            <a:r>
              <a:rPr lang="en-GB" sz="2800" b="1" u="sng" dirty="0" smtClean="0">
                <a:latin typeface="Comic Sans MS" pitchFamily="66" charset="0"/>
              </a:rPr>
              <a:t>Definition</a:t>
            </a:r>
            <a:r>
              <a:rPr lang="en-GB" sz="2800" b="1" dirty="0" smtClean="0">
                <a:latin typeface="Comic Sans MS" pitchFamily="66" charset="0"/>
              </a:rPr>
              <a:t>: </a:t>
            </a:r>
            <a:r>
              <a:rPr lang="en-GB" sz="2800" dirty="0" smtClean="0">
                <a:latin typeface="Comic Sans MS" pitchFamily="66" charset="0"/>
              </a:rPr>
              <a:t>A word used to </a:t>
            </a:r>
            <a:r>
              <a:rPr lang="en-GB" sz="2800" smtClean="0">
                <a:latin typeface="Comic Sans MS" pitchFamily="66" charset="0"/>
              </a:rPr>
              <a:t>describe a </a:t>
            </a:r>
            <a:r>
              <a:rPr lang="en-GB" sz="2800" dirty="0" smtClean="0">
                <a:latin typeface="Comic Sans MS" pitchFamily="66" charset="0"/>
              </a:rPr>
              <a:t>verb.</a:t>
            </a:r>
          </a:p>
          <a:p>
            <a:pPr marL="0" indent="0" algn="just">
              <a:buNone/>
            </a:pPr>
            <a:endParaRPr lang="en-GB" sz="2000" b="1" u="sng" dirty="0" smtClean="0">
              <a:latin typeface="Comic Sans MS" pitchFamily="66" charset="0"/>
            </a:endParaRPr>
          </a:p>
          <a:p>
            <a:pPr marL="0" indent="0" algn="just">
              <a:buNone/>
            </a:pPr>
            <a:r>
              <a:rPr lang="en-GB" sz="2800" b="1" u="sng" dirty="0" smtClean="0">
                <a:latin typeface="Comic Sans MS" pitchFamily="66" charset="0"/>
              </a:rPr>
              <a:t>Example</a:t>
            </a:r>
            <a:r>
              <a:rPr lang="en-GB" sz="2800" dirty="0" smtClean="0">
                <a:latin typeface="Comic Sans MS" pitchFamily="66" charset="0"/>
              </a:rPr>
              <a:t>: The man strolled </a:t>
            </a:r>
            <a:r>
              <a:rPr lang="en-GB" sz="2800" b="1" dirty="0" smtClean="0">
                <a:solidFill>
                  <a:srgbClr val="00B0F0"/>
                </a:solidFill>
                <a:latin typeface="Comic Sans MS" pitchFamily="66" charset="0"/>
              </a:rPr>
              <a:t>merrily</a:t>
            </a:r>
            <a:r>
              <a:rPr lang="en-GB" sz="2800" dirty="0" smtClean="0">
                <a:latin typeface="Comic Sans MS" pitchFamily="66" charset="0"/>
              </a:rPr>
              <a:t> to the shop whilst whistling </a:t>
            </a:r>
            <a:r>
              <a:rPr lang="en-GB" sz="2800" b="1" dirty="0" smtClean="0">
                <a:solidFill>
                  <a:srgbClr val="00B0F0"/>
                </a:solidFill>
                <a:latin typeface="Comic Sans MS" pitchFamily="66" charset="0"/>
              </a:rPr>
              <a:t>tunefully</a:t>
            </a:r>
            <a:r>
              <a:rPr lang="en-GB" sz="2800" dirty="0" smtClean="0">
                <a:latin typeface="Comic Sans MS" pitchFamily="66" charset="0"/>
              </a:rPr>
              <a:t>. </a:t>
            </a: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40106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p:txBody>
          <a:bodyPr>
            <a:normAutofit/>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7" name="Content Placeholder 6"/>
          <p:cNvSpPr>
            <a:spLocks noGrp="1"/>
          </p:cNvSpPr>
          <p:nvPr>
            <p:ph sz="half" idx="2"/>
          </p:nvPr>
        </p:nvSpPr>
        <p:spPr>
          <a:xfrm>
            <a:off x="179512" y="1268760"/>
            <a:ext cx="8784976" cy="4525963"/>
          </a:xfrm>
        </p:spPr>
        <p:txBody>
          <a:bodyPr>
            <a:normAutofit/>
          </a:bodyPr>
          <a:lstStyle/>
          <a:p>
            <a:pPr marL="0" indent="0" algn="just">
              <a:buNone/>
            </a:pPr>
            <a:r>
              <a:rPr lang="en-US" altLang="en-US" sz="2000" dirty="0">
                <a:latin typeface="Comic Sans MS" panose="030F0702030302020204" pitchFamily="66" charset="0"/>
              </a:rPr>
              <a:t>"Right," said </a:t>
            </a:r>
            <a:r>
              <a:rPr lang="en-US" altLang="en-US" sz="2000" dirty="0" smtClean="0">
                <a:latin typeface="Comic Sans MS" panose="030F0702030302020204" pitchFamily="66" charset="0"/>
              </a:rPr>
              <a:t>Harry sternly, </a:t>
            </a:r>
            <a:r>
              <a:rPr lang="en-US" altLang="en-US" sz="2000" dirty="0">
                <a:latin typeface="Comic Sans MS" panose="030F0702030302020204" pitchFamily="66" charset="0"/>
              </a:rPr>
              <a:t>backing away from the accusing stare of Mrs. Norris, but not quickly enough. Drawn to the spot by the mysterious power that seemed to connect him with his foul cat, Argus Filch burst suddenly through a tapestry to Harry's right, </a:t>
            </a:r>
            <a:r>
              <a:rPr lang="en-US" altLang="en-US" sz="2000" dirty="0" smtClean="0">
                <a:latin typeface="Comic Sans MS" panose="030F0702030302020204" pitchFamily="66" charset="0"/>
              </a:rPr>
              <a:t>wheezing loudly </a:t>
            </a:r>
            <a:r>
              <a:rPr lang="en-US" altLang="en-US" sz="2000" dirty="0">
                <a:latin typeface="Comic Sans MS" panose="030F0702030302020204" pitchFamily="66" charset="0"/>
              </a:rPr>
              <a:t>and looking wildly about for the rule-breaker. There was a thick tartan scarf bound </a:t>
            </a:r>
            <a:r>
              <a:rPr lang="en-US" altLang="en-US" sz="2000" dirty="0" smtClean="0">
                <a:latin typeface="Comic Sans MS" panose="030F0702030302020204" pitchFamily="66" charset="0"/>
              </a:rPr>
              <a:t>tightly around </a:t>
            </a:r>
            <a:r>
              <a:rPr lang="en-US" altLang="en-US" sz="2000" dirty="0">
                <a:latin typeface="Comic Sans MS" panose="030F0702030302020204" pitchFamily="66" charset="0"/>
              </a:rPr>
              <a:t>his head, and his nose was unusually purple. </a:t>
            </a:r>
            <a:endParaRPr lang="en-US" altLang="en-US" sz="2000" dirty="0" smtClean="0">
              <a:latin typeface="Comic Sans MS" panose="030F0702030302020204" pitchFamily="66" charset="0"/>
            </a:endParaRPr>
          </a:p>
          <a:p>
            <a:pPr algn="just"/>
            <a:endParaRPr lang="en-US" altLang="en-US" sz="2000" dirty="0">
              <a:latin typeface="Comic Sans MS" panose="030F0702030302020204" pitchFamily="66" charset="0"/>
            </a:endParaRPr>
          </a:p>
          <a:p>
            <a:pPr marL="0" indent="0" algn="just">
              <a:buNone/>
            </a:pPr>
            <a:r>
              <a:rPr lang="en-US" altLang="en-US" sz="2000" dirty="0">
                <a:latin typeface="Comic Sans MS" panose="030F0702030302020204" pitchFamily="66" charset="0"/>
              </a:rPr>
              <a:t>Harry had never been inside </a:t>
            </a:r>
            <a:r>
              <a:rPr lang="en-US" altLang="en-US" sz="2000" dirty="0" err="1">
                <a:latin typeface="Comic Sans MS" panose="030F0702030302020204" pitchFamily="66" charset="0"/>
              </a:rPr>
              <a:t>Filch's</a:t>
            </a:r>
            <a:r>
              <a:rPr lang="en-US" altLang="en-US" sz="2000" dirty="0">
                <a:latin typeface="Comic Sans MS" panose="030F0702030302020204" pitchFamily="66" charset="0"/>
              </a:rPr>
              <a:t> office before; it was a place most students avoided. The room was dingy and windowless, lit by a single oil lamp </a:t>
            </a:r>
            <a:r>
              <a:rPr lang="en-US" altLang="en-US" sz="2000" dirty="0" smtClean="0">
                <a:latin typeface="Comic Sans MS" panose="030F0702030302020204" pitchFamily="66" charset="0"/>
              </a:rPr>
              <a:t>dangling dangerously </a:t>
            </a:r>
            <a:r>
              <a:rPr lang="en-US" altLang="en-US" sz="2000" dirty="0">
                <a:latin typeface="Comic Sans MS" panose="030F0702030302020204" pitchFamily="66" charset="0"/>
              </a:rPr>
              <a:t>from the low ceiling. A faint smell of fried fish </a:t>
            </a:r>
            <a:r>
              <a:rPr lang="en-US" altLang="en-US" sz="2000" dirty="0" smtClean="0">
                <a:latin typeface="Comic Sans MS" panose="030F0702030302020204" pitchFamily="66" charset="0"/>
              </a:rPr>
              <a:t>lingered</a:t>
            </a:r>
            <a:r>
              <a:rPr lang="en-US" altLang="en-US" sz="2000" dirty="0">
                <a:latin typeface="Comic Sans MS" panose="030F0702030302020204" pitchFamily="66" charset="0"/>
              </a:rPr>
              <a:t> pungently</a:t>
            </a:r>
            <a:r>
              <a:rPr lang="en-US" altLang="en-US" sz="2000" dirty="0" smtClean="0">
                <a:latin typeface="Comic Sans MS" panose="030F0702030302020204" pitchFamily="66" charset="0"/>
              </a:rPr>
              <a:t> about </a:t>
            </a:r>
            <a:r>
              <a:rPr lang="en-US" altLang="en-US" sz="2000" dirty="0">
                <a:latin typeface="Comic Sans MS" panose="030F0702030302020204" pitchFamily="66" charset="0"/>
              </a:rPr>
              <a:t>the place.</a:t>
            </a:r>
          </a:p>
          <a:p>
            <a:endParaRPr lang="en-US" altLang="en-US" sz="2400" dirty="0">
              <a:latin typeface="Comic Sans MS" panose="030F0702030302020204" pitchFamily="66" charset="0"/>
            </a:endParaRPr>
          </a:p>
          <a:p>
            <a:endParaRPr lang="en-GB" sz="2400" dirty="0">
              <a:latin typeface="Comic Sans MS" panose="030F0702030302020204" pitchFamily="66" charset="0"/>
            </a:endParaRPr>
          </a:p>
        </p:txBody>
      </p:sp>
    </p:spTree>
    <p:extLst>
      <p:ext uri="{BB962C8B-B14F-4D97-AF65-F5344CB8AC3E}">
        <p14:creationId xmlns:p14="http://schemas.microsoft.com/office/powerpoint/2010/main" val="4098581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p:txBody>
          <a:bodyPr>
            <a:normAutofit/>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7" name="Content Placeholder 6"/>
          <p:cNvSpPr>
            <a:spLocks noGrp="1"/>
          </p:cNvSpPr>
          <p:nvPr>
            <p:ph sz="half" idx="2"/>
          </p:nvPr>
        </p:nvSpPr>
        <p:spPr>
          <a:xfrm>
            <a:off x="179512" y="1268760"/>
            <a:ext cx="8784976" cy="4525963"/>
          </a:xfrm>
        </p:spPr>
        <p:txBody>
          <a:bodyPr>
            <a:normAutofit/>
          </a:bodyPr>
          <a:lstStyle/>
          <a:p>
            <a:pPr marL="0" indent="0" algn="just">
              <a:buNone/>
            </a:pPr>
            <a:r>
              <a:rPr lang="en-US" altLang="en-US" sz="2000" dirty="0">
                <a:latin typeface="Comic Sans MS" panose="030F0702030302020204" pitchFamily="66" charset="0"/>
              </a:rPr>
              <a:t>"Right," said </a:t>
            </a:r>
            <a:r>
              <a:rPr lang="en-US" altLang="en-US" sz="2000" dirty="0" smtClean="0">
                <a:latin typeface="Comic Sans MS" panose="030F0702030302020204" pitchFamily="66" charset="0"/>
              </a:rPr>
              <a:t>Harry </a:t>
            </a:r>
            <a:r>
              <a:rPr lang="en-US" altLang="en-US" sz="2000" b="1" dirty="0" smtClean="0">
                <a:solidFill>
                  <a:srgbClr val="00B0F0"/>
                </a:solidFill>
                <a:latin typeface="Comic Sans MS" panose="030F0702030302020204" pitchFamily="66" charset="0"/>
              </a:rPr>
              <a:t>sternly</a:t>
            </a:r>
            <a:r>
              <a:rPr lang="en-US" altLang="en-US" sz="2000" dirty="0" smtClean="0">
                <a:latin typeface="Comic Sans MS" panose="030F0702030302020204" pitchFamily="66" charset="0"/>
              </a:rPr>
              <a:t>, </a:t>
            </a:r>
            <a:r>
              <a:rPr lang="en-US" altLang="en-US" sz="2000" dirty="0">
                <a:latin typeface="Comic Sans MS" panose="030F0702030302020204" pitchFamily="66" charset="0"/>
              </a:rPr>
              <a:t>backing away from the accusing stare of Mrs. Norris, but not </a:t>
            </a:r>
            <a:r>
              <a:rPr lang="en-US" altLang="en-US" sz="2000" b="1" dirty="0">
                <a:solidFill>
                  <a:srgbClr val="00B0F0"/>
                </a:solidFill>
                <a:latin typeface="Comic Sans MS" panose="030F0702030302020204" pitchFamily="66" charset="0"/>
              </a:rPr>
              <a:t>quickly</a:t>
            </a:r>
            <a:r>
              <a:rPr lang="en-US" altLang="en-US" sz="2000" dirty="0">
                <a:latin typeface="Comic Sans MS" panose="030F0702030302020204" pitchFamily="66" charset="0"/>
              </a:rPr>
              <a:t> enough. Drawn to the spot by the mysterious power that seemed to connect him with his foul cat, Argus Filch burst </a:t>
            </a:r>
            <a:r>
              <a:rPr lang="en-US" altLang="en-US" sz="2000" b="1" dirty="0">
                <a:solidFill>
                  <a:srgbClr val="00B0F0"/>
                </a:solidFill>
                <a:latin typeface="Comic Sans MS" panose="030F0702030302020204" pitchFamily="66" charset="0"/>
              </a:rPr>
              <a:t>suddenly</a:t>
            </a:r>
            <a:r>
              <a:rPr lang="en-US" altLang="en-US" sz="2000" dirty="0">
                <a:latin typeface="Comic Sans MS" panose="030F0702030302020204" pitchFamily="66" charset="0"/>
              </a:rPr>
              <a:t> through a tapestry to Harry's right, </a:t>
            </a:r>
            <a:r>
              <a:rPr lang="en-US" altLang="en-US" sz="2000" dirty="0" smtClean="0">
                <a:latin typeface="Comic Sans MS" panose="030F0702030302020204" pitchFamily="66" charset="0"/>
              </a:rPr>
              <a:t>wheezing </a:t>
            </a:r>
            <a:r>
              <a:rPr lang="en-US" altLang="en-US" sz="2000" b="1" dirty="0" smtClean="0">
                <a:solidFill>
                  <a:srgbClr val="00B0F0"/>
                </a:solidFill>
                <a:latin typeface="Comic Sans MS" panose="030F0702030302020204" pitchFamily="66" charset="0"/>
              </a:rPr>
              <a:t>loudly</a:t>
            </a:r>
            <a:r>
              <a:rPr lang="en-US" altLang="en-US" sz="2000" dirty="0" smtClean="0">
                <a:latin typeface="Comic Sans MS" panose="030F0702030302020204" pitchFamily="66" charset="0"/>
              </a:rPr>
              <a:t> </a:t>
            </a:r>
            <a:r>
              <a:rPr lang="en-US" altLang="en-US" sz="2000" dirty="0">
                <a:latin typeface="Comic Sans MS" panose="030F0702030302020204" pitchFamily="66" charset="0"/>
              </a:rPr>
              <a:t>and looking </a:t>
            </a:r>
            <a:r>
              <a:rPr lang="en-US" altLang="en-US" sz="2000" b="1" dirty="0">
                <a:solidFill>
                  <a:srgbClr val="00B0F0"/>
                </a:solidFill>
                <a:latin typeface="Comic Sans MS" panose="030F0702030302020204" pitchFamily="66" charset="0"/>
              </a:rPr>
              <a:t>wildly</a:t>
            </a:r>
            <a:r>
              <a:rPr lang="en-US" altLang="en-US" sz="2000" dirty="0">
                <a:latin typeface="Comic Sans MS" panose="030F0702030302020204" pitchFamily="66" charset="0"/>
              </a:rPr>
              <a:t> about for the rule-breaker. There was a thick tartan scarf bound </a:t>
            </a:r>
            <a:r>
              <a:rPr lang="en-US" altLang="en-US" sz="2000" b="1" dirty="0" smtClean="0">
                <a:solidFill>
                  <a:srgbClr val="00B0F0"/>
                </a:solidFill>
                <a:latin typeface="Comic Sans MS" panose="030F0702030302020204" pitchFamily="66" charset="0"/>
              </a:rPr>
              <a:t>tightly</a:t>
            </a:r>
            <a:r>
              <a:rPr lang="en-US" altLang="en-US" sz="2000" dirty="0" smtClean="0">
                <a:latin typeface="Comic Sans MS" panose="030F0702030302020204" pitchFamily="66" charset="0"/>
              </a:rPr>
              <a:t> around </a:t>
            </a:r>
            <a:r>
              <a:rPr lang="en-US" altLang="en-US" sz="2000" dirty="0">
                <a:latin typeface="Comic Sans MS" panose="030F0702030302020204" pitchFamily="66" charset="0"/>
              </a:rPr>
              <a:t>his head, and his nose was unusually purple. </a:t>
            </a:r>
            <a:endParaRPr lang="en-US" altLang="en-US" sz="2000" dirty="0" smtClean="0">
              <a:latin typeface="Comic Sans MS" panose="030F0702030302020204" pitchFamily="66" charset="0"/>
            </a:endParaRPr>
          </a:p>
          <a:p>
            <a:pPr algn="just"/>
            <a:endParaRPr lang="en-US" altLang="en-US" sz="2000" dirty="0">
              <a:latin typeface="Comic Sans MS" panose="030F0702030302020204" pitchFamily="66" charset="0"/>
            </a:endParaRPr>
          </a:p>
          <a:p>
            <a:pPr marL="0" indent="0" algn="just">
              <a:buNone/>
            </a:pPr>
            <a:r>
              <a:rPr lang="en-US" altLang="en-US" sz="2000" dirty="0">
                <a:latin typeface="Comic Sans MS" panose="030F0702030302020204" pitchFamily="66" charset="0"/>
              </a:rPr>
              <a:t>Harry had never been inside </a:t>
            </a:r>
            <a:r>
              <a:rPr lang="en-US" altLang="en-US" sz="2000" dirty="0" err="1">
                <a:latin typeface="Comic Sans MS" panose="030F0702030302020204" pitchFamily="66" charset="0"/>
              </a:rPr>
              <a:t>Filch's</a:t>
            </a:r>
            <a:r>
              <a:rPr lang="en-US" altLang="en-US" sz="2000" dirty="0">
                <a:latin typeface="Comic Sans MS" panose="030F0702030302020204" pitchFamily="66" charset="0"/>
              </a:rPr>
              <a:t> office before; it was a place most students avoided. The room was dingy and windowless, lit by a single oil lamp </a:t>
            </a:r>
            <a:r>
              <a:rPr lang="en-US" altLang="en-US" sz="2000" dirty="0" smtClean="0">
                <a:latin typeface="Comic Sans MS" panose="030F0702030302020204" pitchFamily="66" charset="0"/>
              </a:rPr>
              <a:t>dangling </a:t>
            </a:r>
            <a:r>
              <a:rPr lang="en-US" altLang="en-US" sz="2000" b="1" dirty="0" smtClean="0">
                <a:solidFill>
                  <a:srgbClr val="00B0F0"/>
                </a:solidFill>
                <a:latin typeface="Comic Sans MS" panose="030F0702030302020204" pitchFamily="66" charset="0"/>
              </a:rPr>
              <a:t>dangerously</a:t>
            </a:r>
            <a:r>
              <a:rPr lang="en-US" altLang="en-US" sz="2000" dirty="0" smtClean="0">
                <a:latin typeface="Comic Sans MS" panose="030F0702030302020204" pitchFamily="66" charset="0"/>
              </a:rPr>
              <a:t> </a:t>
            </a:r>
            <a:r>
              <a:rPr lang="en-US" altLang="en-US" sz="2000" dirty="0">
                <a:latin typeface="Comic Sans MS" panose="030F0702030302020204" pitchFamily="66" charset="0"/>
              </a:rPr>
              <a:t>from the low ceiling. A faint smell of fried fish </a:t>
            </a:r>
            <a:r>
              <a:rPr lang="en-US" altLang="en-US" sz="2000" dirty="0" smtClean="0">
                <a:latin typeface="Comic Sans MS" panose="030F0702030302020204" pitchFamily="66" charset="0"/>
              </a:rPr>
              <a:t>lingered </a:t>
            </a:r>
            <a:r>
              <a:rPr lang="en-US" altLang="en-US" sz="2000" b="1" dirty="0" smtClean="0">
                <a:solidFill>
                  <a:srgbClr val="00B0F0"/>
                </a:solidFill>
                <a:latin typeface="Comic Sans MS" panose="030F0702030302020204" pitchFamily="66" charset="0"/>
              </a:rPr>
              <a:t>pungently</a:t>
            </a:r>
            <a:r>
              <a:rPr lang="en-US" altLang="en-US" sz="2000" dirty="0" smtClean="0">
                <a:latin typeface="Comic Sans MS" panose="030F0702030302020204" pitchFamily="66" charset="0"/>
              </a:rPr>
              <a:t> about </a:t>
            </a:r>
            <a:r>
              <a:rPr lang="en-US" altLang="en-US" sz="2000" dirty="0">
                <a:latin typeface="Comic Sans MS" panose="030F0702030302020204" pitchFamily="66" charset="0"/>
              </a:rPr>
              <a:t>the place.</a:t>
            </a:r>
          </a:p>
          <a:p>
            <a:endParaRPr lang="en-US" altLang="en-US" sz="2400" dirty="0">
              <a:latin typeface="Comic Sans MS" panose="030F0702030302020204" pitchFamily="66" charset="0"/>
            </a:endParaRPr>
          </a:p>
          <a:p>
            <a:endParaRPr lang="en-GB" sz="2400" dirty="0">
              <a:latin typeface="Comic Sans MS" panose="030F0702030302020204" pitchFamily="66" charset="0"/>
            </a:endParaRPr>
          </a:p>
        </p:txBody>
      </p:sp>
    </p:spTree>
    <p:extLst>
      <p:ext uri="{BB962C8B-B14F-4D97-AF65-F5344CB8AC3E}">
        <p14:creationId xmlns:p14="http://schemas.microsoft.com/office/powerpoint/2010/main" val="3234853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143000"/>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create your own</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287524" y="1628800"/>
            <a:ext cx="8568952" cy="4525963"/>
          </a:xfrm>
        </p:spPr>
        <p:txBody>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4" name="Rectangle 3"/>
          <p:cNvSpPr/>
          <p:nvPr/>
        </p:nvSpPr>
        <p:spPr>
          <a:xfrm>
            <a:off x="179512" y="1340768"/>
            <a:ext cx="8784976" cy="5262979"/>
          </a:xfrm>
          <a:prstGeom prst="rect">
            <a:avLst/>
          </a:prstGeom>
        </p:spPr>
        <p:txBody>
          <a:bodyPr wrap="square">
            <a:spAutoFit/>
          </a:bodyPr>
          <a:lstStyle/>
          <a:p>
            <a:r>
              <a:rPr lang="en-GB" sz="2400" dirty="0">
                <a:latin typeface="Comic Sans MS" panose="030F0702030302020204" pitchFamily="66" charset="0"/>
              </a:rPr>
              <a:t>Add your own </a:t>
            </a:r>
            <a:r>
              <a:rPr lang="en-GB" sz="2400" dirty="0" smtClean="0">
                <a:latin typeface="Comic Sans MS" panose="030F0702030302020204" pitchFamily="66" charset="0"/>
              </a:rPr>
              <a:t>adverbs </a:t>
            </a:r>
            <a:r>
              <a:rPr lang="en-GB" sz="2400" dirty="0">
                <a:latin typeface="Comic Sans MS" panose="030F0702030302020204" pitchFamily="66" charset="0"/>
              </a:rPr>
              <a:t>into these </a:t>
            </a:r>
            <a:r>
              <a:rPr lang="en-GB" sz="2400" dirty="0" smtClean="0">
                <a:latin typeface="Comic Sans MS" pitchFamily="66" charset="0"/>
              </a:rPr>
              <a:t>sentences. Be creative! </a:t>
            </a:r>
            <a:endParaRPr lang="en-GB" sz="2400" dirty="0">
              <a:latin typeface="Comic Sans MS" pitchFamily="66" charset="0"/>
            </a:endParaRPr>
          </a:p>
          <a:p>
            <a:endParaRPr lang="en-GB" sz="2400" dirty="0">
              <a:latin typeface="Comic Sans MS" pitchFamily="66" charset="0"/>
            </a:endParaRPr>
          </a:p>
          <a:p>
            <a:pPr marL="514350" indent="-514350">
              <a:buFont typeface="+mj-lt"/>
              <a:buAutoNum type="arabicParenR"/>
            </a:pPr>
            <a:r>
              <a:rPr lang="en-GB" sz="2400" dirty="0">
                <a:latin typeface="Comic Sans MS" pitchFamily="66" charset="0"/>
              </a:rPr>
              <a:t>Amanda walked to school. </a:t>
            </a:r>
          </a:p>
          <a:p>
            <a:pPr marL="514350" indent="-514350">
              <a:buFont typeface="+mj-lt"/>
              <a:buAutoNum type="arabicParenR"/>
            </a:pPr>
            <a:endParaRPr lang="en-GB" sz="2400" dirty="0">
              <a:latin typeface="Comic Sans MS" pitchFamily="66" charset="0"/>
            </a:endParaRPr>
          </a:p>
          <a:p>
            <a:pPr marL="514350" indent="-514350">
              <a:buFont typeface="+mj-lt"/>
              <a:buAutoNum type="arabicParenR"/>
            </a:pPr>
            <a:r>
              <a:rPr lang="en-GB" sz="2400" dirty="0">
                <a:latin typeface="Comic Sans MS" pitchFamily="66" charset="0"/>
              </a:rPr>
              <a:t>The lambs skipped in the green field. </a:t>
            </a:r>
          </a:p>
          <a:p>
            <a:pPr marL="514350" indent="-514350">
              <a:buFont typeface="+mj-lt"/>
              <a:buAutoNum type="arabicParenR"/>
            </a:pPr>
            <a:endParaRPr lang="en-GB" sz="2400" dirty="0">
              <a:latin typeface="Comic Sans MS" pitchFamily="66" charset="0"/>
            </a:endParaRPr>
          </a:p>
          <a:p>
            <a:pPr marL="514350" indent="-514350">
              <a:buFont typeface="+mj-lt"/>
              <a:buAutoNum type="arabicParenR"/>
            </a:pPr>
            <a:r>
              <a:rPr lang="en-GB" sz="2400" dirty="0">
                <a:latin typeface="Comic Sans MS" pitchFamily="66" charset="0"/>
              </a:rPr>
              <a:t>Sam played on the beach and stood in the waves.</a:t>
            </a:r>
          </a:p>
          <a:p>
            <a:pPr marL="514350" indent="-514350">
              <a:buFont typeface="+mj-lt"/>
              <a:buAutoNum type="arabicParenR"/>
            </a:pPr>
            <a:endParaRPr lang="en-GB" sz="2400" dirty="0">
              <a:latin typeface="Comic Sans MS" pitchFamily="66" charset="0"/>
            </a:endParaRPr>
          </a:p>
          <a:p>
            <a:pPr marL="514350" indent="-514350">
              <a:buFont typeface="+mj-lt"/>
              <a:buAutoNum type="arabicParenR"/>
            </a:pPr>
            <a:r>
              <a:rPr lang="en-GB" sz="2400" dirty="0">
                <a:latin typeface="Comic Sans MS" pitchFamily="66" charset="0"/>
              </a:rPr>
              <a:t>My </a:t>
            </a:r>
            <a:r>
              <a:rPr lang="en-GB" sz="2400" dirty="0" err="1">
                <a:latin typeface="Comic Sans MS" pitchFamily="66" charset="0"/>
              </a:rPr>
              <a:t>Grandad</a:t>
            </a:r>
            <a:r>
              <a:rPr lang="en-GB" sz="2400" dirty="0">
                <a:latin typeface="Comic Sans MS" pitchFamily="66" charset="0"/>
              </a:rPr>
              <a:t> was snoring and my Grandma was singing.</a:t>
            </a:r>
          </a:p>
          <a:p>
            <a:pPr marL="514350" indent="-514350">
              <a:buFont typeface="+mj-lt"/>
              <a:buAutoNum type="arabicParenR"/>
            </a:pPr>
            <a:endParaRPr lang="en-GB" sz="2400" dirty="0">
              <a:latin typeface="Comic Sans MS" pitchFamily="66" charset="0"/>
            </a:endParaRPr>
          </a:p>
          <a:p>
            <a:pPr marL="514350" indent="-514350">
              <a:buFont typeface="+mj-lt"/>
              <a:buAutoNum type="arabicParenR"/>
            </a:pPr>
            <a:r>
              <a:rPr lang="en-GB" sz="2400" dirty="0">
                <a:latin typeface="Comic Sans MS" pitchFamily="66" charset="0"/>
              </a:rPr>
              <a:t>Neil placed a card on the table and sighed.</a:t>
            </a:r>
          </a:p>
          <a:p>
            <a:endParaRPr lang="en-GB" sz="2400" dirty="0"/>
          </a:p>
          <a:p>
            <a:endParaRPr lang="en-GB" sz="2400" dirty="0">
              <a:latin typeface="Comic Sans MS" pitchFamily="66" charset="0"/>
            </a:endParaRPr>
          </a:p>
          <a:p>
            <a:endParaRPr lang="en-GB" sz="2400" dirty="0">
              <a:latin typeface="Comic Sans MS" pitchFamily="66" charset="0"/>
            </a:endParaRPr>
          </a:p>
        </p:txBody>
      </p:sp>
    </p:spTree>
    <p:extLst>
      <p:ext uri="{BB962C8B-B14F-4D97-AF65-F5344CB8AC3E}">
        <p14:creationId xmlns:p14="http://schemas.microsoft.com/office/powerpoint/2010/main" val="62548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 calcmode="lin" valueType="num">
                                      <p:cBhvr additive="base">
                                        <p:cTn id="3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669</Words>
  <Application>Microsoft Office PowerPoint</Application>
  <PresentationFormat>On-screen Show (4:3)</PresentationFormat>
  <Paragraphs>63</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Comic Sans MS</vt:lpstr>
      <vt:lpstr>Office Theme</vt:lpstr>
      <vt:lpstr>Grammar Starter</vt:lpstr>
      <vt:lpstr>In the back of your exercise book...</vt:lpstr>
      <vt:lpstr>Task time: now find it! </vt:lpstr>
      <vt:lpstr>Task time: now find it! </vt:lpstr>
      <vt:lpstr>Task time: create your own</vt:lpstr>
    </vt:vector>
  </TitlesOfParts>
  <Company>The Brunts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Lesson 1</dc:title>
  <dc:creator>Charlie Mason</dc:creator>
  <cp:lastModifiedBy>Ivan Tony kettlewell</cp:lastModifiedBy>
  <cp:revision>51</cp:revision>
  <dcterms:created xsi:type="dcterms:W3CDTF">2013-01-04T17:26:50Z</dcterms:created>
  <dcterms:modified xsi:type="dcterms:W3CDTF">2016-01-05T11:56:21Z</dcterms:modified>
</cp:coreProperties>
</file>