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8" r:id="rId5"/>
    <p:sldId id="267" r:id="rId6"/>
    <p:sldId id="265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3300"/>
    <a:srgbClr val="FF3399"/>
    <a:srgbClr val="800080"/>
    <a:srgbClr val="99FF99"/>
    <a:srgbClr val="99CCFF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321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522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279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511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01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Analogies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Analogies</a:t>
            </a:r>
          </a:p>
          <a:p>
            <a:pPr marL="0" indent="0" algn="ctr">
              <a:buNone/>
            </a:pPr>
            <a:endParaRPr lang="en-GB" sz="1600" b="1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200" b="1" u="sng" dirty="0">
                <a:latin typeface="Comic Sans MS" pitchFamily="66" charset="0"/>
              </a:rPr>
              <a:t>Definition</a:t>
            </a:r>
            <a:r>
              <a:rPr lang="en-GB" sz="2200" b="1" dirty="0">
                <a:latin typeface="Comic Sans MS" pitchFamily="66" charset="0"/>
              </a:rPr>
              <a:t>: </a:t>
            </a:r>
            <a:r>
              <a:rPr lang="en-GB" sz="2200" dirty="0">
                <a:latin typeface="Comic Sans MS" panose="030F0702030302020204" pitchFamily="66" charset="0"/>
              </a:rPr>
              <a:t>An analogy is a comparison between two things that are usually thought to be different from each </a:t>
            </a:r>
            <a:r>
              <a:rPr lang="en-GB" sz="2200" dirty="0" smtClean="0">
                <a:latin typeface="Comic Sans MS" panose="030F0702030302020204" pitchFamily="66" charset="0"/>
              </a:rPr>
              <a:t>other </a:t>
            </a:r>
            <a:r>
              <a:rPr lang="en-GB" sz="2200" dirty="0">
                <a:latin typeface="Comic Sans MS" panose="030F0702030302020204" pitchFamily="66" charset="0"/>
              </a:rPr>
              <a:t>but that have something in common. Analogies help us to understand something because they are compared to something we already know</a:t>
            </a:r>
            <a:r>
              <a:rPr lang="en-GB" sz="2200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en-GB" sz="22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200" b="1" u="sng" dirty="0" smtClean="0">
                <a:latin typeface="Comic Sans MS" pitchFamily="66" charset="0"/>
              </a:rPr>
              <a:t>Example</a:t>
            </a:r>
            <a:r>
              <a:rPr lang="en-GB" sz="2200" dirty="0" smtClean="0">
                <a:latin typeface="Comic Sans MS" pitchFamily="66" charset="0"/>
              </a:rPr>
              <a:t>: </a:t>
            </a:r>
            <a:r>
              <a:rPr lang="en-GB" sz="2400" b="1" i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Hot</a:t>
            </a:r>
            <a:r>
              <a:rPr lang="en-GB" sz="2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 is to Florida</a:t>
            </a:r>
            <a:r>
              <a:rPr lang="en-GB" sz="2400" dirty="0">
                <a:latin typeface="Comic Sans MS" panose="030F0702030302020204" pitchFamily="66" charset="0"/>
              </a:rPr>
              <a:t> as </a:t>
            </a:r>
            <a:r>
              <a:rPr lang="en-GB" sz="2400" b="1" i="1" u="sng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cold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is </a:t>
            </a:r>
            <a:r>
              <a:rPr lang="en-GB" sz="2400" b="1" i="1" dirty="0">
                <a:solidFill>
                  <a:srgbClr val="00B0F0"/>
                </a:solidFill>
                <a:latin typeface="Comic Sans MS" panose="030F0702030302020204" pitchFamily="66" charset="0"/>
              </a:rPr>
              <a:t>to the North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Pole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r>
              <a:rPr lang="en-GB" sz="2200" dirty="0">
                <a:latin typeface="Comic Sans MS" pitchFamily="66" charset="0"/>
              </a:rPr>
              <a:t>	</a:t>
            </a:r>
            <a:endParaRPr lang="en-GB" sz="2200" b="1" u="sng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ight Bracket 10"/>
          <p:cNvSpPr/>
          <p:nvPr/>
        </p:nvSpPr>
        <p:spPr>
          <a:xfrm rot="16200000">
            <a:off x="3005826" y="3122966"/>
            <a:ext cx="612068" cy="2952328"/>
          </a:xfrm>
          <a:prstGeom prst="rightBracket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9585" y="-31189"/>
            <a:ext cx="9252520" cy="867901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try these out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3700" y="980728"/>
            <a:ext cx="8935495" cy="4701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1) </a:t>
            </a:r>
            <a:r>
              <a:rPr lang="en-GB" sz="1450" b="1" dirty="0" smtClean="0">
                <a:latin typeface="Comic Sans MS" panose="030F0702030302020204" pitchFamily="66" charset="0"/>
              </a:rPr>
              <a:t>Hurricane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</a:t>
            </a:r>
            <a:r>
              <a:rPr lang="en-GB" sz="1450" b="1" dirty="0">
                <a:latin typeface="Comic Sans MS" panose="030F0702030302020204" pitchFamily="66" charset="0"/>
              </a:rPr>
              <a:t>breeze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 smtClean="0">
                <a:latin typeface="Comic Sans MS" panose="030F0702030302020204" pitchFamily="66" charset="0"/>
              </a:rPr>
              <a:t>flood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___________________.</a:t>
            </a:r>
          </a:p>
          <a:p>
            <a:pPr marL="0" indent="0">
              <a:buNone/>
            </a:pPr>
            <a:r>
              <a:rPr lang="en-GB" sz="1450" b="1" dirty="0" smtClean="0">
                <a:latin typeface="Comic Sans MS" panose="030F0702030302020204" pitchFamily="66" charset="0"/>
              </a:rPr>
              <a:t>	</a:t>
            </a:r>
            <a:r>
              <a:rPr lang="en-GB" sz="1450" dirty="0" smtClean="0">
                <a:latin typeface="Comic Sans MS" panose="030F0702030302020204" pitchFamily="66" charset="0"/>
              </a:rPr>
              <a:t>sun</a:t>
            </a:r>
            <a:r>
              <a:rPr lang="en-GB" sz="1450" dirty="0">
                <a:latin typeface="Comic Sans MS" panose="030F0702030302020204" pitchFamily="66" charset="0"/>
              </a:rPr>
              <a:t>		snow		tornado		shower</a:t>
            </a:r>
          </a:p>
          <a:p>
            <a:pPr marL="457200" indent="-457200">
              <a:buFont typeface="+mj-lt"/>
              <a:buAutoNum type="arabicParenR"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2)</a:t>
            </a:r>
            <a:r>
              <a:rPr lang="en-GB" sz="1450" b="1" dirty="0" smtClean="0">
                <a:latin typeface="Comic Sans MS" panose="030F0702030302020204" pitchFamily="66" charset="0"/>
              </a:rPr>
              <a:t> </a:t>
            </a:r>
            <a:r>
              <a:rPr lang="en-GB" sz="1450" b="1" dirty="0">
                <a:latin typeface="Comic Sans MS" panose="030F0702030302020204" pitchFamily="66" charset="0"/>
              </a:rPr>
              <a:t>Exit</a:t>
            </a:r>
            <a:r>
              <a:rPr lang="en-GB" sz="1450" dirty="0">
                <a:latin typeface="Comic Sans MS" panose="030F0702030302020204" pitchFamily="66" charset="0"/>
              </a:rPr>
              <a:t> is to </a:t>
            </a:r>
            <a:r>
              <a:rPr lang="en-GB" sz="1450" b="1" dirty="0">
                <a:latin typeface="Comic Sans MS" panose="030F0702030302020204" pitchFamily="66" charset="0"/>
              </a:rPr>
              <a:t>out</a:t>
            </a:r>
            <a:r>
              <a:rPr lang="en-GB" sz="1450" dirty="0">
                <a:latin typeface="Comic Sans MS" panose="030F0702030302020204" pitchFamily="66" charset="0"/>
              </a:rPr>
              <a:t> as ________________ is to </a:t>
            </a:r>
            <a:r>
              <a:rPr lang="en-GB" sz="1450" b="1" dirty="0">
                <a:latin typeface="Comic Sans MS" panose="030F0702030302020204" pitchFamily="66" charset="0"/>
              </a:rPr>
              <a:t>in</a:t>
            </a:r>
            <a:r>
              <a:rPr lang="en-GB" sz="145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door</a:t>
            </a:r>
            <a:r>
              <a:rPr lang="en-GB" sz="1450" dirty="0">
                <a:latin typeface="Comic Sans MS" panose="030F0702030302020204" pitchFamily="66" charset="0"/>
              </a:rPr>
              <a:t>		house	</a:t>
            </a:r>
            <a:r>
              <a:rPr lang="en-GB" sz="1450" dirty="0" smtClean="0">
                <a:latin typeface="Comic Sans MS" panose="030F0702030302020204" pitchFamily="66" charset="0"/>
              </a:rPr>
              <a:t>                 enter</a:t>
            </a:r>
            <a:r>
              <a:rPr lang="en-GB" sz="1450" dirty="0">
                <a:latin typeface="Comic Sans MS" panose="030F0702030302020204" pitchFamily="66" charset="0"/>
              </a:rPr>
              <a:t>		extra</a:t>
            </a:r>
          </a:p>
          <a:p>
            <a:pPr marL="457200" indent="-457200">
              <a:buFont typeface="+mj-lt"/>
              <a:buAutoNum type="arabicParenR"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3) </a:t>
            </a:r>
            <a:r>
              <a:rPr lang="en-GB" sz="1450" b="1" dirty="0" smtClean="0">
                <a:latin typeface="Comic Sans MS" panose="030F0702030302020204" pitchFamily="66" charset="0"/>
              </a:rPr>
              <a:t>Audio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</a:t>
            </a:r>
            <a:r>
              <a:rPr lang="en-GB" sz="1450" b="1" dirty="0">
                <a:latin typeface="Comic Sans MS" panose="030F0702030302020204" pitchFamily="66" charset="0"/>
              </a:rPr>
              <a:t>hearing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>
                <a:latin typeface="Comic Sans MS" panose="030F0702030302020204" pitchFamily="66" charset="0"/>
              </a:rPr>
              <a:t>video</a:t>
            </a:r>
            <a:r>
              <a:rPr lang="en-GB" sz="1450" dirty="0">
                <a:latin typeface="Comic Sans MS" panose="030F0702030302020204" pitchFamily="66" charset="0"/>
              </a:rPr>
              <a:t> is to ___________________.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television</a:t>
            </a:r>
            <a:r>
              <a:rPr lang="en-GB" sz="1450" dirty="0">
                <a:latin typeface="Comic Sans MS" panose="030F0702030302020204" pitchFamily="66" charset="0"/>
              </a:rPr>
              <a:t>		camera	</a:t>
            </a:r>
            <a:r>
              <a:rPr lang="en-GB" sz="1450" dirty="0" smtClean="0">
                <a:latin typeface="Comic Sans MS" panose="030F0702030302020204" pitchFamily="66" charset="0"/>
              </a:rPr>
              <a:t>           tape</a:t>
            </a:r>
            <a:r>
              <a:rPr lang="en-GB" sz="1450" dirty="0">
                <a:latin typeface="Comic Sans MS" panose="030F0702030302020204" pitchFamily="66" charset="0"/>
              </a:rPr>
              <a:t>		</a:t>
            </a:r>
            <a:r>
              <a:rPr lang="en-GB" sz="1450" dirty="0" smtClean="0">
                <a:latin typeface="Comic Sans MS" panose="030F0702030302020204" pitchFamily="66" charset="0"/>
              </a:rPr>
              <a:t>seeing</a:t>
            </a:r>
            <a:endParaRPr lang="en-GB" sz="145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4) </a:t>
            </a:r>
            <a:r>
              <a:rPr lang="en-GB" sz="1450" b="1" dirty="0">
                <a:latin typeface="Comic Sans MS" panose="030F0702030302020204" pitchFamily="66" charset="0"/>
              </a:rPr>
              <a:t>Intentional</a:t>
            </a:r>
            <a:r>
              <a:rPr lang="en-GB" sz="1450" dirty="0">
                <a:latin typeface="Comic Sans MS" panose="030F0702030302020204" pitchFamily="66" charset="0"/>
              </a:rPr>
              <a:t> is to </a:t>
            </a:r>
            <a:r>
              <a:rPr lang="en-GB" sz="1450" b="1" dirty="0">
                <a:latin typeface="Comic Sans MS" panose="030F0702030302020204" pitchFamily="66" charset="0"/>
              </a:rPr>
              <a:t>accidental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>
                <a:latin typeface="Comic Sans MS" panose="030F0702030302020204" pitchFamily="66" charset="0"/>
              </a:rPr>
              <a:t>high</a:t>
            </a:r>
            <a:r>
              <a:rPr lang="en-GB" sz="145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low</a:t>
            </a:r>
            <a:r>
              <a:rPr lang="en-GB" sz="1450" dirty="0">
                <a:latin typeface="Comic Sans MS" panose="030F0702030302020204" pitchFamily="66" charset="0"/>
              </a:rPr>
              <a:t>		above		lofty		location</a:t>
            </a:r>
          </a:p>
          <a:p>
            <a:pPr marL="457200" indent="-457200">
              <a:buFont typeface="+mj-lt"/>
              <a:buAutoNum type="arabicParenR"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Comic Sans MS" panose="030F0702030302020204" pitchFamily="66" charset="0"/>
              </a:rPr>
              <a:t>5</a:t>
            </a:r>
            <a:r>
              <a:rPr lang="en-GB" sz="1400" dirty="0">
                <a:latin typeface="Comic Sans MS" panose="030F0702030302020204" pitchFamily="66" charset="0"/>
              </a:rPr>
              <a:t>) </a:t>
            </a:r>
            <a:r>
              <a:rPr lang="en-GB" sz="1400" b="1" dirty="0">
                <a:latin typeface="Comic Sans MS" panose="030F0702030302020204" pitchFamily="66" charset="0"/>
              </a:rPr>
              <a:t>Drink</a:t>
            </a:r>
            <a:r>
              <a:rPr lang="en-GB" sz="1400" dirty="0">
                <a:latin typeface="Comic Sans MS" panose="030F0702030302020204" pitchFamily="66" charset="0"/>
              </a:rPr>
              <a:t> is to _________________ as </a:t>
            </a:r>
            <a:r>
              <a:rPr lang="en-GB" sz="1400" b="1" dirty="0">
                <a:latin typeface="Comic Sans MS" panose="030F0702030302020204" pitchFamily="66" charset="0"/>
              </a:rPr>
              <a:t>eat</a:t>
            </a:r>
            <a:r>
              <a:rPr lang="en-GB" sz="1400" dirty="0">
                <a:latin typeface="Comic Sans MS" panose="030F0702030302020204" pitchFamily="66" charset="0"/>
              </a:rPr>
              <a:t> is to </a:t>
            </a:r>
            <a:r>
              <a:rPr lang="en-GB" sz="1400" b="1" dirty="0">
                <a:latin typeface="Comic Sans MS" panose="030F0702030302020204" pitchFamily="66" charset="0"/>
              </a:rPr>
              <a:t>solid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	gas		liquid		milk		</a:t>
            </a:r>
            <a:r>
              <a:rPr lang="en-GB" sz="1400" dirty="0" smtClean="0">
                <a:latin typeface="Comic Sans MS" panose="030F0702030302020204" pitchFamily="66" charset="0"/>
              </a:rPr>
              <a:t>food</a:t>
            </a: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6) </a:t>
            </a:r>
            <a:r>
              <a:rPr lang="en-GB" sz="1450" b="1" dirty="0" smtClean="0">
                <a:latin typeface="Comic Sans MS" panose="030F0702030302020204" pitchFamily="66" charset="0"/>
              </a:rPr>
              <a:t>Century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</a:t>
            </a:r>
            <a:r>
              <a:rPr lang="en-GB" sz="1450" b="1" dirty="0">
                <a:latin typeface="Comic Sans MS" panose="030F0702030302020204" pitchFamily="66" charset="0"/>
              </a:rPr>
              <a:t>hundred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>
                <a:latin typeface="Comic Sans MS" panose="030F0702030302020204" pitchFamily="66" charset="0"/>
              </a:rPr>
              <a:t>millennium</a:t>
            </a:r>
            <a:r>
              <a:rPr lang="en-GB" sz="1450" dirty="0">
                <a:latin typeface="Comic Sans MS" panose="030F0702030302020204" pitchFamily="66" charset="0"/>
              </a:rPr>
              <a:t> is to _____________.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thousand</a:t>
            </a:r>
            <a:r>
              <a:rPr lang="en-GB" sz="1450" dirty="0">
                <a:latin typeface="Comic Sans MS" panose="030F0702030302020204" pitchFamily="66" charset="0"/>
              </a:rPr>
              <a:t>		twenty	</a:t>
            </a:r>
            <a:r>
              <a:rPr lang="en-GB" sz="1450" dirty="0" smtClean="0">
                <a:latin typeface="Comic Sans MS" panose="030F0702030302020204" pitchFamily="66" charset="0"/>
              </a:rPr>
              <a:t>               years</a:t>
            </a:r>
            <a:r>
              <a:rPr lang="en-GB" sz="1450" dirty="0">
                <a:latin typeface="Comic Sans MS" panose="030F0702030302020204" pitchFamily="66" charset="0"/>
              </a:rPr>
              <a:t>		</a:t>
            </a:r>
            <a:r>
              <a:rPr lang="en-GB" sz="1450" dirty="0" smtClean="0">
                <a:latin typeface="Comic Sans MS" panose="030F0702030302020204" pitchFamily="66" charset="0"/>
              </a:rPr>
              <a:t>celebrate</a:t>
            </a: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5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53702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</a:t>
                      </a:r>
                      <a:r>
                        <a:rPr lang="en-GB" sz="1400" dirty="0" smtClean="0">
                          <a:latin typeface="Comic Sans MS" pitchFamily="66" charset="0"/>
                        </a:rPr>
                        <a:t>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01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9585" y="-31189"/>
            <a:ext cx="9252520" cy="867901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try these out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3700" y="980728"/>
            <a:ext cx="8935495" cy="4701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1) </a:t>
            </a:r>
            <a:r>
              <a:rPr lang="en-GB" sz="1450" b="1" dirty="0" smtClean="0">
                <a:latin typeface="Comic Sans MS" panose="030F0702030302020204" pitchFamily="66" charset="0"/>
              </a:rPr>
              <a:t>Hurricane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</a:t>
            </a:r>
            <a:r>
              <a:rPr lang="en-GB" sz="1450" b="1" dirty="0">
                <a:latin typeface="Comic Sans MS" panose="030F0702030302020204" pitchFamily="66" charset="0"/>
              </a:rPr>
              <a:t>breeze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 smtClean="0">
                <a:latin typeface="Comic Sans MS" panose="030F0702030302020204" pitchFamily="66" charset="0"/>
              </a:rPr>
              <a:t>flood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___________________.</a:t>
            </a:r>
          </a:p>
          <a:p>
            <a:pPr marL="0" indent="0">
              <a:buNone/>
            </a:pPr>
            <a:r>
              <a:rPr lang="en-GB" sz="1450" b="1" dirty="0" smtClean="0">
                <a:latin typeface="Comic Sans MS" panose="030F0702030302020204" pitchFamily="66" charset="0"/>
              </a:rPr>
              <a:t>	</a:t>
            </a:r>
            <a:r>
              <a:rPr lang="en-GB" sz="1450" dirty="0" smtClean="0">
                <a:latin typeface="Comic Sans MS" panose="030F0702030302020204" pitchFamily="66" charset="0"/>
              </a:rPr>
              <a:t>sun</a:t>
            </a:r>
            <a:r>
              <a:rPr lang="en-GB" sz="1450" dirty="0">
                <a:latin typeface="Comic Sans MS" panose="030F0702030302020204" pitchFamily="66" charset="0"/>
              </a:rPr>
              <a:t>		snow		tornado		</a:t>
            </a:r>
            <a:r>
              <a:rPr lang="en-GB" sz="1450" b="1" dirty="0">
                <a:solidFill>
                  <a:srgbClr val="00B0F0"/>
                </a:solidFill>
                <a:latin typeface="Comic Sans MS" panose="030F0702030302020204" pitchFamily="66" charset="0"/>
              </a:rPr>
              <a:t>shower</a:t>
            </a:r>
          </a:p>
          <a:p>
            <a:pPr marL="457200" indent="-457200">
              <a:buFont typeface="+mj-lt"/>
              <a:buAutoNum type="arabicParenR"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2)</a:t>
            </a:r>
            <a:r>
              <a:rPr lang="en-GB" sz="1450" b="1" dirty="0" smtClean="0">
                <a:latin typeface="Comic Sans MS" panose="030F0702030302020204" pitchFamily="66" charset="0"/>
              </a:rPr>
              <a:t> </a:t>
            </a:r>
            <a:r>
              <a:rPr lang="en-GB" sz="1450" b="1" dirty="0">
                <a:latin typeface="Comic Sans MS" panose="030F0702030302020204" pitchFamily="66" charset="0"/>
              </a:rPr>
              <a:t>Exit</a:t>
            </a:r>
            <a:r>
              <a:rPr lang="en-GB" sz="1450" dirty="0">
                <a:latin typeface="Comic Sans MS" panose="030F0702030302020204" pitchFamily="66" charset="0"/>
              </a:rPr>
              <a:t> is to </a:t>
            </a:r>
            <a:r>
              <a:rPr lang="en-GB" sz="1450" b="1" dirty="0">
                <a:latin typeface="Comic Sans MS" panose="030F0702030302020204" pitchFamily="66" charset="0"/>
              </a:rPr>
              <a:t>out</a:t>
            </a:r>
            <a:r>
              <a:rPr lang="en-GB" sz="1450" dirty="0">
                <a:latin typeface="Comic Sans MS" panose="030F0702030302020204" pitchFamily="66" charset="0"/>
              </a:rPr>
              <a:t> as ________________ is to </a:t>
            </a:r>
            <a:r>
              <a:rPr lang="en-GB" sz="1450" b="1" dirty="0">
                <a:latin typeface="Comic Sans MS" panose="030F0702030302020204" pitchFamily="66" charset="0"/>
              </a:rPr>
              <a:t>in</a:t>
            </a:r>
            <a:r>
              <a:rPr lang="en-GB" sz="145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door</a:t>
            </a:r>
            <a:r>
              <a:rPr lang="en-GB" sz="1450" dirty="0">
                <a:latin typeface="Comic Sans MS" panose="030F0702030302020204" pitchFamily="66" charset="0"/>
              </a:rPr>
              <a:t>		house	</a:t>
            </a:r>
            <a:r>
              <a:rPr lang="en-GB" sz="145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         </a:t>
            </a:r>
            <a:r>
              <a:rPr lang="en-GB" sz="145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en-GB" sz="145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enter</a:t>
            </a:r>
            <a:r>
              <a:rPr lang="en-GB" sz="1450" dirty="0">
                <a:latin typeface="Comic Sans MS" panose="030F0702030302020204" pitchFamily="66" charset="0"/>
              </a:rPr>
              <a:t>		extra</a:t>
            </a:r>
          </a:p>
          <a:p>
            <a:pPr marL="457200" indent="-457200">
              <a:buFont typeface="+mj-lt"/>
              <a:buAutoNum type="arabicParenR"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3) </a:t>
            </a:r>
            <a:r>
              <a:rPr lang="en-GB" sz="1450" b="1" dirty="0" smtClean="0">
                <a:latin typeface="Comic Sans MS" panose="030F0702030302020204" pitchFamily="66" charset="0"/>
              </a:rPr>
              <a:t>Audio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</a:t>
            </a:r>
            <a:r>
              <a:rPr lang="en-GB" sz="1450" b="1" dirty="0">
                <a:latin typeface="Comic Sans MS" panose="030F0702030302020204" pitchFamily="66" charset="0"/>
              </a:rPr>
              <a:t>hearing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>
                <a:latin typeface="Comic Sans MS" panose="030F0702030302020204" pitchFamily="66" charset="0"/>
              </a:rPr>
              <a:t>video</a:t>
            </a:r>
            <a:r>
              <a:rPr lang="en-GB" sz="1450" dirty="0">
                <a:latin typeface="Comic Sans MS" panose="030F0702030302020204" pitchFamily="66" charset="0"/>
              </a:rPr>
              <a:t> is to ___________________.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television</a:t>
            </a:r>
            <a:r>
              <a:rPr lang="en-GB" sz="1450" dirty="0">
                <a:latin typeface="Comic Sans MS" panose="030F0702030302020204" pitchFamily="66" charset="0"/>
              </a:rPr>
              <a:t>		camera	</a:t>
            </a:r>
            <a:r>
              <a:rPr lang="en-GB" sz="1450" dirty="0" smtClean="0">
                <a:latin typeface="Comic Sans MS" panose="030F0702030302020204" pitchFamily="66" charset="0"/>
              </a:rPr>
              <a:t>           tape</a:t>
            </a:r>
            <a:r>
              <a:rPr lang="en-GB" sz="1450" dirty="0">
                <a:latin typeface="Comic Sans MS" panose="030F0702030302020204" pitchFamily="66" charset="0"/>
              </a:rPr>
              <a:t>		</a:t>
            </a:r>
            <a:r>
              <a:rPr lang="en-GB" sz="145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seeing</a:t>
            </a:r>
            <a:endParaRPr lang="en-GB" sz="1450" b="1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4) </a:t>
            </a:r>
            <a:r>
              <a:rPr lang="en-GB" sz="1450" b="1" dirty="0">
                <a:latin typeface="Comic Sans MS" panose="030F0702030302020204" pitchFamily="66" charset="0"/>
              </a:rPr>
              <a:t>Intentional</a:t>
            </a:r>
            <a:r>
              <a:rPr lang="en-GB" sz="1450" dirty="0">
                <a:latin typeface="Comic Sans MS" panose="030F0702030302020204" pitchFamily="66" charset="0"/>
              </a:rPr>
              <a:t> is to </a:t>
            </a:r>
            <a:r>
              <a:rPr lang="en-GB" sz="1450" b="1" dirty="0">
                <a:latin typeface="Comic Sans MS" panose="030F0702030302020204" pitchFamily="66" charset="0"/>
              </a:rPr>
              <a:t>accidental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>
                <a:latin typeface="Comic Sans MS" panose="030F0702030302020204" pitchFamily="66" charset="0"/>
              </a:rPr>
              <a:t>high</a:t>
            </a:r>
            <a:r>
              <a:rPr lang="en-GB" sz="145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</a:t>
            </a:r>
            <a:r>
              <a:rPr lang="en-GB" sz="145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low</a:t>
            </a:r>
            <a:r>
              <a:rPr lang="en-GB" sz="1450" dirty="0">
                <a:latin typeface="Comic Sans MS" panose="030F0702030302020204" pitchFamily="66" charset="0"/>
              </a:rPr>
              <a:t>		above		lofty		location</a:t>
            </a:r>
          </a:p>
          <a:p>
            <a:pPr marL="457200" indent="-457200">
              <a:buFont typeface="+mj-lt"/>
              <a:buAutoNum type="arabicParenR"/>
            </a:pP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Comic Sans MS" panose="030F0702030302020204" pitchFamily="66" charset="0"/>
              </a:rPr>
              <a:t>5</a:t>
            </a:r>
            <a:r>
              <a:rPr lang="en-GB" sz="1400" dirty="0">
                <a:latin typeface="Comic Sans MS" panose="030F0702030302020204" pitchFamily="66" charset="0"/>
              </a:rPr>
              <a:t>) </a:t>
            </a:r>
            <a:r>
              <a:rPr lang="en-GB" sz="1400" b="1" dirty="0">
                <a:latin typeface="Comic Sans MS" panose="030F0702030302020204" pitchFamily="66" charset="0"/>
              </a:rPr>
              <a:t>Drink</a:t>
            </a:r>
            <a:r>
              <a:rPr lang="en-GB" sz="1400" dirty="0">
                <a:latin typeface="Comic Sans MS" panose="030F0702030302020204" pitchFamily="66" charset="0"/>
              </a:rPr>
              <a:t> is to _________________ as </a:t>
            </a:r>
            <a:r>
              <a:rPr lang="en-GB" sz="1400" b="1" dirty="0">
                <a:latin typeface="Comic Sans MS" panose="030F0702030302020204" pitchFamily="66" charset="0"/>
              </a:rPr>
              <a:t>eat</a:t>
            </a:r>
            <a:r>
              <a:rPr lang="en-GB" sz="1400" dirty="0">
                <a:latin typeface="Comic Sans MS" panose="030F0702030302020204" pitchFamily="66" charset="0"/>
              </a:rPr>
              <a:t> is to </a:t>
            </a:r>
            <a:r>
              <a:rPr lang="en-GB" sz="1400" b="1" dirty="0">
                <a:latin typeface="Comic Sans MS" panose="030F0702030302020204" pitchFamily="66" charset="0"/>
              </a:rPr>
              <a:t>solid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	gas		</a:t>
            </a:r>
            <a:r>
              <a:rPr lang="en-GB" sz="1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liquid</a:t>
            </a:r>
            <a:r>
              <a:rPr lang="en-GB" sz="1400" dirty="0">
                <a:latin typeface="Comic Sans MS" panose="030F0702030302020204" pitchFamily="66" charset="0"/>
              </a:rPr>
              <a:t>		milk		</a:t>
            </a:r>
            <a:r>
              <a:rPr lang="en-GB" sz="1400" dirty="0" smtClean="0">
                <a:latin typeface="Comic Sans MS" panose="030F0702030302020204" pitchFamily="66" charset="0"/>
              </a:rPr>
              <a:t>food</a:t>
            </a: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6) </a:t>
            </a:r>
            <a:r>
              <a:rPr lang="en-GB" sz="1450" b="1" dirty="0" smtClean="0">
                <a:latin typeface="Comic Sans MS" panose="030F0702030302020204" pitchFamily="66" charset="0"/>
              </a:rPr>
              <a:t>Century</a:t>
            </a:r>
            <a:r>
              <a:rPr lang="en-GB" sz="1450" dirty="0" smtClean="0">
                <a:latin typeface="Comic Sans MS" panose="030F0702030302020204" pitchFamily="66" charset="0"/>
              </a:rPr>
              <a:t> </a:t>
            </a:r>
            <a:r>
              <a:rPr lang="en-GB" sz="1450" dirty="0">
                <a:latin typeface="Comic Sans MS" panose="030F0702030302020204" pitchFamily="66" charset="0"/>
              </a:rPr>
              <a:t>is to </a:t>
            </a:r>
            <a:r>
              <a:rPr lang="en-GB" sz="1450" b="1" dirty="0">
                <a:latin typeface="Comic Sans MS" panose="030F0702030302020204" pitchFamily="66" charset="0"/>
              </a:rPr>
              <a:t>hundred</a:t>
            </a:r>
            <a:r>
              <a:rPr lang="en-GB" sz="1450" dirty="0">
                <a:latin typeface="Comic Sans MS" panose="030F0702030302020204" pitchFamily="66" charset="0"/>
              </a:rPr>
              <a:t> as </a:t>
            </a:r>
            <a:r>
              <a:rPr lang="en-GB" sz="1450" b="1" dirty="0">
                <a:latin typeface="Comic Sans MS" panose="030F0702030302020204" pitchFamily="66" charset="0"/>
              </a:rPr>
              <a:t>millennium</a:t>
            </a:r>
            <a:r>
              <a:rPr lang="en-GB" sz="1450" dirty="0">
                <a:latin typeface="Comic Sans MS" panose="030F0702030302020204" pitchFamily="66" charset="0"/>
              </a:rPr>
              <a:t> is to _____________.</a:t>
            </a:r>
          </a:p>
          <a:p>
            <a:pPr marL="0" indent="0">
              <a:buNone/>
            </a:pPr>
            <a:r>
              <a:rPr lang="en-GB" sz="1450" dirty="0" smtClean="0">
                <a:latin typeface="Comic Sans MS" panose="030F0702030302020204" pitchFamily="66" charset="0"/>
              </a:rPr>
              <a:t>	</a:t>
            </a:r>
            <a:r>
              <a:rPr lang="en-GB" sz="145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thousand</a:t>
            </a:r>
            <a:r>
              <a:rPr lang="en-GB" sz="1450" dirty="0">
                <a:latin typeface="Comic Sans MS" panose="030F0702030302020204" pitchFamily="66" charset="0"/>
              </a:rPr>
              <a:t>		twenty	</a:t>
            </a:r>
            <a:r>
              <a:rPr lang="en-GB" sz="1450" dirty="0" smtClean="0">
                <a:latin typeface="Comic Sans MS" panose="030F0702030302020204" pitchFamily="66" charset="0"/>
              </a:rPr>
              <a:t>               years</a:t>
            </a:r>
            <a:r>
              <a:rPr lang="en-GB" sz="1450" dirty="0">
                <a:latin typeface="Comic Sans MS" panose="030F0702030302020204" pitchFamily="66" charset="0"/>
              </a:rPr>
              <a:t>		</a:t>
            </a:r>
            <a:r>
              <a:rPr lang="en-GB" sz="1450" dirty="0" smtClean="0">
                <a:latin typeface="Comic Sans MS" panose="030F0702030302020204" pitchFamily="66" charset="0"/>
              </a:rPr>
              <a:t>celebrate</a:t>
            </a:r>
            <a:endParaRPr lang="en-GB" sz="145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5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53702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</a:t>
                      </a:r>
                      <a:r>
                        <a:rPr lang="en-GB" sz="1400" dirty="0" smtClean="0">
                          <a:latin typeface="Comic Sans MS" pitchFamily="66" charset="0"/>
                        </a:rPr>
                        <a:t>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96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31189"/>
            <a:ext cx="9112935" cy="867901"/>
          </a:xfrm>
        </p:spPr>
        <p:txBody>
          <a:bodyPr>
            <a:noAutofit/>
          </a:bodyPr>
          <a:lstStyle/>
          <a:p>
            <a:r>
              <a:rPr lang="en-GB" sz="43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grammatical analogies</a:t>
            </a:r>
            <a:endParaRPr lang="en-GB" sz="43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3700" y="980728"/>
            <a:ext cx="8935495" cy="4701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1) </a:t>
            </a:r>
            <a:r>
              <a:rPr lang="en-GB" sz="1200" b="1" dirty="0" smtClean="0">
                <a:latin typeface="Comic Sans MS" panose="030F0702030302020204" pitchFamily="66" charset="0"/>
              </a:rPr>
              <a:t>They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go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he</a:t>
            </a:r>
            <a:r>
              <a:rPr lang="en-GB" sz="120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leave</a:t>
            </a:r>
            <a:r>
              <a:rPr lang="en-GB" sz="1200" dirty="0">
                <a:latin typeface="Comic Sans MS" panose="030F0702030302020204" pitchFamily="66" charset="0"/>
              </a:rPr>
              <a:t>		come		his		goes</a:t>
            </a:r>
          </a:p>
          <a:p>
            <a:pPr marL="0" indent="0">
              <a:buNone/>
            </a:pPr>
            <a:r>
              <a:rPr lang="en-GB" sz="1200" dirty="0">
                <a:latin typeface="Comic Sans MS" panose="030F0702030302020204" pitchFamily="66" charset="0"/>
              </a:rPr>
              <a:t> 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2) </a:t>
            </a:r>
            <a:r>
              <a:rPr lang="en-GB" sz="1200" b="1" dirty="0" smtClean="0">
                <a:latin typeface="Comic Sans MS" panose="030F0702030302020204" pitchFamily="66" charset="0"/>
              </a:rPr>
              <a:t>See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seen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run</a:t>
            </a:r>
            <a:r>
              <a:rPr lang="en-GB" sz="1200" dirty="0">
                <a:latin typeface="Comic Sans MS" panose="030F0702030302020204" pitchFamily="66" charset="0"/>
              </a:rPr>
              <a:t> is to 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run</a:t>
            </a:r>
            <a:r>
              <a:rPr lang="en-GB" sz="1200" dirty="0">
                <a:latin typeface="Comic Sans MS" panose="030F0702030302020204" pitchFamily="66" charset="0"/>
              </a:rPr>
              <a:t>		ran		runs		</a:t>
            </a:r>
            <a:r>
              <a:rPr lang="en-GB" sz="1200" dirty="0" smtClean="0">
                <a:latin typeface="Comic Sans MS" panose="030F0702030302020204" pitchFamily="66" charset="0"/>
              </a:rPr>
              <a:t>running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3)  </a:t>
            </a:r>
            <a:r>
              <a:rPr lang="en-GB" sz="1200" b="1" dirty="0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 is to </a:t>
            </a:r>
            <a:r>
              <a:rPr lang="en-GB" sz="1200" b="1" dirty="0">
                <a:latin typeface="Comic Sans MS" panose="030F0702030302020204" pitchFamily="66" charset="0"/>
              </a:rPr>
              <a:t>my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who</a:t>
            </a:r>
            <a:r>
              <a:rPr lang="en-GB" sz="1200" dirty="0">
                <a:latin typeface="Comic Sans MS" panose="030F0702030302020204" pitchFamily="66" charset="0"/>
              </a:rPr>
              <a:t> is to _________________.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whose</a:t>
            </a:r>
            <a:r>
              <a:rPr lang="en-GB" sz="1200" dirty="0">
                <a:latin typeface="Comic Sans MS" panose="030F0702030302020204" pitchFamily="66" charset="0"/>
              </a:rPr>
              <a:t>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    who’s</a:t>
            </a:r>
            <a:r>
              <a:rPr lang="en-GB" sz="1200" dirty="0">
                <a:latin typeface="Comic Sans MS" panose="030F0702030302020204" pitchFamily="66" charset="0"/>
              </a:rPr>
              <a:t>		question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    why</a:t>
            </a: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4) </a:t>
            </a:r>
            <a:r>
              <a:rPr lang="en-GB" sz="1200" b="1" dirty="0" smtClean="0">
                <a:latin typeface="Comic Sans MS" panose="030F0702030302020204" pitchFamily="66" charset="0"/>
              </a:rPr>
              <a:t>I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I’m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who</a:t>
            </a:r>
            <a:r>
              <a:rPr lang="en-GB" sz="1200" dirty="0">
                <a:latin typeface="Comic Sans MS" panose="030F0702030302020204" pitchFamily="66" charset="0"/>
              </a:rPr>
              <a:t> is to ________________.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whose</a:t>
            </a:r>
            <a:r>
              <a:rPr lang="en-GB" sz="1200" dirty="0">
                <a:latin typeface="Comic Sans MS" panose="030F0702030302020204" pitchFamily="66" charset="0"/>
              </a:rPr>
              <a:t>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     who’s</a:t>
            </a:r>
            <a:r>
              <a:rPr lang="en-GB" sz="1200" dirty="0">
                <a:latin typeface="Comic Sans MS" panose="030F0702030302020204" pitchFamily="66" charset="0"/>
              </a:rPr>
              <a:t>		whom		who’d</a:t>
            </a:r>
          </a:p>
          <a:p>
            <a:pPr marL="0" indent="0">
              <a:buNone/>
            </a:pPr>
            <a:r>
              <a:rPr lang="en-GB" sz="1200" dirty="0">
                <a:latin typeface="Comic Sans MS" panose="030F0702030302020204" pitchFamily="66" charset="0"/>
              </a:rPr>
              <a:t> 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5) </a:t>
            </a:r>
            <a:r>
              <a:rPr lang="en-GB" sz="1200" b="1" dirty="0" smtClean="0">
                <a:latin typeface="Comic Sans MS" panose="030F0702030302020204" pitchFamily="66" charset="0"/>
              </a:rPr>
              <a:t>Pane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pain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he’ll</a:t>
            </a:r>
            <a:r>
              <a:rPr lang="en-GB" sz="120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they’ll</a:t>
            </a:r>
            <a:r>
              <a:rPr lang="en-GB" sz="1200" dirty="0">
                <a:latin typeface="Comic Sans MS" panose="030F0702030302020204" pitchFamily="66" charset="0"/>
              </a:rPr>
              <a:t>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he’d</a:t>
            </a:r>
            <a:r>
              <a:rPr lang="en-GB" sz="1200" dirty="0">
                <a:latin typeface="Comic Sans MS" panose="030F0702030302020204" pitchFamily="66" charset="0"/>
              </a:rPr>
              <a:t>		heel		paying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6) </a:t>
            </a:r>
            <a:r>
              <a:rPr lang="en-GB" sz="1200" b="1" dirty="0" smtClean="0">
                <a:latin typeface="Comic Sans MS" panose="030F0702030302020204" pitchFamily="66" charset="0"/>
              </a:rPr>
              <a:t>Potato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a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orange</a:t>
            </a:r>
            <a:r>
              <a:rPr lang="en-GB" sz="120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fruit</a:t>
            </a:r>
            <a:r>
              <a:rPr lang="en-GB" sz="1200" dirty="0">
                <a:latin typeface="Comic Sans MS" panose="030F0702030302020204" pitchFamily="66" charset="0"/>
              </a:rPr>
              <a:t>		an		the		singular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7) </a:t>
            </a:r>
            <a:r>
              <a:rPr lang="en-GB" sz="1200" b="1" dirty="0" smtClean="0">
                <a:latin typeface="Comic Sans MS" panose="030F0702030302020204" pitchFamily="66" charset="0"/>
              </a:rPr>
              <a:t>Do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did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is</a:t>
            </a:r>
            <a:r>
              <a:rPr lang="en-GB" sz="1200" dirty="0">
                <a:latin typeface="Comic Sans MS" panose="030F0702030302020204" pitchFamily="66" charset="0"/>
              </a:rPr>
              <a:t> </a:t>
            </a:r>
            <a:r>
              <a:rPr lang="en-GB" sz="1200" dirty="0" err="1">
                <a:latin typeface="Comic Sans MS" panose="030F0702030302020204" pitchFamily="66" charset="0"/>
              </a:rPr>
              <a:t>is</a:t>
            </a:r>
            <a:r>
              <a:rPr lang="en-GB" sz="1200" dirty="0">
                <a:latin typeface="Comic Sans MS" panose="030F0702030302020204" pitchFamily="66" charset="0"/>
              </a:rPr>
              <a:t> to ___________________.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was</a:t>
            </a:r>
            <a:r>
              <a:rPr lang="en-GB" sz="1200" dirty="0">
                <a:latin typeface="Comic Sans MS" panose="030F0702030302020204" pitchFamily="66" charset="0"/>
              </a:rPr>
              <a:t>		been		isn’t		are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93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31189"/>
            <a:ext cx="9112935" cy="867901"/>
          </a:xfrm>
        </p:spPr>
        <p:txBody>
          <a:bodyPr>
            <a:noAutofit/>
          </a:bodyPr>
          <a:lstStyle/>
          <a:p>
            <a:r>
              <a:rPr lang="en-GB" sz="43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grammatical analogies</a:t>
            </a:r>
            <a:endParaRPr lang="en-GB" sz="43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3700" y="980728"/>
            <a:ext cx="8935495" cy="4701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1) </a:t>
            </a:r>
            <a:r>
              <a:rPr lang="en-GB" sz="1200" b="1" dirty="0" smtClean="0">
                <a:latin typeface="Comic Sans MS" panose="030F0702030302020204" pitchFamily="66" charset="0"/>
              </a:rPr>
              <a:t>They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go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he</a:t>
            </a:r>
            <a:r>
              <a:rPr lang="en-GB" sz="120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leave</a:t>
            </a:r>
            <a:r>
              <a:rPr lang="en-GB" sz="1200" dirty="0">
                <a:latin typeface="Comic Sans MS" panose="030F0702030302020204" pitchFamily="66" charset="0"/>
              </a:rPr>
              <a:t>		come		his		</a:t>
            </a:r>
            <a:r>
              <a:rPr lang="en-GB" sz="1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goes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2) </a:t>
            </a:r>
            <a:r>
              <a:rPr lang="en-GB" sz="1200" b="1" dirty="0" smtClean="0">
                <a:latin typeface="Comic Sans MS" panose="030F0702030302020204" pitchFamily="66" charset="0"/>
              </a:rPr>
              <a:t>See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seen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run</a:t>
            </a:r>
            <a:r>
              <a:rPr lang="en-GB" sz="1200" dirty="0">
                <a:latin typeface="Comic Sans MS" panose="030F0702030302020204" pitchFamily="66" charset="0"/>
              </a:rPr>
              <a:t> is to 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run</a:t>
            </a:r>
            <a:r>
              <a:rPr lang="en-GB" sz="1200" dirty="0">
                <a:latin typeface="Comic Sans MS" panose="030F0702030302020204" pitchFamily="66" charset="0"/>
              </a:rPr>
              <a:t>		</a:t>
            </a:r>
            <a:r>
              <a:rPr lang="en-GB" sz="1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ran</a:t>
            </a:r>
            <a:r>
              <a:rPr lang="en-GB" sz="1200" dirty="0">
                <a:latin typeface="Comic Sans MS" panose="030F0702030302020204" pitchFamily="66" charset="0"/>
              </a:rPr>
              <a:t>		runs		</a:t>
            </a:r>
            <a:r>
              <a:rPr lang="en-GB" sz="1200" dirty="0" smtClean="0">
                <a:latin typeface="Comic Sans MS" panose="030F0702030302020204" pitchFamily="66" charset="0"/>
              </a:rPr>
              <a:t>running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3)  </a:t>
            </a:r>
            <a:r>
              <a:rPr lang="en-GB" sz="1200" b="1" dirty="0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 is to </a:t>
            </a:r>
            <a:r>
              <a:rPr lang="en-GB" sz="1200" b="1" dirty="0">
                <a:latin typeface="Comic Sans MS" panose="030F0702030302020204" pitchFamily="66" charset="0"/>
              </a:rPr>
              <a:t>my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who</a:t>
            </a:r>
            <a:r>
              <a:rPr lang="en-GB" sz="1200" dirty="0">
                <a:latin typeface="Comic Sans MS" panose="030F0702030302020204" pitchFamily="66" charset="0"/>
              </a:rPr>
              <a:t> is to _________________.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</a:t>
            </a:r>
            <a:r>
              <a:rPr lang="en-GB" sz="1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whose</a:t>
            </a:r>
            <a:r>
              <a:rPr lang="en-GB" sz="1200" dirty="0">
                <a:latin typeface="Comic Sans MS" panose="030F0702030302020204" pitchFamily="66" charset="0"/>
              </a:rPr>
              <a:t>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    who’s</a:t>
            </a:r>
            <a:r>
              <a:rPr lang="en-GB" sz="1200" dirty="0">
                <a:latin typeface="Comic Sans MS" panose="030F0702030302020204" pitchFamily="66" charset="0"/>
              </a:rPr>
              <a:t>		question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    why</a:t>
            </a: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4) </a:t>
            </a:r>
            <a:r>
              <a:rPr lang="en-GB" sz="1200" b="1" dirty="0" smtClean="0">
                <a:latin typeface="Comic Sans MS" panose="030F0702030302020204" pitchFamily="66" charset="0"/>
              </a:rPr>
              <a:t>I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I’m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who</a:t>
            </a:r>
            <a:r>
              <a:rPr lang="en-GB" sz="1200" dirty="0">
                <a:latin typeface="Comic Sans MS" panose="030F0702030302020204" pitchFamily="66" charset="0"/>
              </a:rPr>
              <a:t> is to ________________.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whose</a:t>
            </a:r>
            <a:r>
              <a:rPr lang="en-GB" sz="1200" dirty="0">
                <a:latin typeface="Comic Sans MS" panose="030F0702030302020204" pitchFamily="66" charset="0"/>
              </a:rPr>
              <a:t>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     </a:t>
            </a:r>
            <a:r>
              <a:rPr lang="en-GB" sz="1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who’s</a:t>
            </a:r>
            <a:r>
              <a:rPr lang="en-GB" sz="1200" dirty="0">
                <a:latin typeface="Comic Sans MS" panose="030F0702030302020204" pitchFamily="66" charset="0"/>
              </a:rPr>
              <a:t>		whom		who’d</a:t>
            </a:r>
          </a:p>
          <a:p>
            <a:pPr marL="0" indent="0">
              <a:buNone/>
            </a:pPr>
            <a:endParaRPr lang="en-GB" sz="1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5) </a:t>
            </a:r>
            <a:r>
              <a:rPr lang="en-GB" sz="1200" b="1" dirty="0" smtClean="0">
                <a:latin typeface="Comic Sans MS" panose="030F0702030302020204" pitchFamily="66" charset="0"/>
              </a:rPr>
              <a:t>Pane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pain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he’ll</a:t>
            </a:r>
            <a:r>
              <a:rPr lang="en-GB" sz="120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they’ll</a:t>
            </a:r>
            <a:r>
              <a:rPr lang="en-GB" sz="1200" dirty="0">
                <a:latin typeface="Comic Sans MS" panose="030F0702030302020204" pitchFamily="66" charset="0"/>
              </a:rPr>
              <a:t>	</a:t>
            </a:r>
            <a:r>
              <a:rPr lang="en-GB" sz="1200" dirty="0" smtClean="0">
                <a:latin typeface="Comic Sans MS" panose="030F0702030302020204" pitchFamily="66" charset="0"/>
              </a:rPr>
              <a:t>                he’d</a:t>
            </a:r>
            <a:r>
              <a:rPr lang="en-GB" sz="1200" dirty="0">
                <a:latin typeface="Comic Sans MS" panose="030F0702030302020204" pitchFamily="66" charset="0"/>
              </a:rPr>
              <a:t>		</a:t>
            </a:r>
            <a:r>
              <a:rPr lang="en-GB" sz="1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heel</a:t>
            </a:r>
            <a:r>
              <a:rPr lang="en-GB" sz="1200" dirty="0">
                <a:latin typeface="Comic Sans MS" panose="030F0702030302020204" pitchFamily="66" charset="0"/>
              </a:rPr>
              <a:t>		paying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6) </a:t>
            </a:r>
            <a:r>
              <a:rPr lang="en-GB" sz="1200" b="1" dirty="0" smtClean="0">
                <a:latin typeface="Comic Sans MS" panose="030F0702030302020204" pitchFamily="66" charset="0"/>
              </a:rPr>
              <a:t>Potato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a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orange</a:t>
            </a:r>
            <a:r>
              <a:rPr lang="en-GB" sz="1200" dirty="0">
                <a:latin typeface="Comic Sans MS" panose="030F0702030302020204" pitchFamily="66" charset="0"/>
              </a:rPr>
              <a:t> is to 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fruit</a:t>
            </a:r>
            <a:r>
              <a:rPr lang="en-GB" sz="1200" dirty="0">
                <a:latin typeface="Comic Sans MS" panose="030F0702030302020204" pitchFamily="66" charset="0"/>
              </a:rPr>
              <a:t>		</a:t>
            </a:r>
            <a:r>
              <a:rPr lang="en-GB" sz="1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an</a:t>
            </a:r>
            <a:r>
              <a:rPr lang="en-GB" sz="1200" dirty="0">
                <a:latin typeface="Comic Sans MS" panose="030F0702030302020204" pitchFamily="66" charset="0"/>
              </a:rPr>
              <a:t>		the		singular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7) </a:t>
            </a:r>
            <a:r>
              <a:rPr lang="en-GB" sz="1200" b="1" dirty="0" smtClean="0">
                <a:latin typeface="Comic Sans MS" panose="030F0702030302020204" pitchFamily="66" charset="0"/>
              </a:rPr>
              <a:t>Do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is to </a:t>
            </a:r>
            <a:r>
              <a:rPr lang="en-GB" sz="1200" b="1" dirty="0">
                <a:latin typeface="Comic Sans MS" panose="030F0702030302020204" pitchFamily="66" charset="0"/>
              </a:rPr>
              <a:t>did</a:t>
            </a:r>
            <a:r>
              <a:rPr lang="en-GB" sz="1200" dirty="0">
                <a:latin typeface="Comic Sans MS" panose="030F0702030302020204" pitchFamily="66" charset="0"/>
              </a:rPr>
              <a:t> as </a:t>
            </a:r>
            <a:r>
              <a:rPr lang="en-GB" sz="1200" b="1" dirty="0">
                <a:latin typeface="Comic Sans MS" panose="030F0702030302020204" pitchFamily="66" charset="0"/>
              </a:rPr>
              <a:t>is</a:t>
            </a:r>
            <a:r>
              <a:rPr lang="en-GB" sz="1200" dirty="0">
                <a:latin typeface="Comic Sans MS" panose="030F0702030302020204" pitchFamily="66" charset="0"/>
              </a:rPr>
              <a:t> </a:t>
            </a:r>
            <a:r>
              <a:rPr lang="en-GB" sz="1200" dirty="0" err="1">
                <a:latin typeface="Comic Sans MS" panose="030F0702030302020204" pitchFamily="66" charset="0"/>
              </a:rPr>
              <a:t>is</a:t>
            </a:r>
            <a:r>
              <a:rPr lang="en-GB" sz="1200" dirty="0">
                <a:latin typeface="Comic Sans MS" panose="030F0702030302020204" pitchFamily="66" charset="0"/>
              </a:rPr>
              <a:t> to ___________________.</a:t>
            </a:r>
          </a:p>
          <a:p>
            <a:pPr marL="0" indent="0">
              <a:buNone/>
            </a:pPr>
            <a:r>
              <a:rPr lang="en-GB" sz="1200" dirty="0" smtClean="0">
                <a:latin typeface="Comic Sans MS" panose="030F0702030302020204" pitchFamily="66" charset="0"/>
              </a:rPr>
              <a:t>	</a:t>
            </a:r>
            <a:r>
              <a:rPr lang="en-GB" sz="1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was</a:t>
            </a:r>
            <a:r>
              <a:rPr lang="en-GB" sz="1200" dirty="0">
                <a:latin typeface="Comic Sans MS" panose="030F0702030302020204" pitchFamily="66" charset="0"/>
              </a:rPr>
              <a:t>		been		isn’t		are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6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513" y="0"/>
            <a:ext cx="925252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1" y="1268760"/>
            <a:ext cx="893549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Comic Sans MS" pitchFamily="66" charset="0"/>
              </a:rPr>
              <a:t>Can you creat</a:t>
            </a:r>
            <a:r>
              <a:rPr lang="en-GB" sz="2200" dirty="0" smtClean="0">
                <a:latin typeface="Comic Sans MS" pitchFamily="66" charset="0"/>
              </a:rPr>
              <a:t>e four of your own analogies? Use the starters below to help you think of ideas. </a:t>
            </a:r>
            <a:endParaRPr lang="en-GB" sz="22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n-GB" sz="22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2200" dirty="0" smtClean="0">
                <a:latin typeface="Comic Sans MS" pitchFamily="66" charset="0"/>
              </a:rPr>
              <a:t>Flamingo is to bird as…</a:t>
            </a:r>
          </a:p>
          <a:p>
            <a:pPr>
              <a:lnSpc>
                <a:spcPct val="150000"/>
              </a:lnSpc>
            </a:pPr>
            <a:r>
              <a:rPr lang="en-GB" sz="2200" dirty="0" smtClean="0">
                <a:latin typeface="Comic Sans MS" pitchFamily="66" charset="0"/>
              </a:rPr>
              <a:t>Tired is to sleepy as…</a:t>
            </a:r>
          </a:p>
          <a:p>
            <a:pPr>
              <a:lnSpc>
                <a:spcPct val="150000"/>
              </a:lnSpc>
            </a:pPr>
            <a:r>
              <a:rPr lang="en-GB" sz="2200" dirty="0" smtClean="0">
                <a:latin typeface="Comic Sans MS" pitchFamily="66" charset="0"/>
              </a:rPr>
              <a:t>Wet is to dry as…</a:t>
            </a:r>
          </a:p>
          <a:p>
            <a:pPr>
              <a:lnSpc>
                <a:spcPct val="150000"/>
              </a:lnSpc>
            </a:pPr>
            <a:r>
              <a:rPr lang="en-GB" sz="2200" dirty="0" smtClean="0">
                <a:latin typeface="Comic Sans MS" pitchFamily="66" charset="0"/>
              </a:rPr>
              <a:t>Paintbrush is to painter as…</a:t>
            </a:r>
          </a:p>
          <a:p>
            <a:pPr>
              <a:lnSpc>
                <a:spcPct val="150000"/>
              </a:lnSpc>
            </a:pPr>
            <a:r>
              <a:rPr lang="en-GB" sz="2200" dirty="0" smtClean="0">
                <a:latin typeface="Comic Sans MS" pitchFamily="66" charset="0"/>
              </a:rPr>
              <a:t>Petal is to flower as…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8064" y="2420888"/>
            <a:ext cx="381642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anose="030F0702030302020204" pitchFamily="66" charset="0"/>
              </a:rPr>
              <a:t>Banana is to yellow as…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anose="030F0702030302020204" pitchFamily="66" charset="0"/>
              </a:rPr>
              <a:t>Author is to stories as…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anose="030F0702030302020204" pitchFamily="66" charset="0"/>
              </a:rPr>
              <a:t>Squirrel is to nuts as…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itchFamily="66" charset="0"/>
              </a:rPr>
              <a:t>Ice is to melt as</a:t>
            </a:r>
            <a:r>
              <a:rPr lang="en-GB" sz="2200" dirty="0" smtClean="0">
                <a:latin typeface="Comic Sans MS" panose="030F0702030302020204" pitchFamily="66" charset="0"/>
              </a:rPr>
              <a:t>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anose="030F0702030302020204" pitchFamily="66" charset="0"/>
              </a:rPr>
              <a:t>Football is to goal as…</a:t>
            </a:r>
          </a:p>
        </p:txBody>
      </p:sp>
    </p:spTree>
    <p:extLst>
      <p:ext uri="{BB962C8B-B14F-4D97-AF65-F5344CB8AC3E}">
        <p14:creationId xmlns:p14="http://schemas.microsoft.com/office/powerpoint/2010/main" val="196630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648</Words>
  <Application>Microsoft Office PowerPoint</Application>
  <PresentationFormat>On-screen Show (4:3)</PresentationFormat>
  <Paragraphs>153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Task time: try these out</vt:lpstr>
      <vt:lpstr>Task time: try these out</vt:lpstr>
      <vt:lpstr>Task time: grammatical analogies</vt:lpstr>
      <vt:lpstr>Task time: grammatical analogies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83</cp:revision>
  <dcterms:created xsi:type="dcterms:W3CDTF">2013-01-04T17:26:50Z</dcterms:created>
  <dcterms:modified xsi:type="dcterms:W3CDTF">2014-05-19T17:05:11Z</dcterms:modified>
</cp:coreProperties>
</file>