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800080"/>
    <a:srgbClr val="99FF99"/>
    <a:srgbClr val="99CCFF"/>
    <a:srgbClr val="FFCCCC"/>
    <a:srgbClr val="FFFFCC"/>
    <a:srgbClr val="FFCC66"/>
    <a:srgbClr val="00CC00"/>
    <a:srgbClr val="00CC99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774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90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09/03/2015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Brackets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latin typeface="Comic Sans MS" pitchFamily="66" charset="0"/>
              </a:rPr>
              <a:t>       </a:t>
            </a:r>
            <a:r>
              <a:rPr lang="en-GB" b="1" u="sng" dirty="0" smtClean="0">
                <a:latin typeface="Comic Sans MS" pitchFamily="66" charset="0"/>
              </a:rPr>
              <a:t>Grammar Starter: Brackets</a:t>
            </a:r>
          </a:p>
          <a:p>
            <a:pPr marL="0" indent="0" algn="ctr">
              <a:buNone/>
            </a:pPr>
            <a:endParaRPr lang="en-GB" sz="23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300" b="1" u="sng" dirty="0" smtClean="0">
                <a:latin typeface="Comic Sans MS" pitchFamily="66" charset="0"/>
              </a:rPr>
              <a:t>Definition</a:t>
            </a:r>
            <a:r>
              <a:rPr lang="en-GB" sz="2300" b="1" dirty="0" smtClean="0">
                <a:latin typeface="Comic Sans MS" pitchFamily="66" charset="0"/>
              </a:rPr>
              <a:t>: </a:t>
            </a:r>
            <a:r>
              <a:rPr lang="en-GB" sz="2300" dirty="0" smtClean="0">
                <a:latin typeface="Comic Sans MS" pitchFamily="66" charset="0"/>
              </a:rPr>
              <a:t>Brackets are a piece </a:t>
            </a:r>
            <a:r>
              <a:rPr lang="en-GB" sz="2300" smtClean="0">
                <a:latin typeface="Comic Sans MS" pitchFamily="66" charset="0"/>
              </a:rPr>
              <a:t>of </a:t>
            </a:r>
            <a:r>
              <a:rPr lang="en-GB" sz="2300" smtClean="0">
                <a:latin typeface="Comic Sans MS" pitchFamily="66" charset="0"/>
              </a:rPr>
              <a:t>punctuation </a:t>
            </a:r>
            <a:r>
              <a:rPr lang="en-GB" sz="2300" dirty="0" smtClean="0">
                <a:latin typeface="Comic Sans MS" pitchFamily="66" charset="0"/>
              </a:rPr>
              <a:t>used to add </a:t>
            </a:r>
            <a:r>
              <a:rPr lang="en-GB" sz="2300" dirty="0">
                <a:latin typeface="Comic Sans MS" pitchFamily="66" charset="0"/>
              </a:rPr>
              <a:t>information to a sentence without changing the meaning of </a:t>
            </a:r>
            <a:r>
              <a:rPr lang="en-GB" sz="2300" dirty="0" smtClean="0">
                <a:latin typeface="Comic Sans MS" pitchFamily="66" charset="0"/>
              </a:rPr>
              <a:t>it. This </a:t>
            </a:r>
            <a:r>
              <a:rPr lang="en-GB" sz="2300" dirty="0">
                <a:latin typeface="Comic Sans MS" pitchFamily="66" charset="0"/>
              </a:rPr>
              <a:t>means that the writer can add words if necessary to make the sentence read more clearly or </a:t>
            </a:r>
            <a:r>
              <a:rPr lang="en-GB" sz="2300" dirty="0" smtClean="0">
                <a:latin typeface="Comic Sans MS" pitchFamily="66" charset="0"/>
              </a:rPr>
              <a:t>to explain </a:t>
            </a:r>
            <a:r>
              <a:rPr lang="en-GB" sz="2300" dirty="0">
                <a:latin typeface="Comic Sans MS" pitchFamily="66" charset="0"/>
              </a:rPr>
              <a:t>a point further. </a:t>
            </a:r>
          </a:p>
          <a:p>
            <a:pPr marL="0" indent="0" algn="just">
              <a:buNone/>
            </a:pPr>
            <a:endParaRPr lang="en-GB" sz="2300" b="1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300" b="1" u="sng" dirty="0" smtClean="0">
                <a:latin typeface="Comic Sans MS" pitchFamily="66" charset="0"/>
              </a:rPr>
              <a:t>Example</a:t>
            </a:r>
            <a:r>
              <a:rPr lang="en-GB" sz="2300" dirty="0" smtClean="0">
                <a:latin typeface="Comic Sans MS" pitchFamily="66" charset="0"/>
              </a:rPr>
              <a:t>: </a:t>
            </a:r>
            <a:r>
              <a:rPr lang="en-GB" sz="2300" dirty="0">
                <a:latin typeface="Comic Sans MS" pitchFamily="66" charset="0"/>
              </a:rPr>
              <a:t>Connor </a:t>
            </a:r>
            <a:r>
              <a:rPr lang="en-GB" sz="2300" b="1" dirty="0">
                <a:solidFill>
                  <a:srgbClr val="00B0F0"/>
                </a:solidFill>
                <a:latin typeface="Comic Sans MS" pitchFamily="66" charset="0"/>
              </a:rPr>
              <a:t>(</a:t>
            </a:r>
            <a:r>
              <a:rPr lang="en-GB" sz="2300" dirty="0">
                <a:latin typeface="Comic Sans MS" pitchFamily="66" charset="0"/>
              </a:rPr>
              <a:t>Amy's boyfriend</a:t>
            </a:r>
            <a:r>
              <a:rPr lang="en-GB" sz="2300" b="1" dirty="0">
                <a:solidFill>
                  <a:srgbClr val="00B0F0"/>
                </a:solidFill>
                <a:latin typeface="Comic Sans MS" pitchFamily="66" charset="0"/>
              </a:rPr>
              <a:t>)</a:t>
            </a:r>
            <a:r>
              <a:rPr lang="en-GB" sz="2300" dirty="0">
                <a:latin typeface="Comic Sans MS" pitchFamily="66" charset="0"/>
              </a:rPr>
              <a:t> bought the tickets. </a:t>
            </a:r>
          </a:p>
          <a:p>
            <a:pPr marL="0" indent="0" algn="just">
              <a:buNone/>
            </a:pPr>
            <a:endParaRPr lang="en-GB" sz="23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6336" y="1484784"/>
            <a:ext cx="1080120" cy="110799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</a:rPr>
              <a:t>(</a:t>
            </a:r>
            <a:r>
              <a:rPr lang="en-GB" sz="6600" dirty="0" smtClean="0">
                <a:solidFill>
                  <a:srgbClr val="FF0000"/>
                </a:solidFill>
              </a:rPr>
              <a:t>  )</a:t>
            </a:r>
            <a:endParaRPr lang="en-GB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add them in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15516" y="1268760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dirty="0" smtClean="0">
                <a:latin typeface="Comic Sans MS" pitchFamily="66" charset="0"/>
              </a:rPr>
              <a:t>Place brackets around the relevant parts of </a:t>
            </a:r>
            <a:r>
              <a:rPr lang="en-GB" sz="2000" dirty="0">
                <a:latin typeface="Comic Sans MS" pitchFamily="66" charset="0"/>
              </a:rPr>
              <a:t>these sentences</a:t>
            </a:r>
            <a:r>
              <a:rPr lang="en-GB" sz="2000" dirty="0" smtClean="0">
                <a:latin typeface="Comic Sans MS" pitchFamily="66" charset="0"/>
              </a:rPr>
              <a:t>:</a:t>
            </a:r>
          </a:p>
          <a:p>
            <a:pPr algn="just"/>
            <a:endParaRPr lang="en-GB" sz="2000" dirty="0">
              <a:latin typeface="Comic Sans MS" pitchFamily="66" charset="0"/>
            </a:endParaRPr>
          </a:p>
          <a:p>
            <a:pPr marL="457200" indent="-457200" algn="just">
              <a:buAutoNum type="arabicParenR"/>
            </a:pPr>
            <a:r>
              <a:rPr lang="en-US" sz="2000" dirty="0" smtClean="0">
                <a:latin typeface="Comic Sans MS" pitchFamily="66" charset="0"/>
              </a:rPr>
              <a:t>He </a:t>
            </a:r>
            <a:r>
              <a:rPr lang="en-US" sz="2000" dirty="0">
                <a:latin typeface="Comic Sans MS" pitchFamily="66" charset="0"/>
              </a:rPr>
              <a:t>finally answered </a:t>
            </a:r>
            <a:r>
              <a:rPr lang="en-US" sz="2000" dirty="0" smtClean="0">
                <a:latin typeface="Comic Sans MS" pitchFamily="66" charset="0"/>
              </a:rPr>
              <a:t>after </a:t>
            </a:r>
            <a:r>
              <a:rPr lang="en-US" sz="2000" dirty="0">
                <a:latin typeface="Comic Sans MS" pitchFamily="66" charset="0"/>
              </a:rPr>
              <a:t>taking five minutes to </a:t>
            </a:r>
            <a:r>
              <a:rPr lang="en-US" sz="2000" dirty="0" smtClean="0">
                <a:latin typeface="Comic Sans MS" pitchFamily="66" charset="0"/>
              </a:rPr>
              <a:t>think </a:t>
            </a:r>
            <a:r>
              <a:rPr lang="en-US" sz="2000" dirty="0">
                <a:latin typeface="Comic Sans MS" pitchFamily="66" charset="0"/>
              </a:rPr>
              <a:t>that he did not understand the </a:t>
            </a:r>
            <a:r>
              <a:rPr lang="en-US" sz="2000" dirty="0" smtClean="0">
                <a:latin typeface="Comic Sans MS" pitchFamily="66" charset="0"/>
              </a:rPr>
              <a:t>question.</a:t>
            </a:r>
          </a:p>
          <a:p>
            <a:pPr marL="457200" indent="-457200" algn="just">
              <a:buAutoNum type="arabicParenR"/>
            </a:pPr>
            <a:endParaRPr lang="en-GB" sz="2000" dirty="0" smtClean="0">
              <a:latin typeface="Comic Sans MS" pitchFamily="66" charset="0"/>
            </a:endParaRPr>
          </a:p>
          <a:p>
            <a:pPr marL="457200" indent="-457200" algn="just"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NASA National </a:t>
            </a:r>
            <a:r>
              <a:rPr lang="en-GB" sz="2000" dirty="0">
                <a:latin typeface="Comic Sans MS" pitchFamily="66" charset="0"/>
              </a:rPr>
              <a:t>Aeronautics and Space </a:t>
            </a:r>
            <a:r>
              <a:rPr lang="en-GB" sz="2000" dirty="0" smtClean="0">
                <a:latin typeface="Comic Sans MS" pitchFamily="66" charset="0"/>
              </a:rPr>
              <a:t>Administration </a:t>
            </a:r>
            <a:r>
              <a:rPr lang="en-GB" sz="2000" dirty="0">
                <a:latin typeface="Comic Sans MS" pitchFamily="66" charset="0"/>
              </a:rPr>
              <a:t>launched its first Mars probe  in 1976.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endParaRPr lang="en-GB" sz="2000" dirty="0" smtClean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bus that was yellow was running five minutes late.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endParaRPr lang="en-GB" sz="2000" dirty="0">
              <a:latin typeface="Comic Sans MS" pitchFamily="66" charset="0"/>
            </a:endParaRPr>
          </a:p>
          <a:p>
            <a:pPr marL="457200" indent="-457200" algn="just"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Sydney Opera House built at the entrance to Sydney harbour is famous for its summer opera season.</a:t>
            </a:r>
            <a:endParaRPr lang="en-GB" sz="2000" dirty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8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add them in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15516" y="1268760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dirty="0" smtClean="0">
                <a:latin typeface="Comic Sans MS" pitchFamily="66" charset="0"/>
              </a:rPr>
              <a:t>Place brackets around the relevant parts of </a:t>
            </a:r>
            <a:r>
              <a:rPr lang="en-GB" sz="2000" dirty="0">
                <a:latin typeface="Comic Sans MS" pitchFamily="66" charset="0"/>
              </a:rPr>
              <a:t>these sentences</a:t>
            </a:r>
            <a:r>
              <a:rPr lang="en-GB" sz="2000" dirty="0" smtClean="0">
                <a:latin typeface="Comic Sans MS" pitchFamily="66" charset="0"/>
              </a:rPr>
              <a:t>:</a:t>
            </a:r>
          </a:p>
          <a:p>
            <a:pPr algn="just"/>
            <a:endParaRPr lang="en-GB" sz="2000" dirty="0">
              <a:latin typeface="Comic Sans MS" pitchFamily="66" charset="0"/>
            </a:endParaRPr>
          </a:p>
          <a:p>
            <a:pPr marL="457200" indent="-457200" algn="just">
              <a:buAutoNum type="arabicParenR"/>
            </a:pPr>
            <a:r>
              <a:rPr lang="en-US" sz="2000" dirty="0" smtClean="0">
                <a:latin typeface="Comic Sans MS" pitchFamily="66" charset="0"/>
              </a:rPr>
              <a:t>He </a:t>
            </a:r>
            <a:r>
              <a:rPr lang="en-US" sz="2000" dirty="0">
                <a:latin typeface="Comic Sans MS" pitchFamily="66" charset="0"/>
              </a:rPr>
              <a:t>finally answered </a:t>
            </a:r>
            <a:r>
              <a:rPr lang="en-US" sz="2000" b="1" dirty="0" smtClean="0">
                <a:solidFill>
                  <a:srgbClr val="00B0F0"/>
                </a:solidFill>
                <a:latin typeface="Comic Sans MS" pitchFamily="66" charset="0"/>
              </a:rPr>
              <a:t>(after </a:t>
            </a:r>
            <a:r>
              <a:rPr lang="en-US" sz="2000" b="1" dirty="0">
                <a:solidFill>
                  <a:srgbClr val="00B0F0"/>
                </a:solidFill>
                <a:latin typeface="Comic Sans MS" pitchFamily="66" charset="0"/>
              </a:rPr>
              <a:t>taking five minutes to </a:t>
            </a:r>
            <a:r>
              <a:rPr lang="en-US" sz="2000" b="1" dirty="0" smtClean="0">
                <a:solidFill>
                  <a:srgbClr val="00B0F0"/>
                </a:solidFill>
                <a:latin typeface="Comic Sans MS" pitchFamily="66" charset="0"/>
              </a:rPr>
              <a:t>think) </a:t>
            </a:r>
            <a:r>
              <a:rPr lang="en-US" sz="2000" dirty="0">
                <a:latin typeface="Comic Sans MS" pitchFamily="66" charset="0"/>
              </a:rPr>
              <a:t>that he did not understand the </a:t>
            </a:r>
            <a:r>
              <a:rPr lang="en-US" sz="2000" dirty="0" smtClean="0">
                <a:latin typeface="Comic Sans MS" pitchFamily="66" charset="0"/>
              </a:rPr>
              <a:t>question.</a:t>
            </a:r>
          </a:p>
          <a:p>
            <a:pPr marL="457200" indent="-457200" algn="just">
              <a:buAutoNum type="arabicParenR"/>
            </a:pPr>
            <a:endParaRPr lang="en-GB" sz="2000" dirty="0" smtClean="0">
              <a:latin typeface="Comic Sans MS" pitchFamily="66" charset="0"/>
            </a:endParaRPr>
          </a:p>
          <a:p>
            <a:pPr marL="457200" indent="-457200" algn="just"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NASA </a:t>
            </a:r>
            <a:r>
              <a:rPr lang="en-GB" sz="2000" b="1" dirty="0" smtClean="0">
                <a:solidFill>
                  <a:srgbClr val="00B0F0"/>
                </a:solidFill>
                <a:latin typeface="Comic Sans MS" pitchFamily="66" charset="0"/>
              </a:rPr>
              <a:t>(National </a:t>
            </a:r>
            <a:r>
              <a:rPr lang="en-GB" sz="2000" b="1" dirty="0">
                <a:solidFill>
                  <a:srgbClr val="00B0F0"/>
                </a:solidFill>
                <a:latin typeface="Comic Sans MS" pitchFamily="66" charset="0"/>
              </a:rPr>
              <a:t>Aeronautics and Space </a:t>
            </a:r>
            <a:r>
              <a:rPr lang="en-GB" sz="2000" b="1" dirty="0" smtClean="0">
                <a:solidFill>
                  <a:srgbClr val="00B0F0"/>
                </a:solidFill>
                <a:latin typeface="Comic Sans MS" pitchFamily="66" charset="0"/>
              </a:rPr>
              <a:t>Administration)</a:t>
            </a:r>
            <a:r>
              <a:rPr lang="en-GB" sz="2000" dirty="0" smtClean="0">
                <a:latin typeface="Comic Sans MS" pitchFamily="66" charset="0"/>
              </a:rPr>
              <a:t> </a:t>
            </a:r>
            <a:r>
              <a:rPr lang="en-GB" sz="2000" dirty="0">
                <a:latin typeface="Comic Sans MS" pitchFamily="66" charset="0"/>
              </a:rPr>
              <a:t>launched its first Mars probe  in 1976.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endParaRPr lang="en-GB" sz="2000" dirty="0" smtClean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The bus </a:t>
            </a:r>
            <a:r>
              <a:rPr lang="en-GB" sz="2000" b="1" dirty="0" smtClean="0">
                <a:solidFill>
                  <a:srgbClr val="00B0F0"/>
                </a:solidFill>
                <a:latin typeface="Comic Sans MS" pitchFamily="66" charset="0"/>
              </a:rPr>
              <a:t>(that was yellow) </a:t>
            </a:r>
            <a:r>
              <a:rPr lang="en-GB" sz="2000" dirty="0" smtClean="0">
                <a:latin typeface="Comic Sans MS" pitchFamily="66" charset="0"/>
              </a:rPr>
              <a:t>was running five minutes late.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endParaRPr lang="en-GB" sz="2000" dirty="0">
              <a:latin typeface="Comic Sans MS" pitchFamily="66" charset="0"/>
            </a:endParaRPr>
          </a:p>
          <a:p>
            <a:pPr marL="457200" indent="-457200" algn="just">
              <a:buAutoNum type="arabicParenR"/>
            </a:pPr>
            <a:r>
              <a:rPr lang="en-GB" sz="2000" dirty="0" smtClean="0">
                <a:latin typeface="Comic Sans MS" pitchFamily="66" charset="0"/>
              </a:rPr>
              <a:t>Sydney Opera House </a:t>
            </a:r>
            <a:r>
              <a:rPr lang="en-GB" sz="2000" b="1" dirty="0" smtClean="0">
                <a:solidFill>
                  <a:srgbClr val="00B0F0"/>
                </a:solidFill>
                <a:latin typeface="Comic Sans MS" pitchFamily="66" charset="0"/>
              </a:rPr>
              <a:t>(built at the entrance to Sydney harbour)</a:t>
            </a:r>
            <a:r>
              <a:rPr lang="en-GB" sz="2000" dirty="0" smtClean="0">
                <a:latin typeface="Comic Sans MS" pitchFamily="66" charset="0"/>
              </a:rPr>
              <a:t> is famous for its summer opera season.</a:t>
            </a:r>
            <a:endParaRPr lang="en-GB" sz="2000" dirty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64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15516" y="1340768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dirty="0">
                <a:latin typeface="Comic Sans MS" pitchFamily="66" charset="0"/>
              </a:rPr>
              <a:t>Add </a:t>
            </a:r>
            <a:r>
              <a:rPr lang="en-GB" sz="2400" dirty="0" smtClean="0">
                <a:latin typeface="Comic Sans MS" pitchFamily="66" charset="0"/>
              </a:rPr>
              <a:t>brackets, </a:t>
            </a:r>
            <a:r>
              <a:rPr lang="en-GB" sz="2400" dirty="0">
                <a:latin typeface="Comic Sans MS" pitchFamily="66" charset="0"/>
              </a:rPr>
              <a:t>with extra information in </a:t>
            </a:r>
            <a:r>
              <a:rPr lang="en-GB" sz="2400" dirty="0" smtClean="0">
                <a:latin typeface="Comic Sans MS" pitchFamily="66" charset="0"/>
              </a:rPr>
              <a:t>them, </a:t>
            </a:r>
            <a:r>
              <a:rPr lang="en-GB" sz="2400" dirty="0">
                <a:latin typeface="Comic Sans MS" pitchFamily="66" charset="0"/>
              </a:rPr>
              <a:t>to these sentences</a:t>
            </a:r>
            <a:r>
              <a:rPr lang="en-GB" sz="2400" dirty="0" smtClean="0">
                <a:latin typeface="Comic Sans MS" pitchFamily="66" charset="0"/>
              </a:rPr>
              <a:t>:</a:t>
            </a:r>
          </a:p>
          <a:p>
            <a:pPr algn="just"/>
            <a:endParaRPr lang="en-GB" sz="2400" dirty="0">
              <a:latin typeface="Comic Sans MS" pitchFamily="66" charset="0"/>
            </a:endParaRPr>
          </a:p>
          <a:p>
            <a:pPr algn="just">
              <a:lnSpc>
                <a:spcPct val="150000"/>
              </a:lnSpc>
            </a:pPr>
            <a:r>
              <a:rPr lang="en-GB" sz="2400" dirty="0">
                <a:latin typeface="Comic Sans MS" pitchFamily="66" charset="0"/>
              </a:rPr>
              <a:t>1) Miss Wright has given lots of homework. </a:t>
            </a:r>
          </a:p>
          <a:p>
            <a:pPr algn="just">
              <a:lnSpc>
                <a:spcPct val="150000"/>
              </a:lnSpc>
            </a:pPr>
            <a:r>
              <a:rPr lang="en-GB" sz="2400" dirty="0">
                <a:latin typeface="Comic Sans MS" pitchFamily="66" charset="0"/>
              </a:rPr>
              <a:t>2) Jason was poorly. </a:t>
            </a:r>
          </a:p>
          <a:p>
            <a:pPr algn="just">
              <a:lnSpc>
                <a:spcPct val="150000"/>
              </a:lnSpc>
            </a:pPr>
            <a:r>
              <a:rPr lang="en-GB" sz="2400" dirty="0">
                <a:latin typeface="Comic Sans MS" pitchFamily="66" charset="0"/>
              </a:rPr>
              <a:t>3) The RSPCA helps animals in need. </a:t>
            </a:r>
          </a:p>
          <a:p>
            <a:pPr algn="just">
              <a:lnSpc>
                <a:spcPct val="150000"/>
              </a:lnSpc>
            </a:pPr>
            <a:r>
              <a:rPr lang="en-GB" sz="2400" dirty="0">
                <a:latin typeface="Comic Sans MS" pitchFamily="66" charset="0"/>
              </a:rPr>
              <a:t>4) The fair has a big wheel.</a:t>
            </a:r>
          </a:p>
          <a:p>
            <a:pPr algn="just">
              <a:lnSpc>
                <a:spcPct val="150000"/>
              </a:lnSpc>
            </a:pPr>
            <a:r>
              <a:rPr lang="en-GB" sz="2400" dirty="0">
                <a:latin typeface="Comic Sans MS" pitchFamily="66" charset="0"/>
              </a:rPr>
              <a:t>5) He drove to London. </a:t>
            </a:r>
          </a:p>
        </p:txBody>
      </p:sp>
      <p:sp>
        <p:nvSpPr>
          <p:cNvPr id="6" name="Cloud 5"/>
          <p:cNvSpPr/>
          <p:nvPr/>
        </p:nvSpPr>
        <p:spPr>
          <a:xfrm>
            <a:off x="6012160" y="3284984"/>
            <a:ext cx="2664296" cy="1717651"/>
          </a:xfrm>
          <a:prstGeom prst="cloud">
            <a:avLst/>
          </a:prstGeom>
          <a:solidFill>
            <a:srgbClr val="FFCC66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700" b="1" u="sng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Extension</a:t>
            </a:r>
          </a:p>
          <a:p>
            <a:pPr algn="ctr"/>
            <a:r>
              <a:rPr lang="en-GB" sz="17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Can you find any other word classes?</a:t>
            </a:r>
            <a:endParaRPr lang="en-GB" sz="17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4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608</Words>
  <Application>Microsoft Office PowerPoint</Application>
  <PresentationFormat>On-screen Show (4:3)</PresentationFormat>
  <Paragraphs>77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Task time: add them in</vt:lpstr>
      <vt:lpstr>Task time: add them in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Stevenson  E</cp:lastModifiedBy>
  <cp:revision>58</cp:revision>
  <dcterms:created xsi:type="dcterms:W3CDTF">2013-01-04T17:26:50Z</dcterms:created>
  <dcterms:modified xsi:type="dcterms:W3CDTF">2015-03-09T11:08:47Z</dcterms:modified>
</cp:coreProperties>
</file>