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00CC00"/>
    <a:srgbClr val="800080"/>
    <a:srgbClr val="99FF99"/>
    <a:srgbClr val="99CCFF"/>
    <a:srgbClr val="FFCCCC"/>
    <a:srgbClr val="FFFFCC"/>
    <a:srgbClr val="FFCC66"/>
    <a:srgbClr val="00CC99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5" autoAdjust="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5E962-99EF-4AA2-9051-B462843959C5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9D9D6-531A-406B-BC5C-F322D476C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079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56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444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422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085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77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44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0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9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94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8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6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95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07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5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3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DBB61-F817-4253-B0D8-AC32194FF2F4}" type="datetimeFigureOut">
              <a:rPr lang="en-GB" smtClean="0"/>
              <a:t>04/11/2014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81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Grammar Starter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96270"/>
            <a:ext cx="9144000" cy="1752600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Commas</a:t>
            </a: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71428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78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 the back of your exercise book...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4253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u="sng" dirty="0" smtClean="0">
                <a:latin typeface="Comic Sans MS" pitchFamily="66" charset="0"/>
              </a:rPr>
              <a:t>Grammar Starter: Commas</a:t>
            </a:r>
            <a:endParaRPr lang="en-GB" altLang="en-US" sz="28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800" b="1" u="sng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800" b="1" u="sng" dirty="0" smtClean="0">
                <a:latin typeface="Comic Sans MS" pitchFamily="66" charset="0"/>
              </a:rPr>
              <a:t>Definition:</a:t>
            </a:r>
            <a:r>
              <a:rPr lang="en-GB" sz="2800" dirty="0" smtClean="0">
                <a:latin typeface="Comic Sans MS" pitchFamily="66" charset="0"/>
              </a:rPr>
              <a:t> A piece of punctuation which </a:t>
            </a:r>
            <a:r>
              <a:rPr lang="en-US" sz="2800" smtClean="0">
                <a:latin typeface="Comic Sans MS" pitchFamily="66" charset="0"/>
              </a:rPr>
              <a:t>indicates </a:t>
            </a:r>
            <a:r>
              <a:rPr lang="en-US" sz="2800" dirty="0">
                <a:latin typeface="Comic Sans MS" pitchFamily="66" charset="0"/>
              </a:rPr>
              <a:t>a </a:t>
            </a:r>
            <a:r>
              <a:rPr lang="en-US" sz="2800" b="1" dirty="0" smtClean="0">
                <a:solidFill>
                  <a:srgbClr val="00B0F0"/>
                </a:solidFill>
                <a:latin typeface="Comic Sans MS" pitchFamily="66" charset="0"/>
              </a:rPr>
              <a:t>short </a:t>
            </a:r>
            <a:r>
              <a:rPr lang="en-US" sz="2800" b="1" dirty="0">
                <a:solidFill>
                  <a:srgbClr val="00B0F0"/>
                </a:solidFill>
                <a:latin typeface="Comic Sans MS" pitchFamily="66" charset="0"/>
              </a:rPr>
              <a:t>pause</a:t>
            </a:r>
            <a:r>
              <a:rPr lang="en-US" sz="2800" dirty="0">
                <a:latin typeface="Comic Sans MS" pitchFamily="66" charset="0"/>
              </a:rPr>
              <a:t>.</a:t>
            </a:r>
            <a:endParaRPr lang="en-GB" sz="28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GB" sz="2800" b="1" u="sng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800" b="1" u="sng" dirty="0" smtClean="0">
                <a:latin typeface="Comic Sans MS" pitchFamily="66" charset="0"/>
              </a:rPr>
              <a:t>Example</a:t>
            </a:r>
            <a:r>
              <a:rPr lang="en-GB" sz="2800" dirty="0" smtClean="0">
                <a:latin typeface="Comic Sans MS" pitchFamily="66" charset="0"/>
              </a:rPr>
              <a:t>: His bedroom was painted in blue</a:t>
            </a:r>
            <a:r>
              <a:rPr lang="en-GB" sz="2800" b="1" dirty="0" smtClean="0">
                <a:solidFill>
                  <a:srgbClr val="00B0F0"/>
                </a:solidFill>
                <a:latin typeface="Comic Sans MS" pitchFamily="66" charset="0"/>
              </a:rPr>
              <a:t>,</a:t>
            </a:r>
            <a:r>
              <a:rPr lang="en-GB" sz="2800" dirty="0" smtClean="0">
                <a:latin typeface="Comic Sans MS" pitchFamily="66" charset="0"/>
              </a:rPr>
              <a:t> white and green stripes. </a:t>
            </a:r>
          </a:p>
          <a:p>
            <a:pPr marL="0" indent="0" algn="just">
              <a:buNone/>
            </a:pPr>
            <a:endParaRPr lang="en-GB" altLang="en-US" sz="2800" dirty="0">
              <a:latin typeface="Comic Sans MS" pitchFamily="66" charset="0"/>
            </a:endParaRPr>
          </a:p>
          <a:p>
            <a:pPr marL="0" indent="0">
              <a:buNone/>
            </a:pPr>
            <a:endParaRPr lang="en-GB" altLang="en-US" sz="2400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en-GB" sz="2400" u="sng" dirty="0" smtClean="0"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740352" y="1484784"/>
            <a:ext cx="1080120" cy="110799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solidFill>
                  <a:srgbClr val="FF0000"/>
                </a:solidFill>
              </a:rPr>
              <a:t>,</a:t>
            </a:r>
            <a:endParaRPr lang="en-GB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06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There are three different uses of commas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916832"/>
            <a:ext cx="8856984" cy="45693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altLang="en-US" sz="28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1) When </a:t>
            </a:r>
            <a:r>
              <a:rPr lang="en-GB" altLang="en-US" sz="2800" dirty="0">
                <a:solidFill>
                  <a:srgbClr val="00B0F0"/>
                </a:solidFill>
                <a:latin typeface="Comic Sans MS" panose="030F0702030302020204" pitchFamily="66" charset="0"/>
              </a:rPr>
              <a:t>there is a list of words in a </a:t>
            </a:r>
            <a:r>
              <a:rPr lang="en-GB" altLang="en-US" sz="28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sentence:</a:t>
            </a:r>
            <a:endParaRPr lang="en-GB" altLang="en-US" sz="2800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altLang="en-US" dirty="0">
                <a:latin typeface="Comic Sans MS" panose="030F0702030302020204" pitchFamily="66" charset="0"/>
              </a:rPr>
              <a:t>We will need hammers</a:t>
            </a:r>
            <a:r>
              <a:rPr lang="en-GB" alt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  <a:r>
              <a:rPr lang="en-GB" altLang="en-US" dirty="0">
                <a:latin typeface="Comic Sans MS" panose="030F0702030302020204" pitchFamily="66" charset="0"/>
              </a:rPr>
              <a:t> nails and a saw.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altLang="en-US" dirty="0">
                <a:latin typeface="Comic Sans MS" panose="030F0702030302020204" pitchFamily="66" charset="0"/>
              </a:rPr>
              <a:t>She stopped</a:t>
            </a:r>
            <a:r>
              <a:rPr lang="en-GB" alt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  <a:r>
              <a:rPr lang="en-GB" altLang="en-US" dirty="0">
                <a:latin typeface="Comic Sans MS" panose="030F0702030302020204" pitchFamily="66" charset="0"/>
              </a:rPr>
              <a:t> stared and ran.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altLang="en-US" dirty="0">
                <a:latin typeface="Comic Sans MS" panose="030F0702030302020204" pitchFamily="66" charset="0"/>
              </a:rPr>
              <a:t>Mr Cherry was a warm</a:t>
            </a:r>
            <a:r>
              <a:rPr lang="en-GB" alt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  <a:r>
              <a:rPr lang="en-GB" altLang="en-US" dirty="0">
                <a:latin typeface="Comic Sans MS" panose="030F0702030302020204" pitchFamily="66" charset="0"/>
              </a:rPr>
              <a:t> hospitable man.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altLang="en-US" dirty="0">
                <a:latin typeface="Comic Sans MS" panose="030F0702030302020204" pitchFamily="66" charset="0"/>
              </a:rPr>
              <a:t>Sam frightened the cat</a:t>
            </a:r>
            <a:r>
              <a:rPr lang="en-GB" alt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  <a:r>
              <a:rPr lang="en-GB" altLang="en-US" dirty="0">
                <a:latin typeface="Comic Sans MS" panose="030F0702030302020204" pitchFamily="66" charset="0"/>
              </a:rPr>
              <a:t> teased the dog and annoyed the neighbours.</a:t>
            </a:r>
          </a:p>
          <a:p>
            <a:pPr marL="0" indent="0" algn="just">
              <a:buNone/>
            </a:pPr>
            <a:endParaRPr lang="en-GB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02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There are three different uses of commas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916832"/>
            <a:ext cx="8856984" cy="45693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altLang="en-US" sz="2800" dirty="0">
                <a:solidFill>
                  <a:srgbClr val="00B0F0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28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) To break </a:t>
            </a:r>
            <a:r>
              <a:rPr lang="en-GB" altLang="en-US" sz="2800" dirty="0">
                <a:solidFill>
                  <a:srgbClr val="00B0F0"/>
                </a:solidFill>
                <a:latin typeface="Comic Sans MS" panose="030F0702030302020204" pitchFamily="66" charset="0"/>
              </a:rPr>
              <a:t>up longer sentences into smaller parts to make more </a:t>
            </a:r>
            <a:r>
              <a:rPr lang="en-GB" altLang="en-US" sz="28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sense:</a:t>
            </a:r>
            <a:endParaRPr lang="en-GB" altLang="en-US" sz="2800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altLang="en-US" dirty="0">
                <a:latin typeface="Comic Sans MS" panose="030F0702030302020204" pitchFamily="66" charset="0"/>
              </a:rPr>
              <a:t>When he saw the pirate ship on the horizon</a:t>
            </a:r>
            <a:r>
              <a:rPr lang="en-GB" alt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  <a:r>
              <a:rPr lang="en-GB" altLang="en-US" dirty="0">
                <a:latin typeface="Comic Sans MS" panose="030F0702030302020204" pitchFamily="66" charset="0"/>
              </a:rPr>
              <a:t> the captain gave the alarm.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altLang="en-US" dirty="0">
                <a:latin typeface="Comic Sans MS" panose="030F0702030302020204" pitchFamily="66" charset="0"/>
              </a:rPr>
              <a:t>She called as loudly as she could</a:t>
            </a:r>
            <a:r>
              <a:rPr lang="en-GB" alt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  <a:r>
              <a:rPr lang="en-GB" altLang="en-US" dirty="0">
                <a:latin typeface="Comic Sans MS" panose="030F0702030302020204" pitchFamily="66" charset="0"/>
              </a:rPr>
              <a:t> but no-one could hear her.</a:t>
            </a:r>
          </a:p>
          <a:p>
            <a:pPr marL="0" indent="0" algn="just">
              <a:buNone/>
            </a:pPr>
            <a:endParaRPr lang="en-GB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63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There are three different uses of commas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916832"/>
            <a:ext cx="8856984" cy="45693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altLang="en-US" sz="28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3) </a:t>
            </a:r>
            <a:r>
              <a:rPr lang="en-GB" altLang="en-US" sz="2800" dirty="0">
                <a:solidFill>
                  <a:srgbClr val="00B0F0"/>
                </a:solidFill>
                <a:latin typeface="Comic Sans MS" panose="030F0702030302020204" pitchFamily="66" charset="0"/>
              </a:rPr>
              <a:t>T</a:t>
            </a:r>
            <a:r>
              <a:rPr lang="en-GB" altLang="en-US" sz="28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o </a:t>
            </a:r>
            <a:r>
              <a:rPr lang="en-GB" altLang="en-US" sz="2800" dirty="0">
                <a:solidFill>
                  <a:srgbClr val="00B0F0"/>
                </a:solidFill>
                <a:latin typeface="Comic Sans MS" panose="030F0702030302020204" pitchFamily="66" charset="0"/>
              </a:rPr>
              <a:t>separate </a:t>
            </a:r>
            <a:r>
              <a:rPr lang="en-GB" altLang="en-US" sz="28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out any </a:t>
            </a:r>
            <a:r>
              <a:rPr lang="en-GB" altLang="en-US" sz="2800" dirty="0">
                <a:solidFill>
                  <a:srgbClr val="00B0F0"/>
                </a:solidFill>
                <a:latin typeface="Comic Sans MS" panose="030F0702030302020204" pitchFamily="66" charset="0"/>
              </a:rPr>
              <a:t>extra information that is </a:t>
            </a:r>
            <a:r>
              <a:rPr lang="en-GB" altLang="en-US" sz="28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added. The </a:t>
            </a:r>
            <a:r>
              <a:rPr lang="en-GB" altLang="en-US" sz="2800" dirty="0">
                <a:solidFill>
                  <a:srgbClr val="00B0F0"/>
                </a:solidFill>
                <a:latin typeface="Comic Sans MS" panose="030F0702030302020204" pitchFamily="66" charset="0"/>
              </a:rPr>
              <a:t>words enclosed by the commas could be left out without changing the general meaning of the </a:t>
            </a:r>
            <a:r>
              <a:rPr lang="en-GB" altLang="en-US" sz="28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sentence: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GB" altLang="en-US" sz="2800" dirty="0">
                <a:latin typeface="Comic Sans MS" panose="030F0702030302020204" pitchFamily="66" charset="0"/>
              </a:rPr>
              <a:t>Paul Mann</a:t>
            </a:r>
            <a:r>
              <a:rPr lang="en-GB" alt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  <a:r>
              <a:rPr lang="en-GB" altLang="en-US" sz="2800" dirty="0">
                <a:latin typeface="Comic Sans MS" panose="030F0702030302020204" pitchFamily="66" charset="0"/>
              </a:rPr>
              <a:t> </a:t>
            </a:r>
            <a:r>
              <a:rPr lang="en-GB" altLang="en-US" sz="2800" b="1" i="1" dirty="0">
                <a:solidFill>
                  <a:srgbClr val="00CC00"/>
                </a:solidFill>
                <a:latin typeface="Comic Sans MS" panose="030F0702030302020204" pitchFamily="66" charset="0"/>
              </a:rPr>
              <a:t>our star player</a:t>
            </a:r>
            <a:r>
              <a:rPr lang="en-GB" alt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  <a:r>
              <a:rPr lang="en-GB" altLang="en-US" sz="2800" dirty="0">
                <a:latin typeface="Comic Sans MS" panose="030F0702030302020204" pitchFamily="66" charset="0"/>
              </a:rPr>
              <a:t> broke his leg in the match on Saturday.</a:t>
            </a:r>
          </a:p>
          <a:p>
            <a:pPr marL="0" indent="0">
              <a:lnSpc>
                <a:spcPct val="90000"/>
              </a:lnSpc>
              <a:buNone/>
            </a:pPr>
            <a:endParaRPr lang="en-GB" altLang="en-US" sz="2800" dirty="0" smtClean="0">
              <a:latin typeface="Comic Sans MS" panose="030F0702030302020204" pitchFamily="66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GB" altLang="en-US" sz="2800" dirty="0" smtClean="0">
                <a:latin typeface="Comic Sans MS" panose="030F0702030302020204" pitchFamily="66" charset="0"/>
              </a:rPr>
              <a:t>Paul </a:t>
            </a:r>
            <a:r>
              <a:rPr lang="en-GB" altLang="en-US" sz="2800" dirty="0">
                <a:latin typeface="Comic Sans MS" panose="030F0702030302020204" pitchFamily="66" charset="0"/>
              </a:rPr>
              <a:t>Mann broke his leg in the match on Saturday</a:t>
            </a:r>
            <a:r>
              <a:rPr lang="en-GB" altLang="en-US" sz="2800" dirty="0">
                <a:solidFill>
                  <a:schemeClr val="accent2"/>
                </a:solidFill>
              </a:rPr>
              <a:t>.</a:t>
            </a:r>
          </a:p>
          <a:p>
            <a:pPr marL="0" indent="0" algn="just">
              <a:buNone/>
            </a:pPr>
            <a:endParaRPr lang="en-GB" altLang="en-US" sz="2800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en-GB" sz="24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4355976" y="4581128"/>
            <a:ext cx="0" cy="36004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643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6076"/>
            <a:ext cx="9144000" cy="1143000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create your own</a:t>
            </a:r>
            <a:endParaRPr lang="en-GB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GB" sz="2800" dirty="0" smtClean="0">
                <a:latin typeface="Comic Sans MS" panose="030F0702030302020204" pitchFamily="66" charset="0"/>
              </a:rPr>
              <a:t>Write </a:t>
            </a:r>
            <a:r>
              <a:rPr lang="en-GB" sz="2800" u="sng" dirty="0" smtClean="0">
                <a:latin typeface="Comic Sans MS" panose="030F0702030302020204" pitchFamily="66" charset="0"/>
              </a:rPr>
              <a:t>three sentences</a:t>
            </a:r>
            <a:r>
              <a:rPr lang="en-GB" sz="2800" dirty="0" smtClean="0">
                <a:latin typeface="Comic Sans MS" panose="030F0702030302020204" pitchFamily="66" charset="0"/>
              </a:rPr>
              <a:t> for each way you can use commas in a sentence.</a:t>
            </a:r>
          </a:p>
          <a:p>
            <a:pPr marL="0" indent="0" algn="just">
              <a:buNone/>
            </a:pPr>
            <a:endParaRPr lang="en-GB" sz="2800" dirty="0" smtClean="0">
              <a:latin typeface="Comic Sans MS" panose="030F0702030302020204" pitchFamily="66" charset="0"/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en-GB" altLang="en-US" sz="2800" dirty="0">
                <a:latin typeface="Comic Sans MS" panose="030F0702030302020204" pitchFamily="66" charset="0"/>
              </a:rPr>
              <a:t>When there is a list of words in a </a:t>
            </a:r>
            <a:r>
              <a:rPr lang="en-GB" altLang="en-US" sz="2800" dirty="0" smtClean="0">
                <a:latin typeface="Comic Sans MS" panose="030F0702030302020204" pitchFamily="66" charset="0"/>
              </a:rPr>
              <a:t>sentence.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en-GB" altLang="en-US" sz="2800" dirty="0">
                <a:latin typeface="Comic Sans MS" panose="030F0702030302020204" pitchFamily="66" charset="0"/>
              </a:rPr>
              <a:t>To break up longer </a:t>
            </a:r>
            <a:r>
              <a:rPr lang="en-GB" altLang="en-US" sz="2800" dirty="0" smtClean="0">
                <a:latin typeface="Comic Sans MS" panose="030F0702030302020204" pitchFamily="66" charset="0"/>
              </a:rPr>
              <a:t>sentences.</a:t>
            </a:r>
            <a:endParaRPr lang="en-GB" sz="2800" dirty="0" smtClean="0">
              <a:latin typeface="Comic Sans MS" panose="030F0702030302020204" pitchFamily="66" charset="0"/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en-GB" altLang="en-US" sz="2800" dirty="0">
                <a:latin typeface="Comic Sans MS" panose="030F0702030302020204" pitchFamily="66" charset="0"/>
              </a:rPr>
              <a:t>To separate out any extra information that is added.</a:t>
            </a:r>
            <a:endParaRPr lang="en-GB" sz="2800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607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1552</TotalTime>
  <Words>649</Words>
  <Application>Microsoft Office PowerPoint</Application>
  <PresentationFormat>On-screen Show (4:3)</PresentationFormat>
  <Paragraphs>75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Office Theme</vt:lpstr>
      <vt:lpstr>Grammar Starter</vt:lpstr>
      <vt:lpstr>In the back of your exercise book...</vt:lpstr>
      <vt:lpstr>There are three different uses of commas</vt:lpstr>
      <vt:lpstr>There are three different uses of commas</vt:lpstr>
      <vt:lpstr>There are three different uses of commas</vt:lpstr>
      <vt:lpstr>Task time: create your own</vt:lpstr>
    </vt:vector>
  </TitlesOfParts>
  <Company>The Brunts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Lesson 1</dc:title>
  <dc:creator>Charlie Mason</dc:creator>
  <cp:lastModifiedBy>Hinchcliffe  S</cp:lastModifiedBy>
  <cp:revision>58</cp:revision>
  <dcterms:created xsi:type="dcterms:W3CDTF">2013-01-04T17:26:50Z</dcterms:created>
  <dcterms:modified xsi:type="dcterms:W3CDTF">2014-11-05T10:14:12Z</dcterms:modified>
</cp:coreProperties>
</file>