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FF99"/>
    <a:srgbClr val="99CCFF"/>
    <a:srgbClr val="FFCCCC"/>
    <a:srgbClr val="FFFFCC"/>
    <a:srgbClr val="FFCC66"/>
    <a:srgbClr val="00CC00"/>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p:scale>
          <a:sx n="80" d="100"/>
          <a:sy n="80" d="100"/>
        </p:scale>
        <p:origin x="1116"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09/06/2014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3</a:t>
            </a:fld>
            <a:endParaRPr lang="en-GB"/>
          </a:p>
        </p:txBody>
      </p:sp>
    </p:spTree>
    <p:extLst>
      <p:ext uri="{BB962C8B-B14F-4D97-AF65-F5344CB8AC3E}">
        <p14:creationId xmlns:p14="http://schemas.microsoft.com/office/powerpoint/2010/main" val="16677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09/06/2014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09/06/2014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09/06/2014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09/06/2014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Connectives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2060848"/>
            <a:ext cx="8784976" cy="4425355"/>
          </a:xfrm>
        </p:spPr>
        <p:txBody>
          <a:bodyPr/>
          <a:lstStyle/>
          <a:p>
            <a:pPr marL="0" indent="0" algn="ctr">
              <a:buNone/>
            </a:pPr>
            <a:r>
              <a:rPr lang="en-GB" b="1" u="sng" dirty="0" smtClean="0">
                <a:latin typeface="Comic Sans MS" pitchFamily="66" charset="0"/>
              </a:rPr>
              <a:t>Grammar Starter: </a:t>
            </a:r>
            <a:r>
              <a:rPr lang="en-GB" b="1" u="sng" dirty="0" smtClean="0">
                <a:latin typeface="Comic Sans MS" pitchFamily="66" charset="0"/>
              </a:rPr>
              <a:t>Connectives</a:t>
            </a:r>
            <a:endParaRPr lang="en-GB" b="1" u="sng" dirty="0" smtClean="0">
              <a:latin typeface="Comic Sans MS" pitchFamily="66" charset="0"/>
            </a:endParaRPr>
          </a:p>
          <a:p>
            <a:pPr marL="0" indent="0" algn="ctr">
              <a:buNone/>
            </a:pPr>
            <a:endParaRPr lang="en-GB" b="1" u="sng" dirty="0">
              <a:latin typeface="Comic Sans MS" pitchFamily="66" charset="0"/>
            </a:endParaRPr>
          </a:p>
          <a:p>
            <a:pPr marL="0" indent="0">
              <a:buNone/>
            </a:pPr>
            <a:r>
              <a:rPr lang="en-GB" sz="2800" b="1" u="sng" dirty="0">
                <a:latin typeface="Comic Sans MS" pitchFamily="66" charset="0"/>
              </a:rPr>
              <a:t>Definition</a:t>
            </a:r>
            <a:r>
              <a:rPr lang="en-GB" sz="2800" b="1" dirty="0" smtClean="0">
                <a:latin typeface="Comic Sans MS" pitchFamily="66" charset="0"/>
              </a:rPr>
              <a:t>: </a:t>
            </a:r>
            <a:r>
              <a:rPr lang="en-GB" sz="2800" dirty="0">
                <a:latin typeface="Comic Sans MS" pitchFamily="66" charset="0"/>
              </a:rPr>
              <a:t>A word </a:t>
            </a:r>
            <a:r>
              <a:rPr lang="en-GB" sz="2800" dirty="0" smtClean="0">
                <a:latin typeface="Comic Sans MS" pitchFamily="66" charset="0"/>
              </a:rPr>
              <a:t>which </a:t>
            </a:r>
            <a:r>
              <a:rPr lang="en-GB" sz="2800" dirty="0">
                <a:latin typeface="Comic Sans MS" pitchFamily="66" charset="0"/>
              </a:rPr>
              <a:t>joins phrases, clauses </a:t>
            </a:r>
            <a:r>
              <a:rPr lang="en-GB" sz="2800" dirty="0" smtClean="0">
                <a:latin typeface="Comic Sans MS" pitchFamily="66" charset="0"/>
              </a:rPr>
              <a:t>and sentences </a:t>
            </a:r>
            <a:r>
              <a:rPr lang="en-GB" sz="2800" dirty="0">
                <a:latin typeface="Comic Sans MS" pitchFamily="66" charset="0"/>
              </a:rPr>
              <a:t>together</a:t>
            </a:r>
            <a:r>
              <a:rPr lang="en-GB" sz="2800" dirty="0" smtClean="0">
                <a:latin typeface="Comic Sans MS" pitchFamily="66" charset="0"/>
              </a:rPr>
              <a:t>.</a:t>
            </a:r>
            <a:endParaRPr lang="en-GB" sz="2800" dirty="0" smtClean="0">
              <a:latin typeface="Comic Sans MS" pitchFamily="66" charset="0"/>
            </a:endParaRPr>
          </a:p>
          <a:p>
            <a:pPr marL="0" indent="0">
              <a:buNone/>
            </a:pPr>
            <a:endParaRPr lang="en-GB" sz="2800" dirty="0">
              <a:latin typeface="Comic Sans MS" pitchFamily="66" charset="0"/>
            </a:endParaRPr>
          </a:p>
          <a:p>
            <a:pPr marL="0" indent="0">
              <a:buNone/>
            </a:pPr>
            <a:r>
              <a:rPr lang="en-GB" sz="2800" b="1" u="sng" dirty="0" smtClean="0">
                <a:latin typeface="Comic Sans MS" pitchFamily="66" charset="0"/>
              </a:rPr>
              <a:t>Example</a:t>
            </a:r>
            <a:r>
              <a:rPr lang="en-GB" sz="2800" dirty="0" smtClean="0">
                <a:latin typeface="Comic Sans MS" pitchFamily="66" charset="0"/>
              </a:rPr>
              <a:t>: </a:t>
            </a:r>
            <a:r>
              <a:rPr lang="en-GB" sz="2500" dirty="0" smtClean="0">
                <a:latin typeface="Comic Sans MS" pitchFamily="66" charset="0"/>
              </a:rPr>
              <a:t>I was hungry </a:t>
            </a:r>
            <a:r>
              <a:rPr lang="en-GB" sz="2500" b="1" dirty="0" smtClean="0">
                <a:solidFill>
                  <a:srgbClr val="00B0F0"/>
                </a:solidFill>
                <a:latin typeface="Comic Sans MS" pitchFamily="66" charset="0"/>
              </a:rPr>
              <a:t>however</a:t>
            </a:r>
            <a:r>
              <a:rPr lang="en-GB" sz="2500" dirty="0" smtClean="0">
                <a:latin typeface="Comic Sans MS" pitchFamily="66" charset="0"/>
              </a:rPr>
              <a:t> I did not eat my dinner.</a:t>
            </a:r>
            <a:endParaRPr lang="en-GB" sz="2500" b="1" u="sng"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628800"/>
            <a:ext cx="8568952" cy="4525963"/>
          </a:xfrm>
        </p:spPr>
        <p:txBody>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79512" y="1340768"/>
            <a:ext cx="8784976" cy="4154984"/>
          </a:xfrm>
          <a:prstGeom prst="rect">
            <a:avLst/>
          </a:prstGeom>
        </p:spPr>
        <p:txBody>
          <a:bodyPr wrap="square">
            <a:spAutoFit/>
          </a:bodyPr>
          <a:lstStyle/>
          <a:p>
            <a:r>
              <a:rPr lang="en-GB" sz="2400" dirty="0">
                <a:latin typeface="Comic Sans MS" panose="030F0702030302020204" pitchFamily="66" charset="0"/>
              </a:rPr>
              <a:t>Add your own </a:t>
            </a:r>
            <a:r>
              <a:rPr lang="en-GB" sz="2400" b="1" dirty="0" smtClean="0">
                <a:solidFill>
                  <a:srgbClr val="00B0F0"/>
                </a:solidFill>
                <a:latin typeface="Comic Sans MS" panose="030F0702030302020204" pitchFamily="66" charset="0"/>
              </a:rPr>
              <a:t>connectives</a:t>
            </a:r>
            <a:r>
              <a:rPr lang="en-GB" sz="2400" dirty="0" smtClean="0">
                <a:latin typeface="Comic Sans MS" panose="030F0702030302020204" pitchFamily="66" charset="0"/>
              </a:rPr>
              <a:t> to join </a:t>
            </a:r>
            <a:r>
              <a:rPr lang="en-GB" sz="2400" dirty="0">
                <a:latin typeface="Comic Sans MS" panose="030F0702030302020204" pitchFamily="66" charset="0"/>
              </a:rPr>
              <a:t>these </a:t>
            </a:r>
            <a:r>
              <a:rPr lang="en-GB" sz="2400" dirty="0" smtClean="0">
                <a:latin typeface="Comic Sans MS" pitchFamily="66" charset="0"/>
              </a:rPr>
              <a:t>sentences</a:t>
            </a:r>
            <a:r>
              <a:rPr lang="en-GB" sz="2400" dirty="0">
                <a:latin typeface="Comic Sans MS" pitchFamily="66" charset="0"/>
              </a:rPr>
              <a:t> </a:t>
            </a:r>
            <a:r>
              <a:rPr lang="en-GB" sz="2400" dirty="0" smtClean="0">
                <a:latin typeface="Comic Sans MS" pitchFamily="66" charset="0"/>
              </a:rPr>
              <a:t>together:</a:t>
            </a:r>
          </a:p>
          <a:p>
            <a:endParaRPr lang="en-GB" sz="2400" dirty="0" smtClean="0">
              <a:latin typeface="Comic Sans MS" pitchFamily="66" charset="0"/>
            </a:endParaRPr>
          </a:p>
          <a:p>
            <a:r>
              <a:rPr lang="en-GB" sz="2400" dirty="0" smtClean="0">
                <a:latin typeface="Comic Sans MS" pitchFamily="66" charset="0"/>
              </a:rPr>
              <a:t>1) Flora did her homework. She went to dance class.</a:t>
            </a:r>
          </a:p>
          <a:p>
            <a:endParaRPr lang="en-GB" sz="2400" dirty="0">
              <a:latin typeface="Comic Sans MS" pitchFamily="66" charset="0"/>
            </a:endParaRPr>
          </a:p>
          <a:p>
            <a:r>
              <a:rPr lang="en-GB" sz="2400" dirty="0" smtClean="0">
                <a:latin typeface="Comic Sans MS" pitchFamily="66" charset="0"/>
              </a:rPr>
              <a:t>2) Adam likes vanilla ice cream. James likes mint ice cream.</a:t>
            </a:r>
          </a:p>
          <a:p>
            <a:endParaRPr lang="en-GB" sz="2400" dirty="0">
              <a:latin typeface="Comic Sans MS" pitchFamily="66" charset="0"/>
            </a:endParaRPr>
          </a:p>
          <a:p>
            <a:r>
              <a:rPr lang="en-GB" sz="2400" dirty="0" smtClean="0">
                <a:latin typeface="Comic Sans MS" pitchFamily="66" charset="0"/>
              </a:rPr>
              <a:t>3) The children walked slowly. They were tired. </a:t>
            </a:r>
          </a:p>
          <a:p>
            <a:endParaRPr lang="en-GB" sz="2400" dirty="0">
              <a:latin typeface="Comic Sans MS" pitchFamily="66" charset="0"/>
            </a:endParaRPr>
          </a:p>
          <a:p>
            <a:r>
              <a:rPr lang="en-GB" sz="2400" dirty="0" smtClean="0">
                <a:latin typeface="Comic Sans MS" pitchFamily="66" charset="0"/>
              </a:rPr>
              <a:t>4) Six eggs were needed in the recipe. I only had three. </a:t>
            </a:r>
          </a:p>
          <a:p>
            <a:endParaRPr lang="en-GB" sz="2400" dirty="0">
              <a:latin typeface="Comic Sans MS" pitchFamily="66" charset="0"/>
            </a:endParaRPr>
          </a:p>
          <a:p>
            <a:r>
              <a:rPr lang="en-GB" sz="2400" dirty="0" smtClean="0">
                <a:latin typeface="Comic Sans MS" pitchFamily="66" charset="0"/>
              </a:rPr>
              <a:t>5) The boy forgot his homework. </a:t>
            </a:r>
            <a:r>
              <a:rPr lang="en-GB" sz="2400" dirty="0" smtClean="0">
                <a:latin typeface="Comic Sans MS" pitchFamily="66" charset="0"/>
              </a:rPr>
              <a:t>He was given a detention. </a:t>
            </a:r>
            <a:endParaRPr lang="en-GB" sz="2400" dirty="0" smtClean="0">
              <a:latin typeface="Comic Sans MS" pitchFamily="66" charset="0"/>
            </a:endParaRPr>
          </a:p>
        </p:txBody>
      </p:sp>
    </p:spTree>
    <p:extLst>
      <p:ext uri="{BB962C8B-B14F-4D97-AF65-F5344CB8AC3E}">
        <p14:creationId xmlns:p14="http://schemas.microsoft.com/office/powerpoint/2010/main" val="26928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9" name="Rectangle 8"/>
          <p:cNvSpPr/>
          <p:nvPr/>
        </p:nvSpPr>
        <p:spPr>
          <a:xfrm>
            <a:off x="323528" y="1166843"/>
            <a:ext cx="8568952" cy="4154984"/>
          </a:xfrm>
          <a:prstGeom prst="rect">
            <a:avLst/>
          </a:prstGeom>
        </p:spPr>
        <p:txBody>
          <a:bodyPr wrap="square">
            <a:spAutoFit/>
          </a:bodyPr>
          <a:lstStyle/>
          <a:p>
            <a:pPr algn="just"/>
            <a:r>
              <a:rPr lang="en-GB" sz="2400" dirty="0">
                <a:latin typeface="Comic Sans MS" pitchFamily="66" charset="0"/>
              </a:rPr>
              <a:t>Making your own greeting cards may be simple but it is very rewarding. Despite the low cost of materials, finished cards can look very professional. Consequently, you’ll earn extra brownie points with your friends and family because you have put lots of time and effort into them. Furthermore, if you’re not very arty or you don’t have a lot of time there are lots of easy but effective designs you can try. If you really do struggle for creative ideas then look on the internet and in books until you feel inspired! The more cards you make, the better they will be. In other words, practise makes perfect!</a:t>
            </a:r>
            <a:endParaRPr lang="en-GB" sz="2400" dirty="0">
              <a:latin typeface="Comic Sans MS" pitchFamily="66" charset="0"/>
            </a:endParaRPr>
          </a:p>
        </p:txBody>
      </p:sp>
    </p:spTree>
    <p:extLst>
      <p:ext uri="{BB962C8B-B14F-4D97-AF65-F5344CB8AC3E}">
        <p14:creationId xmlns:p14="http://schemas.microsoft.com/office/powerpoint/2010/main" val="1580956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a:xfrm>
            <a:off x="179512" y="1340768"/>
            <a:ext cx="8784976" cy="4525963"/>
          </a:xfrm>
        </p:spPr>
        <p:txBody>
          <a:bodyPr>
            <a:normAutofit/>
          </a:bodyPr>
          <a:lstStyle/>
          <a:p>
            <a:pPr marL="0" indent="0" algn="just">
              <a:buNone/>
            </a:pPr>
            <a:r>
              <a:rPr lang="en-GB" sz="2400" dirty="0" smtClean="0">
                <a:latin typeface="Comic Sans MS" pitchFamily="66" charset="0"/>
              </a:rPr>
              <a:t>Making your own greeting cards may be simple </a:t>
            </a:r>
            <a:r>
              <a:rPr lang="en-GB" sz="2400" b="1" dirty="0" smtClean="0">
                <a:solidFill>
                  <a:srgbClr val="00B0F0"/>
                </a:solidFill>
                <a:latin typeface="Comic Sans MS" pitchFamily="66" charset="0"/>
              </a:rPr>
              <a:t>but</a:t>
            </a:r>
            <a:r>
              <a:rPr lang="en-GB" sz="2400" dirty="0" smtClean="0">
                <a:latin typeface="Comic Sans MS" pitchFamily="66" charset="0"/>
              </a:rPr>
              <a:t> it is very rewarding. </a:t>
            </a:r>
            <a:r>
              <a:rPr lang="en-GB" sz="2400" b="1" dirty="0" smtClean="0">
                <a:solidFill>
                  <a:srgbClr val="00B0F0"/>
                </a:solidFill>
                <a:latin typeface="Comic Sans MS" pitchFamily="66" charset="0"/>
              </a:rPr>
              <a:t>Despite</a:t>
            </a:r>
            <a:r>
              <a:rPr lang="en-GB" sz="2400" dirty="0" smtClean="0">
                <a:latin typeface="Comic Sans MS" pitchFamily="66" charset="0"/>
              </a:rPr>
              <a:t> the low cost of materials, finished cards can look very professional. </a:t>
            </a:r>
            <a:r>
              <a:rPr lang="en-GB" sz="2400" b="1" dirty="0" smtClean="0">
                <a:solidFill>
                  <a:srgbClr val="00B0F0"/>
                </a:solidFill>
                <a:latin typeface="Comic Sans MS" pitchFamily="66" charset="0"/>
              </a:rPr>
              <a:t>Consequently</a:t>
            </a:r>
            <a:r>
              <a:rPr lang="en-GB" sz="2400" dirty="0" smtClean="0">
                <a:latin typeface="Comic Sans MS" pitchFamily="66" charset="0"/>
              </a:rPr>
              <a:t>, you’ll earn extra brownie points </a:t>
            </a:r>
            <a:r>
              <a:rPr lang="en-GB" sz="2400" dirty="0">
                <a:latin typeface="Comic Sans MS" pitchFamily="66" charset="0"/>
              </a:rPr>
              <a:t>w</a:t>
            </a:r>
            <a:r>
              <a:rPr lang="en-GB" sz="2400" dirty="0" smtClean="0">
                <a:latin typeface="Comic Sans MS" pitchFamily="66" charset="0"/>
              </a:rPr>
              <a:t>ith your friends </a:t>
            </a:r>
            <a:r>
              <a:rPr lang="en-GB" sz="2400" b="1" dirty="0" smtClean="0">
                <a:solidFill>
                  <a:srgbClr val="00B0F0"/>
                </a:solidFill>
                <a:latin typeface="Comic Sans MS" pitchFamily="66" charset="0"/>
              </a:rPr>
              <a:t>and</a:t>
            </a:r>
            <a:r>
              <a:rPr lang="en-GB" sz="2400" dirty="0" smtClean="0">
                <a:latin typeface="Comic Sans MS" pitchFamily="66" charset="0"/>
              </a:rPr>
              <a:t> family </a:t>
            </a:r>
            <a:r>
              <a:rPr lang="en-GB" sz="2400" b="1" dirty="0" smtClean="0">
                <a:solidFill>
                  <a:srgbClr val="00B0F0"/>
                </a:solidFill>
                <a:latin typeface="Comic Sans MS" pitchFamily="66" charset="0"/>
              </a:rPr>
              <a:t>because</a:t>
            </a:r>
            <a:r>
              <a:rPr lang="en-GB" sz="2400" dirty="0" smtClean="0">
                <a:latin typeface="Comic Sans MS" pitchFamily="66" charset="0"/>
              </a:rPr>
              <a:t> you have put lots of time </a:t>
            </a:r>
            <a:r>
              <a:rPr lang="en-GB" sz="2400" b="1" dirty="0" smtClean="0">
                <a:solidFill>
                  <a:srgbClr val="00B0F0"/>
                </a:solidFill>
                <a:latin typeface="Comic Sans MS" pitchFamily="66" charset="0"/>
              </a:rPr>
              <a:t>and</a:t>
            </a:r>
            <a:r>
              <a:rPr lang="en-GB" sz="2400" dirty="0" smtClean="0">
                <a:latin typeface="Comic Sans MS" pitchFamily="66" charset="0"/>
              </a:rPr>
              <a:t> effort into them. </a:t>
            </a:r>
            <a:r>
              <a:rPr lang="en-GB" sz="2400" b="1" dirty="0" smtClean="0">
                <a:solidFill>
                  <a:srgbClr val="00B0F0"/>
                </a:solidFill>
                <a:latin typeface="Comic Sans MS" pitchFamily="66" charset="0"/>
              </a:rPr>
              <a:t>Furthermore</a:t>
            </a:r>
            <a:r>
              <a:rPr lang="en-GB" sz="2400" dirty="0" smtClean="0">
                <a:latin typeface="Comic Sans MS" pitchFamily="66" charset="0"/>
              </a:rPr>
              <a:t>, if you’re not very arty </a:t>
            </a:r>
            <a:r>
              <a:rPr lang="en-GB" sz="2400" b="1" dirty="0" smtClean="0">
                <a:solidFill>
                  <a:srgbClr val="00B0F0"/>
                </a:solidFill>
                <a:latin typeface="Comic Sans MS" pitchFamily="66" charset="0"/>
              </a:rPr>
              <a:t>or</a:t>
            </a:r>
            <a:r>
              <a:rPr lang="en-GB" sz="2400" dirty="0" smtClean="0">
                <a:latin typeface="Comic Sans MS" pitchFamily="66" charset="0"/>
              </a:rPr>
              <a:t> you don’t have a lot of time there are lots of easy </a:t>
            </a:r>
            <a:r>
              <a:rPr lang="en-GB" sz="2400" b="1" dirty="0" smtClean="0">
                <a:solidFill>
                  <a:srgbClr val="00B0F0"/>
                </a:solidFill>
                <a:latin typeface="Comic Sans MS" pitchFamily="66" charset="0"/>
              </a:rPr>
              <a:t>but</a:t>
            </a:r>
            <a:r>
              <a:rPr lang="en-GB" sz="2400" dirty="0" smtClean="0">
                <a:latin typeface="Comic Sans MS" pitchFamily="66" charset="0"/>
              </a:rPr>
              <a:t> effective designs you can try. </a:t>
            </a:r>
            <a:r>
              <a:rPr lang="en-GB" sz="2400" b="1" dirty="0" smtClean="0">
                <a:solidFill>
                  <a:srgbClr val="00B0F0"/>
                </a:solidFill>
                <a:latin typeface="Comic Sans MS" pitchFamily="66" charset="0"/>
              </a:rPr>
              <a:t>If</a:t>
            </a:r>
            <a:r>
              <a:rPr lang="en-GB" sz="2400" dirty="0" smtClean="0">
                <a:latin typeface="Comic Sans MS" pitchFamily="66" charset="0"/>
              </a:rPr>
              <a:t> you really do struggle for creative ideas </a:t>
            </a:r>
            <a:r>
              <a:rPr lang="en-GB" sz="2400" b="1" dirty="0" smtClean="0">
                <a:solidFill>
                  <a:srgbClr val="00B0F0"/>
                </a:solidFill>
                <a:latin typeface="Comic Sans MS" pitchFamily="66" charset="0"/>
              </a:rPr>
              <a:t>then</a:t>
            </a:r>
            <a:r>
              <a:rPr lang="en-GB" sz="2400" dirty="0" smtClean="0">
                <a:latin typeface="Comic Sans MS" pitchFamily="66" charset="0"/>
              </a:rPr>
              <a:t> look on the internet and in books until you feel inspired! The more cards you make, the better they will be. </a:t>
            </a:r>
            <a:r>
              <a:rPr lang="en-GB" sz="2400" b="1" dirty="0" smtClean="0">
                <a:solidFill>
                  <a:srgbClr val="00B0F0"/>
                </a:solidFill>
                <a:latin typeface="Comic Sans MS" pitchFamily="66" charset="0"/>
              </a:rPr>
              <a:t>In other words</a:t>
            </a:r>
            <a:r>
              <a:rPr lang="en-GB" sz="2400" dirty="0" smtClean="0">
                <a:latin typeface="Comic Sans MS" pitchFamily="66" charset="0"/>
              </a:rPr>
              <a:t>, practise makes perfect!</a:t>
            </a:r>
            <a:endParaRPr lang="en-GB" sz="2400" dirty="0">
              <a:latin typeface="Comic Sans MS" pitchFamily="66" charset="0"/>
            </a:endParaRPr>
          </a:p>
          <a:p>
            <a:pPr marL="0" indent="0" algn="just">
              <a:buNone/>
            </a:pPr>
            <a:endParaRPr lang="en-GB" sz="2400"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4098581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674</Words>
  <Application>Microsoft Office PowerPoint</Application>
  <PresentationFormat>On-screen Show (4:3)</PresentationFormat>
  <Paragraphs>58</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 </vt:lpstr>
      <vt:lpstr>Task time: now find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Staff</cp:lastModifiedBy>
  <cp:revision>50</cp:revision>
  <dcterms:created xsi:type="dcterms:W3CDTF">2013-01-04T17:26:50Z</dcterms:created>
  <dcterms:modified xsi:type="dcterms:W3CDTF">2014-06-09T17:31:40Z</dcterms:modified>
</cp:coreProperties>
</file>