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1"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FF99"/>
    <a:srgbClr val="99CCFF"/>
    <a:srgbClr val="FFCCCC"/>
    <a:srgbClr val="FFFFCC"/>
    <a:srgbClr val="FFCC66"/>
    <a:srgbClr val="00CC00"/>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70" d="100"/>
          <a:sy n="70" d="100"/>
        </p:scale>
        <p:origin x="5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12/06/2014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3</a:t>
            </a:fld>
            <a:endParaRPr lang="en-GB"/>
          </a:p>
        </p:txBody>
      </p:sp>
    </p:spTree>
    <p:extLst>
      <p:ext uri="{BB962C8B-B14F-4D97-AF65-F5344CB8AC3E}">
        <p14:creationId xmlns:p14="http://schemas.microsoft.com/office/powerpoint/2010/main" val="198945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12/06/2014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12/06/2014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12/06/2014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12/06/2014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12/06/2014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12/06/2014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12/06/2014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12/06/2014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Declarative sentences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1700808"/>
            <a:ext cx="8784976" cy="4425355"/>
          </a:xfrm>
        </p:spPr>
        <p:txBody>
          <a:bodyPr/>
          <a:lstStyle/>
          <a:p>
            <a:pPr marL="0" indent="0" algn="ctr">
              <a:buNone/>
            </a:pPr>
            <a:r>
              <a:rPr lang="en-GB" b="1" u="sng" dirty="0" smtClean="0">
                <a:latin typeface="Comic Sans MS" pitchFamily="66" charset="0"/>
              </a:rPr>
              <a:t>Grammar Starter: Declarative sentences</a:t>
            </a:r>
          </a:p>
          <a:p>
            <a:pPr marL="0" indent="0" algn="ctr">
              <a:buNone/>
            </a:pPr>
            <a:endParaRPr lang="en-GB" b="1" u="sng" dirty="0">
              <a:latin typeface="Comic Sans MS" pitchFamily="66" charset="0"/>
            </a:endParaRPr>
          </a:p>
          <a:p>
            <a:pPr marL="0" indent="0" algn="just">
              <a:buNone/>
            </a:pPr>
            <a:r>
              <a:rPr lang="en-GB" sz="2700" b="1" u="sng" dirty="0" smtClean="0">
                <a:latin typeface="Comic Sans MS" panose="030F0702030302020204" pitchFamily="66" charset="0"/>
              </a:rPr>
              <a:t>Definition</a:t>
            </a:r>
            <a:r>
              <a:rPr lang="en-GB" sz="2700" b="1" dirty="0" smtClean="0">
                <a:latin typeface="Comic Sans MS" pitchFamily="66" charset="0"/>
              </a:rPr>
              <a:t>: </a:t>
            </a:r>
            <a:r>
              <a:rPr lang="en-GB" sz="2700" dirty="0">
                <a:latin typeface="Comic Sans MS" panose="030F0702030302020204" pitchFamily="66" charset="0"/>
              </a:rPr>
              <a:t>A declarative sentence </a:t>
            </a:r>
            <a:r>
              <a:rPr lang="en-GB" sz="2700" dirty="0" smtClean="0">
                <a:latin typeface="Comic Sans MS" panose="030F0702030302020204" pitchFamily="66" charset="0"/>
              </a:rPr>
              <a:t>states facts and information. They are the opposite to interrogative sentences (questions). </a:t>
            </a:r>
          </a:p>
          <a:p>
            <a:pPr marL="0" indent="0" algn="just">
              <a:buNone/>
            </a:pPr>
            <a:endParaRPr lang="en-GB" sz="2700" b="1" u="sng" dirty="0" smtClean="0">
              <a:latin typeface="Comic Sans MS" pitchFamily="66" charset="0"/>
            </a:endParaRPr>
          </a:p>
          <a:p>
            <a:pPr marL="0" indent="0">
              <a:buNone/>
            </a:pPr>
            <a:r>
              <a:rPr lang="en-GB" sz="2700" b="1" u="sng" dirty="0" smtClean="0">
                <a:latin typeface="Comic Sans MS" pitchFamily="66" charset="0"/>
              </a:rPr>
              <a:t>Example</a:t>
            </a:r>
            <a:r>
              <a:rPr lang="en-GB" sz="2700" dirty="0" smtClean="0">
                <a:latin typeface="Comic Sans MS" pitchFamily="66" charset="0"/>
              </a:rPr>
              <a:t>: David </a:t>
            </a:r>
            <a:r>
              <a:rPr lang="en-GB" sz="2700" dirty="0">
                <a:latin typeface="Comic Sans MS" panose="030F0702030302020204" pitchFamily="66" charset="0"/>
              </a:rPr>
              <a:t>plays the </a:t>
            </a:r>
            <a:r>
              <a:rPr lang="en-GB" sz="2700" dirty="0" smtClean="0">
                <a:latin typeface="Comic Sans MS" panose="030F0702030302020204" pitchFamily="66" charset="0"/>
              </a:rPr>
              <a:t>piano on Tuesdays.</a:t>
            </a:r>
            <a:r>
              <a:rPr lang="en-GB" sz="2700" dirty="0">
                <a:latin typeface="Comic Sans MS" panose="030F0702030302020204" pitchFamily="66" charset="0"/>
              </a:rPr>
              <a:t/>
            </a:r>
            <a:br>
              <a:rPr lang="en-GB" sz="2700" dirty="0">
                <a:latin typeface="Comic Sans MS" panose="030F0702030302020204" pitchFamily="66" charset="0"/>
              </a:rPr>
            </a:br>
            <a:endParaRPr lang="en-GB" sz="2700"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628800"/>
            <a:ext cx="8568952" cy="4525963"/>
          </a:xfrm>
        </p:spPr>
        <p:txBody>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79512" y="1340768"/>
            <a:ext cx="8784976" cy="5262979"/>
          </a:xfrm>
          <a:prstGeom prst="rect">
            <a:avLst/>
          </a:prstGeom>
        </p:spPr>
        <p:txBody>
          <a:bodyPr wrap="square">
            <a:spAutoFit/>
          </a:bodyPr>
          <a:lstStyle/>
          <a:p>
            <a:r>
              <a:rPr lang="en-GB" sz="2200" dirty="0" smtClean="0">
                <a:latin typeface="Comic Sans MS" panose="030F0702030302020204" pitchFamily="66" charset="0"/>
              </a:rPr>
              <a:t>Change these interrogative sentences (questions) into declarative sentences. </a:t>
            </a:r>
          </a:p>
          <a:p>
            <a:endParaRPr lang="en-GB" sz="2200" dirty="0">
              <a:latin typeface="Comic Sans MS" pitchFamily="66" charset="0"/>
            </a:endParaRPr>
          </a:p>
          <a:p>
            <a:pPr marL="514350" indent="-514350">
              <a:buFont typeface="+mj-lt"/>
              <a:buAutoNum type="arabicParenR"/>
            </a:pPr>
            <a:r>
              <a:rPr lang="en-GB" sz="2200" dirty="0" smtClean="0">
                <a:latin typeface="Comic Sans MS" pitchFamily="66" charset="0"/>
              </a:rPr>
              <a:t>Have we forgotten the milk?</a:t>
            </a:r>
            <a:endParaRPr lang="en-GB" sz="2200" dirty="0">
              <a:latin typeface="Comic Sans MS" pitchFamily="66" charset="0"/>
            </a:endParaRPr>
          </a:p>
          <a:p>
            <a:pPr marL="514350" indent="-514350">
              <a:buFont typeface="+mj-lt"/>
              <a:buAutoNum type="arabicParenR"/>
            </a:pPr>
            <a:endParaRPr lang="en-GB" sz="2200" dirty="0">
              <a:latin typeface="Comic Sans MS" pitchFamily="66" charset="0"/>
            </a:endParaRPr>
          </a:p>
          <a:p>
            <a:pPr marL="514350" indent="-514350">
              <a:buFont typeface="+mj-lt"/>
              <a:buAutoNum type="arabicParenR"/>
            </a:pPr>
            <a:r>
              <a:rPr lang="en-GB" sz="2200" dirty="0" smtClean="0">
                <a:latin typeface="Comic Sans MS" pitchFamily="66" charset="0"/>
              </a:rPr>
              <a:t>Is Mr Allen your new Science teacher? </a:t>
            </a:r>
            <a:endParaRPr lang="en-GB" sz="2200" dirty="0">
              <a:latin typeface="Comic Sans MS" pitchFamily="66" charset="0"/>
            </a:endParaRPr>
          </a:p>
          <a:p>
            <a:pPr marL="514350" indent="-514350">
              <a:buFont typeface="+mj-lt"/>
              <a:buAutoNum type="arabicParenR"/>
            </a:pPr>
            <a:endParaRPr lang="en-GB" sz="2200" dirty="0">
              <a:latin typeface="Comic Sans MS" pitchFamily="66" charset="0"/>
            </a:endParaRPr>
          </a:p>
          <a:p>
            <a:pPr marL="514350" indent="-514350">
              <a:buFont typeface="+mj-lt"/>
              <a:buAutoNum type="arabicParenR"/>
            </a:pPr>
            <a:r>
              <a:rPr lang="en-GB" sz="2200" dirty="0" smtClean="0">
                <a:latin typeface="Comic Sans MS" pitchFamily="66" charset="0"/>
              </a:rPr>
              <a:t>Can you come home tomorrow?</a:t>
            </a:r>
            <a:endParaRPr lang="en-GB" sz="2200" dirty="0">
              <a:latin typeface="Comic Sans MS" pitchFamily="66" charset="0"/>
            </a:endParaRPr>
          </a:p>
          <a:p>
            <a:pPr marL="514350" indent="-514350">
              <a:buFont typeface="+mj-lt"/>
              <a:buAutoNum type="arabicParenR"/>
            </a:pPr>
            <a:endParaRPr lang="en-GB" sz="2200" dirty="0">
              <a:latin typeface="Comic Sans MS" pitchFamily="66" charset="0"/>
            </a:endParaRPr>
          </a:p>
          <a:p>
            <a:pPr marL="514350" indent="-514350">
              <a:buFont typeface="+mj-lt"/>
              <a:buAutoNum type="arabicParenR"/>
            </a:pPr>
            <a:r>
              <a:rPr lang="en-GB" sz="2200" dirty="0" smtClean="0">
                <a:latin typeface="Comic Sans MS" pitchFamily="66" charset="0"/>
              </a:rPr>
              <a:t>Is the game finishing at 6pm?</a:t>
            </a:r>
            <a:endParaRPr lang="en-GB" sz="2200" dirty="0">
              <a:latin typeface="Comic Sans MS" pitchFamily="66" charset="0"/>
            </a:endParaRPr>
          </a:p>
          <a:p>
            <a:pPr marL="514350" indent="-514350">
              <a:buFont typeface="+mj-lt"/>
              <a:buAutoNum type="arabicParenR"/>
            </a:pPr>
            <a:endParaRPr lang="en-GB" sz="2200" dirty="0">
              <a:latin typeface="Comic Sans MS" pitchFamily="66" charset="0"/>
            </a:endParaRPr>
          </a:p>
          <a:p>
            <a:pPr marL="514350" indent="-514350">
              <a:buFont typeface="+mj-lt"/>
              <a:buAutoNum type="arabicParenR"/>
            </a:pPr>
            <a:r>
              <a:rPr lang="en-GB" sz="2200" dirty="0" smtClean="0">
                <a:latin typeface="Comic Sans MS" pitchFamily="66" charset="0"/>
              </a:rPr>
              <a:t>Was that Jamie’s dog eating the chicken?</a:t>
            </a:r>
            <a:endParaRPr lang="en-GB" sz="2200" dirty="0">
              <a:latin typeface="Comic Sans MS" pitchFamily="66" charset="0"/>
            </a:endParaRPr>
          </a:p>
          <a:p>
            <a:endParaRPr lang="en-GB" sz="2400" dirty="0"/>
          </a:p>
          <a:p>
            <a:endParaRPr lang="en-GB" sz="2400" dirty="0">
              <a:latin typeface="Comic Sans MS" pitchFamily="66" charset="0"/>
            </a:endParaRPr>
          </a:p>
          <a:p>
            <a:endParaRPr lang="en-GB" sz="2400" dirty="0">
              <a:latin typeface="Comic Sans MS" pitchFamily="66" charset="0"/>
            </a:endParaRPr>
          </a:p>
        </p:txBody>
      </p:sp>
    </p:spTree>
    <p:extLst>
      <p:ext uri="{BB962C8B-B14F-4D97-AF65-F5344CB8AC3E}">
        <p14:creationId xmlns:p14="http://schemas.microsoft.com/office/powerpoint/2010/main" val="62548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a:xfrm>
            <a:off x="467544" y="1700808"/>
            <a:ext cx="4038600" cy="4525963"/>
          </a:xfrm>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162518"/>
            <a:ext cx="8784976" cy="4525963"/>
          </a:xfrm>
        </p:spPr>
        <p:txBody>
          <a:bodyPr>
            <a:normAutofit/>
          </a:bodyPr>
          <a:lstStyle/>
          <a:p>
            <a:pPr marL="0" indent="0" algn="just">
              <a:buNone/>
            </a:pPr>
            <a:r>
              <a:rPr lang="en-GB" altLang="en-US" dirty="0">
                <a:latin typeface="Comic Sans MS" panose="030F0702030302020204" pitchFamily="66" charset="0"/>
              </a:rPr>
              <a:t>Stop - I need to talk to you. Holly has just told me she is getting a horse and he will arrive at the end of the month. Can you believe she was finally allowed to get one? Her mum said she must look pay for all it’s food though. That is going to cost her a fortune! I hope she’s been saving up! Holly also told me she is going to call her horse Puzzle and he will be kept on the field at the end of the road. Do you think my mum would let me get a horse too? </a:t>
            </a:r>
          </a:p>
        </p:txBody>
      </p:sp>
    </p:spTree>
    <p:extLst>
      <p:ext uri="{BB962C8B-B14F-4D97-AF65-F5344CB8AC3E}">
        <p14:creationId xmlns:p14="http://schemas.microsoft.com/office/powerpoint/2010/main" val="3234853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15" y="0"/>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a:xfrm>
            <a:off x="457200" y="1600200"/>
            <a:ext cx="7715200" cy="4525963"/>
          </a:xfrm>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98627" y="1194179"/>
            <a:ext cx="8784976" cy="4525963"/>
          </a:xfrm>
        </p:spPr>
        <p:txBody>
          <a:bodyPr>
            <a:normAutofit/>
          </a:bodyPr>
          <a:lstStyle/>
          <a:p>
            <a:pPr marL="0" indent="0" algn="just">
              <a:buNone/>
            </a:pPr>
            <a:r>
              <a:rPr lang="en-GB" altLang="en-US" dirty="0" smtClean="0">
                <a:latin typeface="Comic Sans MS" panose="030F0702030302020204" pitchFamily="66" charset="0"/>
              </a:rPr>
              <a:t>Stop - I need to talk to you. </a:t>
            </a:r>
            <a:r>
              <a:rPr lang="en-GB" altLang="en-US" b="1" dirty="0" smtClean="0">
                <a:solidFill>
                  <a:srgbClr val="00B0F0"/>
                </a:solidFill>
                <a:latin typeface="Comic Sans MS" panose="030F0702030302020204" pitchFamily="66" charset="0"/>
              </a:rPr>
              <a:t>Holly has just told me she is getting a horse and </a:t>
            </a:r>
            <a:r>
              <a:rPr lang="en-GB" altLang="en-US" b="1" dirty="0">
                <a:solidFill>
                  <a:srgbClr val="00B0F0"/>
                </a:solidFill>
                <a:latin typeface="Comic Sans MS" panose="030F0702030302020204" pitchFamily="66" charset="0"/>
              </a:rPr>
              <a:t>he will arrive at the end of the </a:t>
            </a:r>
            <a:r>
              <a:rPr lang="en-GB" altLang="en-US" b="1" dirty="0" smtClean="0">
                <a:solidFill>
                  <a:srgbClr val="00B0F0"/>
                </a:solidFill>
                <a:latin typeface="Comic Sans MS" panose="030F0702030302020204" pitchFamily="66" charset="0"/>
              </a:rPr>
              <a:t>month. </a:t>
            </a:r>
            <a:r>
              <a:rPr lang="en-GB" altLang="en-US" dirty="0" smtClean="0">
                <a:latin typeface="Comic Sans MS" panose="030F0702030302020204" pitchFamily="66" charset="0"/>
              </a:rPr>
              <a:t>Can you believe she was finally allowed to get one? </a:t>
            </a:r>
            <a:r>
              <a:rPr lang="en-GB" altLang="en-US" b="1" dirty="0" smtClean="0">
                <a:solidFill>
                  <a:srgbClr val="00B0F0"/>
                </a:solidFill>
                <a:latin typeface="Comic Sans MS" panose="030F0702030302020204" pitchFamily="66" charset="0"/>
              </a:rPr>
              <a:t>Her mum said she must look pay for all it’s food though</a:t>
            </a:r>
            <a:r>
              <a:rPr lang="en-GB" altLang="en-US" dirty="0" smtClean="0">
                <a:latin typeface="Comic Sans MS" panose="030F0702030302020204" pitchFamily="66" charset="0"/>
              </a:rPr>
              <a:t>. That is going to cost her a fortune! I hope she’s been saving up! </a:t>
            </a:r>
            <a:r>
              <a:rPr lang="en-GB" altLang="en-US" b="1" dirty="0" smtClean="0">
                <a:solidFill>
                  <a:srgbClr val="00B0F0"/>
                </a:solidFill>
                <a:latin typeface="Comic Sans MS" panose="030F0702030302020204" pitchFamily="66" charset="0"/>
              </a:rPr>
              <a:t>Holly also told me she is going to call her horse Puzzle and </a:t>
            </a:r>
            <a:r>
              <a:rPr lang="en-GB" altLang="en-US" b="1" dirty="0">
                <a:solidFill>
                  <a:srgbClr val="00B0F0"/>
                </a:solidFill>
                <a:latin typeface="Comic Sans MS" panose="030F0702030302020204" pitchFamily="66" charset="0"/>
              </a:rPr>
              <a:t>he will be kept on the field at the end of the road</a:t>
            </a:r>
            <a:r>
              <a:rPr lang="en-GB" altLang="en-US" b="1" dirty="0" smtClean="0">
                <a:solidFill>
                  <a:srgbClr val="00B0F0"/>
                </a:solidFill>
                <a:latin typeface="Comic Sans MS" panose="030F0702030302020204" pitchFamily="66" charset="0"/>
              </a:rPr>
              <a:t>.</a:t>
            </a:r>
            <a:r>
              <a:rPr lang="en-GB" altLang="en-US" dirty="0" smtClean="0">
                <a:latin typeface="Comic Sans MS" panose="030F0702030302020204" pitchFamily="66" charset="0"/>
              </a:rPr>
              <a:t> Do you think my mum would let me get a horse too? </a:t>
            </a:r>
          </a:p>
        </p:txBody>
      </p:sp>
      <p:sp>
        <p:nvSpPr>
          <p:cNvPr id="6" name="Cloud 5"/>
          <p:cNvSpPr/>
          <p:nvPr/>
        </p:nvSpPr>
        <p:spPr>
          <a:xfrm>
            <a:off x="5652120" y="3068960"/>
            <a:ext cx="3168352" cy="2304256"/>
          </a:xfrm>
          <a:prstGeom prst="cloud">
            <a:avLst/>
          </a:prstGeom>
          <a:solidFill>
            <a:srgbClr val="FFFF00"/>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chemeClr val="tx1"/>
                </a:solidFill>
                <a:latin typeface="Comic Sans MS" panose="030F0702030302020204" pitchFamily="66" charset="0"/>
              </a:rPr>
              <a:t>Do you know what the other sentence types are? </a:t>
            </a:r>
            <a:endParaRPr lang="en-GB" sz="20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409858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638</Words>
  <Application>Microsoft Office PowerPoint</Application>
  <PresentationFormat>On-screen Show (4:3)</PresentationFormat>
  <Paragraphs>60</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 </vt:lpstr>
      <vt:lpstr>Task time: now find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Mason Charlie</cp:lastModifiedBy>
  <cp:revision>64</cp:revision>
  <dcterms:created xsi:type="dcterms:W3CDTF">2013-01-04T17:26:50Z</dcterms:created>
  <dcterms:modified xsi:type="dcterms:W3CDTF">2014-06-12T09:06:12Z</dcterms:modified>
</cp:coreProperties>
</file>