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0"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00CC00"/>
    <a:srgbClr val="99FF99"/>
    <a:srgbClr val="99CCFF"/>
    <a:srgbClr val="FFCCCC"/>
    <a:srgbClr val="FFFFCC"/>
    <a:srgbClr val="FFCC66"/>
    <a:srgbClr val="00CC99"/>
    <a:srgbClr val="33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75" autoAdjust="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D5E962-99EF-4AA2-9051-B462843959C5}" type="datetimeFigureOut">
              <a:rPr lang="en-GB" smtClean="0"/>
              <a:t>27/11/2014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F9D9D6-531A-406B-BC5C-F322D476CF96}" type="slidenum">
              <a:rPr lang="en-GB" smtClean="0"/>
              <a:t>‹#›</a:t>
            </a:fld>
            <a:endParaRPr lang="en-GB"/>
          </a:p>
        </p:txBody>
      </p:sp>
    </p:spTree>
    <p:extLst>
      <p:ext uri="{BB962C8B-B14F-4D97-AF65-F5344CB8AC3E}">
        <p14:creationId xmlns:p14="http://schemas.microsoft.com/office/powerpoint/2010/main" val="63107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for pupils’ definition before showing</a:t>
            </a:r>
            <a:r>
              <a:rPr lang="en-GB" baseline="0" dirty="0" smtClean="0"/>
              <a:t> the correct one. </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2</a:t>
            </a:fld>
            <a:endParaRPr lang="en-GB"/>
          </a:p>
        </p:txBody>
      </p:sp>
    </p:spTree>
    <p:extLst>
      <p:ext uri="{BB962C8B-B14F-4D97-AF65-F5344CB8AC3E}">
        <p14:creationId xmlns:p14="http://schemas.microsoft.com/office/powerpoint/2010/main" val="3095856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27/11/2014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297776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27/11/2014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04264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27/11/2014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1840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27/11/2014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900992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4DBB61-F817-4253-B0D8-AC32194FF2F4}" type="datetimeFigureOut">
              <a:rPr lang="en-GB" smtClean="0"/>
              <a:t>27/11/2014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7947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44DBB61-F817-4253-B0D8-AC32194FF2F4}" type="datetimeFigureOut">
              <a:rPr lang="en-GB" smtClean="0"/>
              <a:t>27/11/2014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98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4DBB61-F817-4253-B0D8-AC32194FF2F4}" type="datetimeFigureOut">
              <a:rPr lang="en-GB" smtClean="0"/>
              <a:t>27/11/2014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378366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44DBB61-F817-4253-B0D8-AC32194FF2F4}" type="datetimeFigureOut">
              <a:rPr lang="en-GB" smtClean="0"/>
              <a:t>27/11/2014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4097951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DBB61-F817-4253-B0D8-AC32194FF2F4}" type="datetimeFigureOut">
              <a:rPr lang="en-GB" smtClean="0"/>
              <a:t>27/11/2014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153107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27/11/2014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77365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27/11/2014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9893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DBB61-F817-4253-B0D8-AC32194FF2F4}" type="datetimeFigureOut">
              <a:rPr lang="en-GB" smtClean="0"/>
              <a:t>27/11/2014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25AD1-101C-4D18-8F51-741E11B8E5E0}" type="slidenum">
              <a:rPr lang="en-GB" smtClean="0"/>
              <a:t>‹#›</a:t>
            </a:fld>
            <a:endParaRPr lang="en-GB"/>
          </a:p>
        </p:txBody>
      </p:sp>
    </p:spTree>
    <p:extLst>
      <p:ext uri="{BB962C8B-B14F-4D97-AF65-F5344CB8AC3E}">
        <p14:creationId xmlns:p14="http://schemas.microsoft.com/office/powerpoint/2010/main" val="4230812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Grammar Starter</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type="subTitle" idx="1"/>
          </p:nvPr>
        </p:nvSpPr>
        <p:spPr>
          <a:xfrm>
            <a:off x="0" y="2796270"/>
            <a:ext cx="9144000" cy="1752600"/>
          </a:xfrm>
        </p:spPr>
        <p:txBody>
          <a:bodyPr/>
          <a:lstStyle/>
          <a:p>
            <a:r>
              <a:rPr lang="en-GB" b="1" dirty="0">
                <a:solidFill>
                  <a:schemeClr val="tx1"/>
                </a:solidFill>
                <a:latin typeface="Comic Sans MS" pitchFamily="66" charset="0"/>
              </a:rPr>
              <a:t>D</a:t>
            </a:r>
            <a:r>
              <a:rPr lang="en-GB" b="1" dirty="0" smtClean="0">
                <a:solidFill>
                  <a:schemeClr val="tx1"/>
                </a:solidFill>
                <a:latin typeface="Comic Sans MS" pitchFamily="66" charset="0"/>
              </a:rPr>
              <a:t>efinite articles</a:t>
            </a:r>
            <a:endParaRPr lang="en-GB" b="1" dirty="0">
              <a:solidFill>
                <a:schemeClr val="tx1"/>
              </a:solidFill>
              <a:latin typeface="Comic Sans MS"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09171428"/>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623781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469796"/>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In the back of your exercise book...</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179512" y="2060848"/>
            <a:ext cx="8784976" cy="4425355"/>
          </a:xfrm>
        </p:spPr>
        <p:txBody>
          <a:bodyPr/>
          <a:lstStyle/>
          <a:p>
            <a:pPr marL="0" indent="0" algn="ctr">
              <a:buNone/>
            </a:pPr>
            <a:r>
              <a:rPr lang="en-GB" b="1" u="sng" dirty="0" smtClean="0">
                <a:latin typeface="Comic Sans MS" pitchFamily="66" charset="0"/>
              </a:rPr>
              <a:t>Grammar Starter: </a:t>
            </a:r>
            <a:r>
              <a:rPr lang="en-GB" b="1" u="sng" dirty="0">
                <a:latin typeface="Comic Sans MS" pitchFamily="66" charset="0"/>
              </a:rPr>
              <a:t>D</a:t>
            </a:r>
            <a:r>
              <a:rPr lang="en-GB" b="1" u="sng" dirty="0" smtClean="0">
                <a:latin typeface="Comic Sans MS" pitchFamily="66" charset="0"/>
              </a:rPr>
              <a:t>efinite </a:t>
            </a:r>
            <a:r>
              <a:rPr lang="en-GB" b="1" u="sng" dirty="0">
                <a:latin typeface="Comic Sans MS" pitchFamily="66" charset="0"/>
              </a:rPr>
              <a:t>a</a:t>
            </a:r>
            <a:r>
              <a:rPr lang="en-GB" b="1" u="sng" dirty="0" smtClean="0">
                <a:latin typeface="Comic Sans MS" pitchFamily="66" charset="0"/>
              </a:rPr>
              <a:t>rticles</a:t>
            </a:r>
          </a:p>
          <a:p>
            <a:pPr marL="0" indent="0" algn="ctr">
              <a:buNone/>
            </a:pPr>
            <a:endParaRPr lang="en-GB" b="1" u="sng" dirty="0">
              <a:latin typeface="Comic Sans MS" pitchFamily="66" charset="0"/>
            </a:endParaRPr>
          </a:p>
          <a:p>
            <a:pPr marL="0" indent="0" algn="just">
              <a:buNone/>
            </a:pPr>
            <a:r>
              <a:rPr lang="en-GB" sz="2400" b="1" u="sng" dirty="0">
                <a:latin typeface="Comic Sans MS" pitchFamily="66" charset="0"/>
              </a:rPr>
              <a:t>Definition</a:t>
            </a:r>
            <a:r>
              <a:rPr lang="en-GB" sz="2400" b="1" dirty="0">
                <a:latin typeface="Comic Sans MS" pitchFamily="66" charset="0"/>
              </a:rPr>
              <a:t>: </a:t>
            </a:r>
            <a:r>
              <a:rPr lang="en-GB" sz="2400" dirty="0" smtClean="0">
                <a:latin typeface="Comic Sans MS" pitchFamily="66" charset="0"/>
              </a:rPr>
              <a:t>They are little words (the, that</a:t>
            </a:r>
            <a:r>
              <a:rPr lang="en-GB" sz="2400" smtClean="0">
                <a:latin typeface="Comic Sans MS" pitchFamily="66" charset="0"/>
              </a:rPr>
              <a:t>, </a:t>
            </a:r>
            <a:r>
              <a:rPr lang="en-GB" sz="2400" smtClean="0">
                <a:latin typeface="Comic Sans MS" pitchFamily="66" charset="0"/>
              </a:rPr>
              <a:t>this) </a:t>
            </a:r>
            <a:r>
              <a:rPr lang="en-GB" sz="2400" dirty="0" smtClean="0">
                <a:latin typeface="Comic Sans MS" pitchFamily="66" charset="0"/>
              </a:rPr>
              <a:t>that go before a singular noun and tell the reader/listener about specific things. </a:t>
            </a:r>
            <a:endParaRPr lang="en-GB" sz="2400" dirty="0">
              <a:latin typeface="Comic Sans MS" pitchFamily="66" charset="0"/>
            </a:endParaRPr>
          </a:p>
          <a:p>
            <a:pPr marL="0" indent="0" algn="just">
              <a:buNone/>
            </a:pPr>
            <a:endParaRPr lang="en-GB" sz="2400" dirty="0">
              <a:latin typeface="Comic Sans MS" pitchFamily="66" charset="0"/>
            </a:endParaRPr>
          </a:p>
          <a:p>
            <a:pPr marL="0" indent="0" algn="just">
              <a:buNone/>
            </a:pPr>
            <a:r>
              <a:rPr lang="en-GB" sz="2400" b="1" u="sng" dirty="0">
                <a:latin typeface="Comic Sans MS" pitchFamily="66" charset="0"/>
              </a:rPr>
              <a:t>Example</a:t>
            </a:r>
            <a:r>
              <a:rPr lang="en-GB" sz="2400" dirty="0" smtClean="0">
                <a:latin typeface="Comic Sans MS" pitchFamily="66" charset="0"/>
              </a:rPr>
              <a:t>: Please pass me </a:t>
            </a:r>
            <a:r>
              <a:rPr lang="en-GB" sz="2400" b="1" dirty="0" smtClean="0">
                <a:solidFill>
                  <a:srgbClr val="00B0F0"/>
                </a:solidFill>
                <a:latin typeface="Comic Sans MS" pitchFamily="66" charset="0"/>
              </a:rPr>
              <a:t>that </a:t>
            </a:r>
            <a:r>
              <a:rPr lang="en-GB" sz="2400" dirty="0">
                <a:latin typeface="Comic Sans MS" pitchFamily="66" charset="0"/>
              </a:rPr>
              <a:t>c</a:t>
            </a:r>
            <a:r>
              <a:rPr lang="en-GB" sz="2400" dirty="0" smtClean="0">
                <a:latin typeface="Comic Sans MS" pitchFamily="66" charset="0"/>
              </a:rPr>
              <a:t>up.       Can I go to </a:t>
            </a:r>
            <a:r>
              <a:rPr lang="en-GB" sz="2400" b="1" dirty="0" smtClean="0">
                <a:solidFill>
                  <a:srgbClr val="00B0F0"/>
                </a:solidFill>
                <a:latin typeface="Comic Sans MS" pitchFamily="66" charset="0"/>
              </a:rPr>
              <a:t>the</a:t>
            </a:r>
            <a:r>
              <a:rPr lang="en-GB" sz="2400" dirty="0" smtClean="0">
                <a:latin typeface="Comic Sans MS" pitchFamily="66" charset="0"/>
              </a:rPr>
              <a:t> park?   </a:t>
            </a:r>
            <a:endParaRPr lang="en-GB" sz="2400"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40106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GB" sz="4800" b="1" dirty="0">
                <a:solidFill>
                  <a:srgbClr val="D60093"/>
                </a:solidFill>
                <a:effectLst>
                  <a:outerShdw blurRad="38100" dist="38100" dir="2700000" algn="tl">
                    <a:srgbClr val="000000">
                      <a:alpha val="43137"/>
                    </a:srgbClr>
                  </a:outerShdw>
                </a:effectLst>
                <a:latin typeface="Comic Sans MS" pitchFamily="66" charset="0"/>
              </a:rPr>
              <a:t>Task time: create your own</a:t>
            </a:r>
            <a:endParaRPr lang="en-GB" sz="4800" dirty="0"/>
          </a:p>
        </p:txBody>
      </p:sp>
      <p:sp>
        <p:nvSpPr>
          <p:cNvPr id="3" name="Content Placeholder 2"/>
          <p:cNvSpPr>
            <a:spLocks noGrp="1"/>
          </p:cNvSpPr>
          <p:nvPr>
            <p:ph idx="1"/>
          </p:nvPr>
        </p:nvSpPr>
        <p:spPr>
          <a:xfrm>
            <a:off x="323528" y="1412776"/>
            <a:ext cx="8568952" cy="4525963"/>
          </a:xfrm>
        </p:spPr>
        <p:txBody>
          <a:bodyPr/>
          <a:lstStyle/>
          <a:p>
            <a:pPr marL="0" indent="0" algn="just">
              <a:buNone/>
            </a:pPr>
            <a:r>
              <a:rPr lang="en-GB" dirty="0" smtClean="0">
                <a:latin typeface="Comic Sans MS" panose="030F0702030302020204" pitchFamily="66" charset="0"/>
              </a:rPr>
              <a:t>Write </a:t>
            </a:r>
            <a:r>
              <a:rPr lang="en-GB" u="sng" dirty="0" smtClean="0">
                <a:solidFill>
                  <a:srgbClr val="00B0F0"/>
                </a:solidFill>
                <a:latin typeface="Comic Sans MS" panose="030F0702030302020204" pitchFamily="66" charset="0"/>
              </a:rPr>
              <a:t>five sentences</a:t>
            </a:r>
            <a:r>
              <a:rPr lang="en-GB" dirty="0" smtClean="0">
                <a:latin typeface="Comic Sans MS" panose="030F0702030302020204" pitchFamily="66" charset="0"/>
              </a:rPr>
              <a:t> and include at least one  definite article in each sentence. </a:t>
            </a:r>
          </a:p>
          <a:p>
            <a:pPr marL="0" indent="0" algn="just">
              <a:buNone/>
            </a:pPr>
            <a:endParaRPr lang="en-GB" dirty="0">
              <a:latin typeface="Comic Sans MS" panose="030F0702030302020204" pitchFamily="66" charset="0"/>
            </a:endParaRPr>
          </a:p>
          <a:p>
            <a:pPr marL="0" indent="0" algn="just">
              <a:buNone/>
            </a:pPr>
            <a:r>
              <a:rPr lang="en-GB" dirty="0" smtClean="0">
                <a:latin typeface="Comic Sans MS" panose="030F0702030302020204" pitchFamily="66" charset="0"/>
              </a:rPr>
              <a:t>Underline or highlight the </a:t>
            </a:r>
            <a:r>
              <a:rPr lang="en-GB" dirty="0" smtClean="0">
                <a:latin typeface="Comic Sans MS" panose="030F0702030302020204" pitchFamily="66" charset="0"/>
              </a:rPr>
              <a:t>definite </a:t>
            </a:r>
            <a:r>
              <a:rPr lang="en-GB" dirty="0" smtClean="0">
                <a:latin typeface="Comic Sans MS" panose="030F0702030302020204" pitchFamily="66" charset="0"/>
              </a:rPr>
              <a:t>article used.</a:t>
            </a:r>
            <a:endParaRPr lang="en-GB"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146756363"/>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8184" y="3861048"/>
            <a:ext cx="1872208" cy="1429392"/>
          </a:xfrm>
          <a:prstGeom prst="rect">
            <a:avLst/>
          </a:prstGeom>
        </p:spPr>
      </p:pic>
    </p:spTree>
    <p:extLst>
      <p:ext uri="{BB962C8B-B14F-4D97-AF65-F5344CB8AC3E}">
        <p14:creationId xmlns:p14="http://schemas.microsoft.com/office/powerpoint/2010/main" val="344125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77" y="0"/>
            <a:ext cx="9144000" cy="1143000"/>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now find it! </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sz="half" idx="1"/>
          </p:nvPr>
        </p:nvSpPr>
        <p:spPr/>
        <p:txBody>
          <a:bodyPr>
            <a:normAutofit/>
          </a:bodyPr>
          <a:lstStyle/>
          <a:p>
            <a:pPr marL="0" indent="0">
              <a:buNone/>
            </a:pPr>
            <a:endParaRPr lang="en-GB" b="1"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7" name="Content Placeholder 6"/>
          <p:cNvSpPr>
            <a:spLocks noGrp="1"/>
          </p:cNvSpPr>
          <p:nvPr>
            <p:ph sz="half" idx="2"/>
          </p:nvPr>
        </p:nvSpPr>
        <p:spPr>
          <a:xfrm>
            <a:off x="167936" y="1412776"/>
            <a:ext cx="8784976" cy="4525963"/>
          </a:xfrm>
        </p:spPr>
        <p:txBody>
          <a:bodyPr>
            <a:normAutofit/>
          </a:bodyPr>
          <a:lstStyle/>
          <a:p>
            <a:pPr marL="0" indent="0" algn="just">
              <a:lnSpc>
                <a:spcPct val="150000"/>
              </a:lnSpc>
              <a:buNone/>
            </a:pPr>
            <a:r>
              <a:rPr lang="en-GB" sz="2400" dirty="0" smtClean="0">
                <a:latin typeface="Comic Sans MS" panose="030F0702030302020204" pitchFamily="66" charset="0"/>
              </a:rPr>
              <a:t>That horrid little boy has stolen the new pen from my pencil case. That pen was my favourite one as it had the special purple glitter in it which made my writing look sparkly! The teacher should tell him off and that sticker should be taken from his rewards chart. </a:t>
            </a:r>
            <a:r>
              <a:rPr lang="en-GB" sz="2400" dirty="0">
                <a:latin typeface="Comic Sans MS" panose="030F0702030302020204" pitchFamily="66" charset="0"/>
              </a:rPr>
              <a:t>The whole class are angry with him, not just me! This is not fair at all. </a:t>
            </a:r>
          </a:p>
        </p:txBody>
      </p:sp>
    </p:spTree>
    <p:extLst>
      <p:ext uri="{BB962C8B-B14F-4D97-AF65-F5344CB8AC3E}">
        <p14:creationId xmlns:p14="http://schemas.microsoft.com/office/powerpoint/2010/main" val="2882001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77" y="0"/>
            <a:ext cx="9144000" cy="1143000"/>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now find it! </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sz="half" idx="1"/>
          </p:nvPr>
        </p:nvSpPr>
        <p:spPr/>
        <p:txBody>
          <a:bodyPr>
            <a:normAutofit/>
          </a:bodyPr>
          <a:lstStyle/>
          <a:p>
            <a:pPr marL="0" indent="0">
              <a:buNone/>
            </a:pPr>
            <a:endParaRPr lang="en-GB" b="1"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7" name="Content Placeholder 6"/>
          <p:cNvSpPr>
            <a:spLocks noGrp="1"/>
          </p:cNvSpPr>
          <p:nvPr>
            <p:ph sz="half" idx="2"/>
          </p:nvPr>
        </p:nvSpPr>
        <p:spPr>
          <a:xfrm>
            <a:off x="167936" y="1412776"/>
            <a:ext cx="8784976" cy="4525963"/>
          </a:xfrm>
        </p:spPr>
        <p:txBody>
          <a:bodyPr>
            <a:normAutofit/>
          </a:bodyPr>
          <a:lstStyle/>
          <a:p>
            <a:pPr marL="0" indent="0" algn="just">
              <a:lnSpc>
                <a:spcPct val="150000"/>
              </a:lnSpc>
              <a:buNone/>
            </a:pPr>
            <a:r>
              <a:rPr lang="en-GB" sz="2400" b="1" dirty="0">
                <a:solidFill>
                  <a:srgbClr val="00B0F0"/>
                </a:solidFill>
                <a:latin typeface="Comic Sans MS" panose="030F0702030302020204" pitchFamily="66" charset="0"/>
              </a:rPr>
              <a:t>That</a:t>
            </a:r>
            <a:r>
              <a:rPr lang="en-GB" sz="2400" dirty="0">
                <a:latin typeface="Comic Sans MS" panose="030F0702030302020204" pitchFamily="66" charset="0"/>
              </a:rPr>
              <a:t> horrid little boy has stolen </a:t>
            </a:r>
            <a:r>
              <a:rPr lang="en-GB" sz="2400" b="1" dirty="0">
                <a:solidFill>
                  <a:srgbClr val="00B0F0"/>
                </a:solidFill>
                <a:latin typeface="Comic Sans MS" panose="030F0702030302020204" pitchFamily="66" charset="0"/>
              </a:rPr>
              <a:t>the</a:t>
            </a:r>
            <a:r>
              <a:rPr lang="en-GB" sz="2400" dirty="0">
                <a:latin typeface="Comic Sans MS" panose="030F0702030302020204" pitchFamily="66" charset="0"/>
              </a:rPr>
              <a:t> new pen from my pencil case. </a:t>
            </a:r>
            <a:r>
              <a:rPr lang="en-GB" sz="2400" b="1" dirty="0">
                <a:solidFill>
                  <a:srgbClr val="00B0F0"/>
                </a:solidFill>
                <a:latin typeface="Comic Sans MS" panose="030F0702030302020204" pitchFamily="66" charset="0"/>
              </a:rPr>
              <a:t>That</a:t>
            </a:r>
            <a:r>
              <a:rPr lang="en-GB" sz="2400" dirty="0">
                <a:latin typeface="Comic Sans MS" panose="030F0702030302020204" pitchFamily="66" charset="0"/>
              </a:rPr>
              <a:t> pen was my favourite one as it had </a:t>
            </a:r>
            <a:r>
              <a:rPr lang="en-GB" sz="2400" b="1" dirty="0">
                <a:solidFill>
                  <a:srgbClr val="00B0F0"/>
                </a:solidFill>
                <a:latin typeface="Comic Sans MS" panose="030F0702030302020204" pitchFamily="66" charset="0"/>
              </a:rPr>
              <a:t>the</a:t>
            </a:r>
            <a:r>
              <a:rPr lang="en-GB" sz="2400" dirty="0">
                <a:latin typeface="Comic Sans MS" panose="030F0702030302020204" pitchFamily="66" charset="0"/>
              </a:rPr>
              <a:t> special purple glitter in it which made my writing look sparkly! </a:t>
            </a:r>
            <a:r>
              <a:rPr lang="en-GB" sz="2400" b="1" dirty="0">
                <a:solidFill>
                  <a:srgbClr val="00B0F0"/>
                </a:solidFill>
                <a:latin typeface="Comic Sans MS" panose="030F0702030302020204" pitchFamily="66" charset="0"/>
              </a:rPr>
              <a:t>The</a:t>
            </a:r>
            <a:r>
              <a:rPr lang="en-GB" sz="2400" dirty="0">
                <a:latin typeface="Comic Sans MS" panose="030F0702030302020204" pitchFamily="66" charset="0"/>
              </a:rPr>
              <a:t> teacher should tell him off and </a:t>
            </a:r>
            <a:r>
              <a:rPr lang="en-GB" sz="2400" b="1" dirty="0">
                <a:solidFill>
                  <a:srgbClr val="00B0F0"/>
                </a:solidFill>
                <a:latin typeface="Comic Sans MS" panose="030F0702030302020204" pitchFamily="66" charset="0"/>
              </a:rPr>
              <a:t>that</a:t>
            </a:r>
            <a:r>
              <a:rPr lang="en-GB" sz="2400" dirty="0">
                <a:latin typeface="Comic Sans MS" panose="030F0702030302020204" pitchFamily="66" charset="0"/>
              </a:rPr>
              <a:t> sticker should be taken from his rewards chart. </a:t>
            </a:r>
            <a:r>
              <a:rPr lang="en-GB" sz="2400" b="1" dirty="0">
                <a:solidFill>
                  <a:srgbClr val="00B0F0"/>
                </a:solidFill>
                <a:latin typeface="Comic Sans MS" panose="030F0702030302020204" pitchFamily="66" charset="0"/>
              </a:rPr>
              <a:t>The</a:t>
            </a:r>
            <a:r>
              <a:rPr lang="en-GB" sz="2400" dirty="0">
                <a:latin typeface="Comic Sans MS" panose="030F0702030302020204" pitchFamily="66" charset="0"/>
              </a:rPr>
              <a:t> </a:t>
            </a:r>
            <a:r>
              <a:rPr lang="en-GB" sz="2400" dirty="0" smtClean="0">
                <a:latin typeface="Comic Sans MS" panose="030F0702030302020204" pitchFamily="66" charset="0"/>
              </a:rPr>
              <a:t>whole class </a:t>
            </a:r>
            <a:r>
              <a:rPr lang="en-GB" sz="2400" dirty="0">
                <a:latin typeface="Comic Sans MS" panose="030F0702030302020204" pitchFamily="66" charset="0"/>
              </a:rPr>
              <a:t>are angry with </a:t>
            </a:r>
            <a:r>
              <a:rPr lang="en-GB" sz="2400" dirty="0" smtClean="0">
                <a:latin typeface="Comic Sans MS" panose="030F0702030302020204" pitchFamily="66" charset="0"/>
              </a:rPr>
              <a:t>him, not just me! </a:t>
            </a:r>
            <a:r>
              <a:rPr lang="en-GB" sz="2400" b="1" dirty="0" smtClean="0">
                <a:solidFill>
                  <a:srgbClr val="00B0F0"/>
                </a:solidFill>
                <a:latin typeface="Comic Sans MS" panose="030F0702030302020204" pitchFamily="66" charset="0"/>
              </a:rPr>
              <a:t>This</a:t>
            </a:r>
            <a:r>
              <a:rPr lang="en-GB" sz="2400" dirty="0" smtClean="0">
                <a:latin typeface="Comic Sans MS" panose="030F0702030302020204" pitchFamily="66" charset="0"/>
              </a:rPr>
              <a:t> is not fair at all. </a:t>
            </a:r>
            <a:endParaRPr lang="en-GB" sz="2400" dirty="0">
              <a:latin typeface="Comic Sans MS" panose="030F0702030302020204" pitchFamily="66" charset="0"/>
            </a:endParaRPr>
          </a:p>
          <a:p>
            <a:pPr marL="0" indent="0" algn="just">
              <a:lnSpc>
                <a:spcPct val="150000"/>
              </a:lnSpc>
              <a:buNone/>
            </a:pPr>
            <a:endParaRPr lang="en-GB" sz="2400" dirty="0">
              <a:latin typeface="Comic Sans MS" panose="030F0702030302020204" pitchFamily="66" charset="0"/>
            </a:endParaRPr>
          </a:p>
        </p:txBody>
      </p:sp>
      <p:sp>
        <p:nvSpPr>
          <p:cNvPr id="4" name="Cloud 3"/>
          <p:cNvSpPr/>
          <p:nvPr/>
        </p:nvSpPr>
        <p:spPr>
          <a:xfrm>
            <a:off x="5784560" y="3068960"/>
            <a:ext cx="3168352" cy="2304256"/>
          </a:xfrm>
          <a:prstGeom prst="cloud">
            <a:avLst/>
          </a:prstGeom>
          <a:solidFill>
            <a:srgbClr val="FFFF00"/>
          </a:solidFill>
          <a:ln>
            <a:solidFill>
              <a:srgbClr val="800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b="1" dirty="0" smtClean="0">
                <a:solidFill>
                  <a:schemeClr val="tx1"/>
                </a:solidFill>
                <a:latin typeface="Comic Sans MS" panose="030F0702030302020204" pitchFamily="66" charset="0"/>
              </a:rPr>
              <a:t>How would the meaning of the passage change if all the definite articles were changed to indefinite articles? </a:t>
            </a:r>
            <a:endParaRPr lang="en-GB" sz="1500" b="1"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125203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TotalTime>
  <Words>556</Words>
  <Application>Microsoft Office PowerPoint</Application>
  <PresentationFormat>On-screen Show (4:3)</PresentationFormat>
  <Paragraphs>49</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Comic Sans MS</vt:lpstr>
      <vt:lpstr>Office Theme</vt:lpstr>
      <vt:lpstr>Grammar Starter</vt:lpstr>
      <vt:lpstr>In the back of your exercise book...</vt:lpstr>
      <vt:lpstr>Task time: create your own</vt:lpstr>
      <vt:lpstr>Task time: now find it! </vt:lpstr>
      <vt:lpstr>Task time: now find it! </vt:lpstr>
    </vt:vector>
  </TitlesOfParts>
  <Company>The Brunts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Lesson 1</dc:title>
  <dc:creator>Charlie Mason</dc:creator>
  <cp:lastModifiedBy>Reed  A</cp:lastModifiedBy>
  <cp:revision>67</cp:revision>
  <dcterms:created xsi:type="dcterms:W3CDTF">2013-01-04T17:26:50Z</dcterms:created>
  <dcterms:modified xsi:type="dcterms:W3CDTF">2014-11-27T13:50:03Z</dcterms:modified>
</cp:coreProperties>
</file>