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  <a:srgbClr val="99FF99"/>
    <a:srgbClr val="99CCFF"/>
    <a:srgbClr val="FFCCCC"/>
    <a:srgbClr val="FFFFCC"/>
    <a:srgbClr val="FFCC66"/>
    <a:srgbClr val="00CC00"/>
    <a:srgbClr val="00CC99"/>
    <a:srgbClr val="3333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75" autoAdjust="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D5E962-99EF-4AA2-9051-B462843959C5}" type="datetimeFigureOut">
              <a:rPr lang="en-GB" smtClean="0"/>
              <a:t>15/09/2014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F9D9D6-531A-406B-BC5C-F322D476CF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079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Ask for pupils’ definition before showing</a:t>
            </a:r>
            <a:r>
              <a:rPr lang="en-GB" baseline="0" dirty="0" smtClean="0"/>
              <a:t> the correct one. </a:t>
            </a:r>
            <a:r>
              <a:rPr lang="en-GB" baseline="0" dirty="0" smtClean="0"/>
              <a:t>  Link to you tube clink (a little </a:t>
            </a:r>
            <a:r>
              <a:rPr lang="en-GB" baseline="0" smtClean="0"/>
              <a:t>American though!) http://www.youtube.com/watch?v=AHSKFbdYq1U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9D9D6-531A-406B-BC5C-F322D476CF9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8566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Hear feedback.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9D9D6-531A-406B-BC5C-F322D476CF9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32219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15/09/2014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7776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15/09/2014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2644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15/09/2014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8403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15/09/2014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992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15/09/2014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7947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15/09/2014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983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15/09/2014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8366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15/09/2014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7951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15/09/2014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1078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15/09/2014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3651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15/09/2014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8930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DBB61-F817-4253-B0D8-AC32194FF2F4}" type="datetimeFigureOut">
              <a:rPr lang="en-GB" smtClean="0"/>
              <a:t>15/09/2014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812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40768"/>
            <a:ext cx="7772400" cy="1470025"/>
          </a:xfrm>
        </p:spPr>
        <p:txBody>
          <a:bodyPr>
            <a:normAutofit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Grammar Starter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96270"/>
            <a:ext cx="9144000" cy="1752600"/>
          </a:xfrm>
        </p:spPr>
        <p:txBody>
          <a:bodyPr/>
          <a:lstStyle/>
          <a:p>
            <a:r>
              <a:rPr lang="en-GB" b="1" dirty="0" smtClean="0">
                <a:solidFill>
                  <a:schemeClr val="tx1"/>
                </a:solidFill>
                <a:latin typeface="Comic Sans MS" pitchFamily="66" charset="0"/>
              </a:rPr>
              <a:t>Exclamation marks and exclamatory sentences</a:t>
            </a:r>
            <a:endParaRPr lang="en-GB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171428"/>
              </p:ext>
            </p:extLst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3781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988"/>
            <a:ext cx="9144000" cy="1469796"/>
          </a:xfrm>
        </p:spPr>
        <p:txBody>
          <a:bodyPr>
            <a:normAutofit fontScale="90000"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In the back of your exercise book...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79512" y="1700808"/>
            <a:ext cx="8712968" cy="442535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800" b="1" u="sng" dirty="0" smtClean="0">
                <a:latin typeface="Comic Sans MS" pitchFamily="66" charset="0"/>
              </a:rPr>
              <a:t>Grammar Starter: Exclamation </a:t>
            </a:r>
            <a:r>
              <a:rPr lang="en-GB" sz="2800" b="1" u="sng" dirty="0">
                <a:latin typeface="Comic Sans MS" pitchFamily="66" charset="0"/>
              </a:rPr>
              <a:t>marks and exclamatory sentences</a:t>
            </a:r>
          </a:p>
          <a:p>
            <a:pPr marL="0" indent="0" algn="ctr">
              <a:buNone/>
            </a:pPr>
            <a:endParaRPr lang="en-GB" sz="1200" b="1" u="sng" dirty="0">
              <a:latin typeface="Comic Sans MS" pitchFamily="66" charset="0"/>
            </a:endParaRPr>
          </a:p>
          <a:p>
            <a:pPr marL="0" indent="0" algn="just">
              <a:buNone/>
            </a:pPr>
            <a:r>
              <a:rPr lang="en-GB" sz="2000" b="1" u="sng" dirty="0" smtClean="0">
                <a:latin typeface="Comic Sans MS" pitchFamily="66" charset="0"/>
              </a:rPr>
              <a:t>Definitions</a:t>
            </a:r>
            <a:r>
              <a:rPr lang="en-GB" sz="2000" b="1" dirty="0" smtClean="0">
                <a:latin typeface="Comic Sans MS" pitchFamily="66" charset="0"/>
              </a:rPr>
              <a:t>: </a:t>
            </a:r>
          </a:p>
          <a:p>
            <a:pPr marL="0" indent="0" algn="just">
              <a:buNone/>
            </a:pPr>
            <a:r>
              <a:rPr lang="en-GB" sz="2000" dirty="0" smtClean="0">
                <a:latin typeface="Comic Sans MS" panose="030F0702030302020204" pitchFamily="66" charset="0"/>
              </a:rPr>
              <a:t>An </a:t>
            </a:r>
            <a:r>
              <a:rPr lang="en-GB" sz="200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exclamation mark</a:t>
            </a:r>
            <a:r>
              <a:rPr lang="en-GB" sz="2000" dirty="0" smtClean="0">
                <a:latin typeface="Comic Sans MS" panose="030F0702030302020204" pitchFamily="66" charset="0"/>
              </a:rPr>
              <a:t> is a piece of punctuation which indicates </a:t>
            </a:r>
            <a:r>
              <a:rPr lang="en-GB" sz="2000" dirty="0">
                <a:latin typeface="Comic Sans MS" panose="030F0702030302020204" pitchFamily="66" charset="0"/>
              </a:rPr>
              <a:t>strong feelings, surprise or pain.  </a:t>
            </a:r>
            <a:endParaRPr lang="en-GB" sz="2000" b="1" u="sng" dirty="0">
              <a:latin typeface="Comic Sans MS" pitchFamily="66" charset="0"/>
            </a:endParaRPr>
          </a:p>
          <a:p>
            <a:pPr marL="0" indent="0" algn="just">
              <a:buNone/>
            </a:pPr>
            <a:r>
              <a:rPr lang="en-GB" sz="2000" dirty="0">
                <a:latin typeface="Comic Sans MS" panose="030F0702030302020204" pitchFamily="66" charset="0"/>
              </a:rPr>
              <a:t>A</a:t>
            </a:r>
            <a:r>
              <a:rPr lang="en-GB" sz="2000" dirty="0" smtClean="0">
                <a:latin typeface="Comic Sans MS" panose="030F0702030302020204" pitchFamily="66" charset="0"/>
              </a:rPr>
              <a:t>n </a:t>
            </a:r>
            <a:r>
              <a:rPr lang="en-GB" sz="2000" b="1" dirty="0">
                <a:solidFill>
                  <a:srgbClr val="00B0F0"/>
                </a:solidFill>
                <a:latin typeface="Comic Sans MS" panose="030F0702030302020204" pitchFamily="66" charset="0"/>
              </a:rPr>
              <a:t>exclamatory sentence</a:t>
            </a:r>
            <a:r>
              <a:rPr lang="en-GB" sz="2000" dirty="0">
                <a:latin typeface="Comic Sans MS" panose="030F0702030302020204" pitchFamily="66" charset="0"/>
              </a:rPr>
              <a:t> is a sentence that expresses </a:t>
            </a:r>
            <a:r>
              <a:rPr lang="en-GB" sz="2000" dirty="0" smtClean="0">
                <a:latin typeface="Comic Sans MS" panose="030F0702030302020204" pitchFamily="66" charset="0"/>
              </a:rPr>
              <a:t>these feelings and </a:t>
            </a:r>
            <a:r>
              <a:rPr lang="en-GB" sz="2000" u="sng" dirty="0" smtClean="0">
                <a:latin typeface="Comic Sans MS" panose="030F0702030302020204" pitchFamily="66" charset="0"/>
              </a:rPr>
              <a:t>ends</a:t>
            </a:r>
            <a:r>
              <a:rPr lang="en-GB" sz="2000" dirty="0" smtClean="0">
                <a:latin typeface="Comic Sans MS" panose="030F0702030302020204" pitchFamily="66" charset="0"/>
              </a:rPr>
              <a:t> with an exclamation mark. </a:t>
            </a:r>
          </a:p>
          <a:p>
            <a:pPr marL="0" indent="0" algn="just">
              <a:buNone/>
            </a:pPr>
            <a:endParaRPr lang="en-GB" sz="2000" b="1" u="sng" dirty="0"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r>
              <a:rPr lang="en-GB" sz="2000" b="1" u="sng" dirty="0" smtClean="0">
                <a:latin typeface="Comic Sans MS" pitchFamily="66" charset="0"/>
              </a:rPr>
              <a:t>Example:</a:t>
            </a:r>
            <a:r>
              <a:rPr lang="en-GB" sz="2000" b="1" dirty="0" smtClean="0">
                <a:latin typeface="Comic Sans MS" pitchFamily="66" charset="0"/>
              </a:rPr>
              <a:t> </a:t>
            </a:r>
            <a:r>
              <a:rPr lang="en-GB" sz="2000" dirty="0">
                <a:latin typeface="Comic Sans MS" panose="030F0702030302020204" pitchFamily="66" charset="0"/>
              </a:rPr>
              <a:t>Our team won the championship</a:t>
            </a:r>
            <a:r>
              <a:rPr lang="en-GB" sz="2000" b="1" dirty="0">
                <a:solidFill>
                  <a:srgbClr val="00B0F0"/>
                </a:solidFill>
                <a:latin typeface="Comic Sans MS" panose="030F0702030302020204" pitchFamily="66" charset="0"/>
              </a:rPr>
              <a:t>!</a:t>
            </a:r>
            <a:endParaRPr lang="en-GB" sz="2000" b="1" dirty="0" smtClean="0">
              <a:solidFill>
                <a:srgbClr val="00B0F0"/>
              </a:solidFill>
              <a:latin typeface="Comic Sans MS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358399"/>
              </p:ext>
            </p:extLst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810662" y="4293096"/>
            <a:ext cx="1080120" cy="1107996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6600" dirty="0" smtClean="0">
                <a:solidFill>
                  <a:srgbClr val="FF0000"/>
                </a:solidFill>
              </a:rPr>
              <a:t>!</a:t>
            </a:r>
            <a:endParaRPr lang="en-GB" sz="6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1065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98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Task time: create your own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287524" y="1628800"/>
            <a:ext cx="8568952" cy="4525963"/>
          </a:xfrm>
        </p:spPr>
        <p:txBody>
          <a:bodyPr/>
          <a:lstStyle/>
          <a:p>
            <a:pPr marL="0" indent="0">
              <a:buNone/>
            </a:pPr>
            <a:endParaRPr lang="en-GB" b="1" dirty="0">
              <a:latin typeface="Comic Sans MS" pitchFamily="66" charset="0"/>
            </a:endParaRPr>
          </a:p>
          <a:p>
            <a:pPr marL="0" indent="0">
              <a:buNone/>
            </a:pPr>
            <a:endParaRPr lang="en-GB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79512" y="1188571"/>
            <a:ext cx="8784976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2200" dirty="0" smtClean="0">
                <a:latin typeface="Comic Sans MS" panose="030F0702030302020204" pitchFamily="66" charset="0"/>
              </a:rPr>
              <a:t>Change these sentences into exclamatory sentences and say  what emotion is being expressed. </a:t>
            </a:r>
            <a:endParaRPr lang="en-GB" sz="2200" dirty="0">
              <a:latin typeface="Comic Sans MS" pitchFamily="66" charset="0"/>
            </a:endParaRPr>
          </a:p>
          <a:p>
            <a:endParaRPr lang="en-GB" sz="2200" dirty="0">
              <a:latin typeface="Comic Sans MS" pitchFamily="66" charset="0"/>
            </a:endParaRPr>
          </a:p>
          <a:p>
            <a:pPr marL="514350" indent="-514350">
              <a:buFont typeface="+mj-lt"/>
              <a:buAutoNum type="arabicParenR"/>
            </a:pPr>
            <a:r>
              <a:rPr lang="en-GB" sz="2200" dirty="0" smtClean="0">
                <a:latin typeface="Comic Sans MS" panose="030F0702030302020204" pitchFamily="66" charset="0"/>
              </a:rPr>
              <a:t>I just won the lottery.</a:t>
            </a:r>
          </a:p>
          <a:p>
            <a:pPr marL="514350" indent="-514350">
              <a:buFont typeface="+mj-lt"/>
              <a:buAutoNum type="arabicParenR"/>
            </a:pPr>
            <a:endParaRPr lang="en-GB" sz="2200" dirty="0">
              <a:latin typeface="Comic Sans MS" pitchFamily="66" charset="0"/>
            </a:endParaRPr>
          </a:p>
          <a:p>
            <a:pPr marL="514350" indent="-514350">
              <a:buFont typeface="+mj-lt"/>
              <a:buAutoNum type="arabicParenR"/>
            </a:pPr>
            <a:r>
              <a:rPr lang="en-GB" sz="2200" dirty="0">
                <a:latin typeface="Comic Sans MS" pitchFamily="66" charset="0"/>
              </a:rPr>
              <a:t>I </a:t>
            </a:r>
            <a:r>
              <a:rPr lang="en-GB" sz="2200" dirty="0" smtClean="0">
                <a:latin typeface="Comic Sans MS" panose="030F0702030302020204" pitchFamily="66" charset="0"/>
              </a:rPr>
              <a:t>just can’t work this homework out.</a:t>
            </a:r>
          </a:p>
          <a:p>
            <a:pPr marL="514350" indent="-514350">
              <a:buFont typeface="+mj-lt"/>
              <a:buAutoNum type="arabicParenR"/>
            </a:pPr>
            <a:endParaRPr lang="en-GB" sz="2200" dirty="0">
              <a:latin typeface="Comic Sans MS" panose="030F0702030302020204" pitchFamily="66" charset="0"/>
            </a:endParaRPr>
          </a:p>
          <a:p>
            <a:pPr marL="514350" indent="-514350">
              <a:buFont typeface="+mj-lt"/>
              <a:buAutoNum type="arabicParenR"/>
            </a:pPr>
            <a:r>
              <a:rPr lang="en-GB" sz="2200" dirty="0">
                <a:latin typeface="Comic Sans MS" panose="030F0702030302020204" pitchFamily="66" charset="0"/>
              </a:rPr>
              <a:t>My life will never be the same without </a:t>
            </a:r>
            <a:r>
              <a:rPr lang="en-GB" sz="2200" dirty="0" smtClean="0">
                <a:latin typeface="Comic Sans MS" panose="030F0702030302020204" pitchFamily="66" charset="0"/>
              </a:rPr>
              <a:t>you.</a:t>
            </a:r>
            <a:endParaRPr lang="en-GB" sz="2200" dirty="0">
              <a:latin typeface="Comic Sans MS" pitchFamily="66" charset="0"/>
            </a:endParaRPr>
          </a:p>
          <a:p>
            <a:pPr marL="514350" indent="-514350">
              <a:buFont typeface="+mj-lt"/>
              <a:buAutoNum type="arabicParenR"/>
            </a:pPr>
            <a:endParaRPr lang="en-GB" sz="2200" dirty="0">
              <a:latin typeface="Comic Sans MS" pitchFamily="66" charset="0"/>
            </a:endParaRPr>
          </a:p>
          <a:p>
            <a:pPr marL="514350" indent="-514350">
              <a:buFont typeface="+mj-lt"/>
              <a:buAutoNum type="arabicParenR"/>
            </a:pPr>
            <a:r>
              <a:rPr lang="en-GB" sz="2200" dirty="0">
                <a:latin typeface="Comic Sans MS" pitchFamily="66" charset="0"/>
              </a:rPr>
              <a:t>Oh, I didn’t see you come in</a:t>
            </a:r>
            <a:r>
              <a:rPr lang="en-GB" sz="2200" dirty="0" smtClean="0">
                <a:latin typeface="Comic Sans MS" pitchFamily="66" charset="0"/>
              </a:rPr>
              <a:t>.</a:t>
            </a:r>
          </a:p>
          <a:p>
            <a:pPr marL="514350" indent="-514350">
              <a:buFont typeface="+mj-lt"/>
              <a:buAutoNum type="arabicParenR"/>
            </a:pPr>
            <a:endParaRPr lang="en-GB" sz="2200" dirty="0">
              <a:latin typeface="Comic Sans MS" pitchFamily="66" charset="0"/>
            </a:endParaRPr>
          </a:p>
          <a:p>
            <a:pPr marL="514350" indent="-514350">
              <a:buFont typeface="+mj-lt"/>
              <a:buAutoNum type="arabicParenR"/>
            </a:pPr>
            <a:r>
              <a:rPr lang="en-GB" sz="2200" dirty="0">
                <a:latin typeface="Comic Sans MS" pitchFamily="66" charset="0"/>
              </a:rPr>
              <a:t>Wow, that was a thrilling </a:t>
            </a:r>
            <a:r>
              <a:rPr lang="en-GB" sz="2200" dirty="0" smtClean="0">
                <a:latin typeface="Comic Sans MS" panose="030F0702030302020204" pitchFamily="66" charset="0"/>
              </a:rPr>
              <a:t>rollercoaster.</a:t>
            </a:r>
            <a:endParaRPr lang="en-GB" sz="2200" dirty="0">
              <a:latin typeface="Comic Sans MS" pitchFamily="66" charset="0"/>
            </a:endParaRPr>
          </a:p>
          <a:p>
            <a:pPr marL="514350" indent="-514350">
              <a:buFont typeface="+mj-lt"/>
              <a:buAutoNum type="arabicParenR"/>
            </a:pPr>
            <a:endParaRPr lang="en-GB" sz="2200" dirty="0">
              <a:latin typeface="Comic Sans MS" pitchFamily="66" charset="0"/>
            </a:endParaRPr>
          </a:p>
          <a:p>
            <a:endParaRPr lang="en-GB" sz="2400" dirty="0">
              <a:latin typeface="Comic Sans MS" pitchFamily="66" charset="0"/>
            </a:endParaRPr>
          </a:p>
          <a:p>
            <a:endParaRPr lang="en-GB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7878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</TotalTime>
  <Words>327</Words>
  <Application>Microsoft Office PowerPoint</Application>
  <PresentationFormat>On-screen Show (4:3)</PresentationFormat>
  <Paragraphs>46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Comic Sans MS</vt:lpstr>
      <vt:lpstr>Office Theme</vt:lpstr>
      <vt:lpstr>Grammar Starter</vt:lpstr>
      <vt:lpstr>In the back of your exercise book...</vt:lpstr>
      <vt:lpstr>Task time: create your own</vt:lpstr>
    </vt:vector>
  </TitlesOfParts>
  <Company>The Brunts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Skills Lesson 1</dc:title>
  <dc:creator>Charlie Mason</dc:creator>
  <cp:lastModifiedBy>Stevenson  E</cp:lastModifiedBy>
  <cp:revision>57</cp:revision>
  <dcterms:created xsi:type="dcterms:W3CDTF">2013-01-04T17:26:50Z</dcterms:created>
  <dcterms:modified xsi:type="dcterms:W3CDTF">2014-09-15T11:46:42Z</dcterms:modified>
</cp:coreProperties>
</file>