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99FF99"/>
    <a:srgbClr val="99CCFF"/>
    <a:srgbClr val="FFCCCC"/>
    <a:srgbClr val="FFFFCC"/>
    <a:srgbClr val="FFCC66"/>
    <a:srgbClr val="00CC00"/>
    <a:srgbClr val="00CC99"/>
    <a:srgbClr val="33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5E962-99EF-4AA2-9051-B462843959C5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9D9D6-531A-406B-BC5C-F322D476C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07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Ask for pupils’ definition before showing</a:t>
            </a:r>
            <a:r>
              <a:rPr lang="en-GB" baseline="0" dirty="0" smtClean="0"/>
              <a:t> the correct one. </a:t>
            </a:r>
            <a:r>
              <a:rPr lang="en-GB" baseline="0" dirty="0" smtClean="0"/>
              <a:t>  Link to you tube clink (a little </a:t>
            </a:r>
            <a:r>
              <a:rPr lang="en-GB" baseline="0" smtClean="0"/>
              <a:t>American though!) http://www.youtube.com/watch?v=AHSKFbdYq1U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856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Hear feedback.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9D9D6-531A-406B-BC5C-F322D476CF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22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7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4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4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94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8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95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07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6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93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DBB61-F817-4253-B0D8-AC32194FF2F4}" type="datetimeFigureOut">
              <a:rPr lang="en-GB" smtClean="0"/>
              <a:t>15/09/2014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5AD1-101C-4D18-8F51-741E11B8E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1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Grammar Starter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96270"/>
            <a:ext cx="9144000" cy="1752600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Comic Sans MS" pitchFamily="66" charset="0"/>
              </a:rPr>
              <a:t>Exclamation marks and exclamatory sentences</a:t>
            </a: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1428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7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469796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 the back of your exercise book...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4253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u="sng" dirty="0" smtClean="0">
                <a:latin typeface="Comic Sans MS" pitchFamily="66" charset="0"/>
              </a:rPr>
              <a:t>Grammar Starter: Exclamation </a:t>
            </a:r>
            <a:r>
              <a:rPr lang="en-GB" sz="2800" b="1" u="sng" dirty="0">
                <a:latin typeface="Comic Sans MS" pitchFamily="66" charset="0"/>
              </a:rPr>
              <a:t>marks and exclamatory sentences</a:t>
            </a:r>
          </a:p>
          <a:p>
            <a:pPr marL="0" indent="0" algn="ctr">
              <a:buNone/>
            </a:pPr>
            <a:endParaRPr lang="en-GB" sz="12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b="1" u="sng" dirty="0" smtClean="0">
                <a:latin typeface="Comic Sans MS" pitchFamily="66" charset="0"/>
              </a:rPr>
              <a:t>Definitions</a:t>
            </a:r>
            <a:r>
              <a:rPr lang="en-GB" sz="2000" b="1" dirty="0" smtClean="0">
                <a:latin typeface="Comic Sans MS" pitchFamily="66" charset="0"/>
              </a:rPr>
              <a:t>: </a:t>
            </a:r>
          </a:p>
          <a:p>
            <a:pPr marL="0" indent="0" algn="just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An </a:t>
            </a:r>
            <a:r>
              <a:rPr lang="en-GB" sz="20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exclamation mark</a:t>
            </a:r>
            <a:r>
              <a:rPr lang="en-GB" sz="2000" dirty="0" smtClean="0">
                <a:latin typeface="Comic Sans MS" panose="030F0702030302020204" pitchFamily="66" charset="0"/>
              </a:rPr>
              <a:t> is a piece of punctuation which indicates </a:t>
            </a:r>
            <a:r>
              <a:rPr lang="en-GB" sz="2000" dirty="0">
                <a:latin typeface="Comic Sans MS" panose="030F0702030302020204" pitchFamily="66" charset="0"/>
              </a:rPr>
              <a:t>strong feelings, surprise or pain.  </a:t>
            </a:r>
            <a:endParaRPr lang="en-GB" sz="2000" b="1" u="sng" dirty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GB" sz="2000" dirty="0">
                <a:latin typeface="Comic Sans MS" panose="030F0702030302020204" pitchFamily="66" charset="0"/>
              </a:rPr>
              <a:t>A</a:t>
            </a:r>
            <a:r>
              <a:rPr lang="en-GB" sz="2000" dirty="0" smtClean="0">
                <a:latin typeface="Comic Sans MS" panose="030F0702030302020204" pitchFamily="66" charset="0"/>
              </a:rPr>
              <a:t>n </a:t>
            </a:r>
            <a:r>
              <a:rPr lang="en-GB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exclamatory sentence</a:t>
            </a:r>
            <a:r>
              <a:rPr lang="en-GB" sz="2000" dirty="0">
                <a:latin typeface="Comic Sans MS" panose="030F0702030302020204" pitchFamily="66" charset="0"/>
              </a:rPr>
              <a:t> is a sentence that expresses </a:t>
            </a:r>
            <a:r>
              <a:rPr lang="en-GB" sz="2000" dirty="0" smtClean="0">
                <a:latin typeface="Comic Sans MS" panose="030F0702030302020204" pitchFamily="66" charset="0"/>
              </a:rPr>
              <a:t>these feelings and </a:t>
            </a:r>
            <a:r>
              <a:rPr lang="en-GB" sz="2000" u="sng" dirty="0" smtClean="0">
                <a:latin typeface="Comic Sans MS" panose="030F0702030302020204" pitchFamily="66" charset="0"/>
              </a:rPr>
              <a:t>ends</a:t>
            </a:r>
            <a:r>
              <a:rPr lang="en-GB" sz="2000" dirty="0" smtClean="0">
                <a:latin typeface="Comic Sans MS" panose="030F0702030302020204" pitchFamily="66" charset="0"/>
              </a:rPr>
              <a:t> with an exclamation mark. </a:t>
            </a:r>
          </a:p>
          <a:p>
            <a:pPr marL="0" indent="0" algn="just">
              <a:buNone/>
            </a:pPr>
            <a:endParaRPr lang="en-GB" sz="2000" b="1" u="sng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sz="2000" b="1" u="sng" dirty="0" smtClean="0">
                <a:latin typeface="Comic Sans MS" pitchFamily="66" charset="0"/>
              </a:rPr>
              <a:t>Example:</a:t>
            </a:r>
            <a:r>
              <a:rPr lang="en-GB" sz="2000" b="1" dirty="0" smtClean="0">
                <a:latin typeface="Comic Sans MS" pitchFamily="66" charset="0"/>
              </a:rPr>
              <a:t> </a:t>
            </a:r>
            <a:r>
              <a:rPr lang="en-GB" sz="2000" dirty="0">
                <a:latin typeface="Comic Sans MS" panose="030F0702030302020204" pitchFamily="66" charset="0"/>
              </a:rPr>
              <a:t>Our team won the championship</a:t>
            </a:r>
            <a:r>
              <a:rPr lang="en-GB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!</a:t>
            </a:r>
            <a:endParaRPr lang="en-GB" sz="2000" b="1" dirty="0" smtClean="0">
              <a:solidFill>
                <a:srgbClr val="00B0F0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358399"/>
              </p:ext>
            </p:extLst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10662" y="4293096"/>
            <a:ext cx="1080120" cy="110799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>
                <a:solidFill>
                  <a:srgbClr val="FF0000"/>
                </a:solidFill>
              </a:rPr>
              <a:t>!</a:t>
            </a:r>
            <a:endParaRPr lang="en-GB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06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9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Task time: create your own</a:t>
            </a:r>
            <a:endParaRPr lang="en-GB" sz="5400" b="1" dirty="0">
              <a:solidFill>
                <a:srgbClr val="D600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87524" y="1628800"/>
            <a:ext cx="8568952" cy="4525963"/>
          </a:xfrm>
        </p:spPr>
        <p:txBody>
          <a:bodyPr/>
          <a:lstStyle/>
          <a:p>
            <a:pPr marL="0" indent="0">
              <a:buNone/>
            </a:pPr>
            <a:endParaRPr lang="en-GB" b="1" dirty="0">
              <a:latin typeface="Comic Sans MS" pitchFamily="66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5547360"/>
          <a:ext cx="9144000" cy="131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  <a:gridCol w="3048000"/>
              </a:tblGrid>
              <a:tr h="297271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All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</a:t>
                      </a:r>
                      <a:r>
                        <a:rPr lang="en-GB" sz="1800" dirty="0" smtClean="0">
                          <a:latin typeface="Comic Sans MS" pitchFamily="66" charset="0"/>
                        </a:rPr>
                        <a:t> 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Most 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itchFamily="66" charset="0"/>
                        </a:rPr>
                        <a:t>Some  </a:t>
                      </a:r>
                      <a:r>
                        <a:rPr lang="en-GB" sz="1800" kern="1200" dirty="0" smtClean="0">
                          <a:effectLst/>
                          <a:latin typeface="Comic Sans MS" pitchFamily="66" charset="0"/>
                        </a:rPr>
                        <a:t>✰✰✰</a:t>
                      </a:r>
                      <a:endParaRPr lang="en-GB" sz="1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41358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definition?</a:t>
                      </a:r>
                      <a:endParaRPr lang="en-GB" sz="14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using the correct definition and give my own examples?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omic Sans MS" pitchFamily="66" charset="0"/>
                        </a:rPr>
                        <a:t>Can I describe</a:t>
                      </a:r>
                      <a:r>
                        <a:rPr lang="en-GB" sz="1400" baseline="0" dirty="0" smtClean="0">
                          <a:latin typeface="Comic Sans MS" pitchFamily="66" charset="0"/>
                        </a:rPr>
                        <a:t> the grammar feature and give my own examples as well as identifying it in in a range of texts?</a:t>
                      </a:r>
                      <a:endParaRPr lang="en-GB" sz="1400" dirty="0" smtClean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79512" y="1188571"/>
            <a:ext cx="87849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200" dirty="0" smtClean="0">
                <a:latin typeface="Comic Sans MS" panose="030F0702030302020204" pitchFamily="66" charset="0"/>
              </a:rPr>
              <a:t>Change these sentences into exclamatory sentences and say  what emotion is being expressed. </a:t>
            </a:r>
            <a:endParaRPr lang="en-GB" sz="2200" dirty="0">
              <a:latin typeface="Comic Sans MS" pitchFamily="66" charset="0"/>
            </a:endParaRPr>
          </a:p>
          <a:p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200" dirty="0" smtClean="0">
                <a:latin typeface="Comic Sans MS" panose="030F0702030302020204" pitchFamily="66" charset="0"/>
              </a:rPr>
              <a:t>I just won the lottery.</a:t>
            </a:r>
          </a:p>
          <a:p>
            <a:pPr marL="514350" indent="-51435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200" dirty="0">
                <a:latin typeface="Comic Sans MS" pitchFamily="66" charset="0"/>
              </a:rPr>
              <a:t>I </a:t>
            </a:r>
            <a:r>
              <a:rPr lang="en-GB" sz="2200" dirty="0" smtClean="0">
                <a:latin typeface="Comic Sans MS" panose="030F0702030302020204" pitchFamily="66" charset="0"/>
              </a:rPr>
              <a:t>just can’t work this homework out.</a:t>
            </a:r>
          </a:p>
          <a:p>
            <a:pPr marL="514350" indent="-514350">
              <a:buFont typeface="+mj-lt"/>
              <a:buAutoNum type="arabicParenR"/>
            </a:pPr>
            <a:endParaRPr lang="en-GB" sz="2200" dirty="0">
              <a:latin typeface="Comic Sans MS" panose="030F0702030302020204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200" dirty="0">
                <a:latin typeface="Comic Sans MS" panose="030F0702030302020204" pitchFamily="66" charset="0"/>
              </a:rPr>
              <a:t>My life will never be the same without </a:t>
            </a:r>
            <a:r>
              <a:rPr lang="en-GB" sz="2200" dirty="0" smtClean="0">
                <a:latin typeface="Comic Sans MS" panose="030F0702030302020204" pitchFamily="66" charset="0"/>
              </a:rPr>
              <a:t>you.</a:t>
            </a:r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200" dirty="0">
                <a:latin typeface="Comic Sans MS" pitchFamily="66" charset="0"/>
              </a:rPr>
              <a:t>Oh, I didn’t see you come in</a:t>
            </a:r>
            <a:r>
              <a:rPr lang="en-GB" sz="2200" dirty="0" smtClean="0">
                <a:latin typeface="Comic Sans MS" pitchFamily="66" charset="0"/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GB" sz="2200" dirty="0">
                <a:latin typeface="Comic Sans MS" pitchFamily="66" charset="0"/>
              </a:rPr>
              <a:t>Wow, that was a thrilling </a:t>
            </a:r>
            <a:r>
              <a:rPr lang="en-GB" sz="2200" dirty="0" smtClean="0">
                <a:latin typeface="Comic Sans MS" panose="030F0702030302020204" pitchFamily="66" charset="0"/>
              </a:rPr>
              <a:t>rollercoaster.</a:t>
            </a:r>
            <a:endParaRPr lang="en-GB" sz="2200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arenR"/>
            </a:pPr>
            <a:endParaRPr lang="en-GB" sz="22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  <a:p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7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327</Words>
  <Application>Microsoft Office PowerPoint</Application>
  <PresentationFormat>On-screen Show (4:3)</PresentationFormat>
  <Paragraphs>46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Comic Sans MS</vt:lpstr>
      <vt:lpstr>Office Theme</vt:lpstr>
      <vt:lpstr>Grammar Starter</vt:lpstr>
      <vt:lpstr>In the back of your exercise book...</vt:lpstr>
      <vt:lpstr>Task time: create your own</vt:lpstr>
    </vt:vector>
  </TitlesOfParts>
  <Company>The Brunts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Lesson 1</dc:title>
  <dc:creator>Charlie Mason</dc:creator>
  <cp:lastModifiedBy>Stevenson  E</cp:lastModifiedBy>
  <cp:revision>57</cp:revision>
  <dcterms:created xsi:type="dcterms:W3CDTF">2013-01-04T17:26:50Z</dcterms:created>
  <dcterms:modified xsi:type="dcterms:W3CDTF">2014-09-15T11:46:42Z</dcterms:modified>
</cp:coreProperties>
</file>