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99"/>
    <a:srgbClr val="0000FF"/>
    <a:srgbClr val="800080"/>
    <a:srgbClr val="99FF99"/>
    <a:srgbClr val="99CCFF"/>
    <a:srgbClr val="FFCCCC"/>
    <a:srgbClr val="FFFFCC"/>
    <a:srgbClr val="FF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693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</a:t>
            </a:r>
            <a:r>
              <a:rPr lang="en-GB" baseline="0" dirty="0" smtClean="0"/>
              <a:t> and check answers.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684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 and </a:t>
            </a:r>
            <a:r>
              <a:rPr lang="en-GB" smtClean="0"/>
              <a:t>peer assess.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90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Fewer or less?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772816"/>
            <a:ext cx="8856984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Fewer or less?</a:t>
            </a:r>
            <a:endParaRPr lang="en-GB" b="1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800" b="1" u="sng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800" b="1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000" b="1" u="sng" dirty="0">
                <a:latin typeface="Comic Sans MS" panose="030F0702030302020204" pitchFamily="66" charset="0"/>
              </a:rPr>
              <a:t>Definition</a:t>
            </a:r>
            <a:r>
              <a:rPr lang="en-GB" sz="2000" b="1" dirty="0" smtClean="0">
                <a:latin typeface="Comic Sans MS" pitchFamily="66" charset="0"/>
              </a:rPr>
              <a:t>: </a:t>
            </a:r>
            <a:r>
              <a:rPr lang="en-GB" sz="2000" dirty="0" smtClean="0">
                <a:latin typeface="Comic Sans MS" pitchFamily="66" charset="0"/>
              </a:rPr>
              <a:t>Many people confuse the words fewer and less. </a:t>
            </a:r>
          </a:p>
          <a:p>
            <a:pPr algn="just"/>
            <a:r>
              <a:rPr lang="en-GB" sz="2000" dirty="0" smtClean="0">
                <a:latin typeface="Comic Sans MS" pitchFamily="66" charset="0"/>
              </a:rPr>
              <a:t>If you can count the objects, use the word </a:t>
            </a:r>
            <a:r>
              <a:rPr lang="en-GB" sz="2000" b="1" u="sng" dirty="0" smtClean="0">
                <a:solidFill>
                  <a:srgbClr val="00B0F0"/>
                </a:solidFill>
                <a:latin typeface="Comic Sans MS" pitchFamily="66" charset="0"/>
              </a:rPr>
              <a:t>fewer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pPr algn="just"/>
            <a:r>
              <a:rPr lang="en-GB" sz="2000" dirty="0" smtClean="0">
                <a:latin typeface="Comic Sans MS" pitchFamily="66" charset="0"/>
              </a:rPr>
              <a:t>If the objects are not countable, use the word </a:t>
            </a:r>
            <a:r>
              <a:rPr lang="en-GB" sz="2000" b="1" u="sng" dirty="0" smtClean="0">
                <a:solidFill>
                  <a:srgbClr val="00CC00"/>
                </a:solidFill>
                <a:latin typeface="Comic Sans MS" pitchFamily="66" charset="0"/>
              </a:rPr>
              <a:t>less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pPr marL="0" indent="0" algn="just">
              <a:buNone/>
            </a:pPr>
            <a:endParaRPr lang="en-GB" sz="2000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000" b="1" u="sng" dirty="0">
                <a:latin typeface="Comic Sans MS" pitchFamily="66" charset="0"/>
              </a:rPr>
              <a:t>Example</a:t>
            </a:r>
            <a:r>
              <a:rPr lang="en-GB" sz="2000" b="1" dirty="0" smtClean="0">
                <a:latin typeface="Comic Sans MS" pitchFamily="66" charset="0"/>
              </a:rPr>
              <a:t>: </a:t>
            </a:r>
            <a:r>
              <a:rPr lang="en-GB" sz="2000" dirty="0" smtClean="0">
                <a:latin typeface="Comic Sans MS" pitchFamily="66" charset="0"/>
              </a:rPr>
              <a:t>There are 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fewer</a:t>
            </a:r>
            <a:r>
              <a:rPr lang="en-GB" sz="2000" dirty="0" smtClean="0">
                <a:latin typeface="Comic Sans MS" pitchFamily="66" charset="0"/>
              </a:rPr>
              <a:t> oranges in the bowl as some have been eaten. </a:t>
            </a:r>
          </a:p>
          <a:p>
            <a:pPr marL="0" indent="0" algn="just">
              <a:buNone/>
            </a:pPr>
            <a:r>
              <a:rPr lang="en-GB" sz="2000" dirty="0" smtClean="0">
                <a:latin typeface="Comic Sans MS" pitchFamily="66" charset="0"/>
              </a:rPr>
              <a:t>	    My glass has </a:t>
            </a:r>
            <a:r>
              <a:rPr lang="en-GB" sz="2000" b="1" dirty="0" smtClean="0">
                <a:solidFill>
                  <a:srgbClr val="00CC00"/>
                </a:solidFill>
                <a:latin typeface="Comic Sans MS" pitchFamily="66" charset="0"/>
              </a:rPr>
              <a:t>less</a:t>
            </a:r>
            <a:r>
              <a:rPr lang="en-GB" sz="2000" dirty="0" smtClean="0">
                <a:latin typeface="Comic Sans MS" pitchFamily="66" charset="0"/>
              </a:rPr>
              <a:t> orange juice than you.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fill in the gaps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157988"/>
            <a:ext cx="9000492" cy="4597971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The swimming pool has ____________ water than it did last week.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There were _________ students absent from class today.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This bedroom has ____________ space than we need.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Nathan weighs _____________ than Joey.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A small car </a:t>
            </a:r>
            <a:r>
              <a:rPr lang="en-GB" sz="2200" dirty="0" smtClean="0">
                <a:latin typeface="Comic Sans MS" pitchFamily="66" charset="0"/>
              </a:rPr>
              <a:t>uses ___________ </a:t>
            </a:r>
            <a:r>
              <a:rPr lang="en-GB" sz="2200" dirty="0" smtClean="0">
                <a:latin typeface="Comic Sans MS" pitchFamily="66" charset="0"/>
              </a:rPr>
              <a:t>petrol than a large one.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Since I studied for my spelling test, I made _________ mistakes.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52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fill in the gaps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157988"/>
            <a:ext cx="9000492" cy="45979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The swimming pool has </a:t>
            </a:r>
            <a:r>
              <a:rPr lang="en-GB" sz="2200" b="1" dirty="0" smtClean="0">
                <a:solidFill>
                  <a:srgbClr val="00CC00"/>
                </a:solidFill>
                <a:latin typeface="Comic Sans MS" pitchFamily="66" charset="0"/>
              </a:rPr>
              <a:t>less</a:t>
            </a:r>
            <a:r>
              <a:rPr lang="en-GB" sz="2200" dirty="0" smtClean="0">
                <a:latin typeface="Comic Sans MS" pitchFamily="66" charset="0"/>
              </a:rPr>
              <a:t> water than it did last week.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There were </a:t>
            </a:r>
            <a:r>
              <a:rPr lang="en-GB" sz="2200" b="1" dirty="0" smtClean="0">
                <a:solidFill>
                  <a:srgbClr val="00B0F0"/>
                </a:solidFill>
                <a:latin typeface="Comic Sans MS" pitchFamily="66" charset="0"/>
              </a:rPr>
              <a:t>fewer</a:t>
            </a:r>
            <a:r>
              <a:rPr lang="en-GB" sz="2200" dirty="0" smtClean="0">
                <a:latin typeface="Comic Sans MS" pitchFamily="66" charset="0"/>
              </a:rPr>
              <a:t> students absent from class today.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This bedroom has </a:t>
            </a:r>
            <a:r>
              <a:rPr lang="en-GB" sz="2200" b="1" dirty="0" smtClean="0">
                <a:solidFill>
                  <a:srgbClr val="00CC00"/>
                </a:solidFill>
                <a:latin typeface="Comic Sans MS" pitchFamily="66" charset="0"/>
              </a:rPr>
              <a:t>less</a:t>
            </a:r>
            <a:r>
              <a:rPr lang="en-GB" sz="2200" dirty="0" smtClean="0">
                <a:latin typeface="Comic Sans MS" pitchFamily="66" charset="0"/>
              </a:rPr>
              <a:t> space than we need.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Nathan weighs </a:t>
            </a:r>
            <a:r>
              <a:rPr lang="en-GB" sz="2200" b="1" dirty="0" smtClean="0">
                <a:solidFill>
                  <a:srgbClr val="00CC00"/>
                </a:solidFill>
                <a:latin typeface="Comic Sans MS" pitchFamily="66" charset="0"/>
              </a:rPr>
              <a:t>less</a:t>
            </a:r>
            <a:r>
              <a:rPr lang="en-GB" sz="2200" dirty="0" smtClean="0">
                <a:latin typeface="Comic Sans MS" pitchFamily="66" charset="0"/>
              </a:rPr>
              <a:t> than Joey.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A small </a:t>
            </a:r>
            <a:r>
              <a:rPr lang="en-GB" sz="2200" smtClean="0">
                <a:latin typeface="Comic Sans MS" pitchFamily="66" charset="0"/>
              </a:rPr>
              <a:t>car </a:t>
            </a:r>
            <a:r>
              <a:rPr lang="en-GB" sz="2200" smtClean="0">
                <a:latin typeface="Comic Sans MS" pitchFamily="66" charset="0"/>
              </a:rPr>
              <a:t>uses </a:t>
            </a:r>
            <a:r>
              <a:rPr lang="en-GB" sz="2200" b="1" smtClean="0">
                <a:solidFill>
                  <a:srgbClr val="00CC00"/>
                </a:solidFill>
                <a:latin typeface="Comic Sans MS" pitchFamily="66" charset="0"/>
              </a:rPr>
              <a:t>less</a:t>
            </a:r>
            <a:r>
              <a:rPr lang="en-GB" sz="2200" smtClean="0">
                <a:latin typeface="Comic Sans MS" pitchFamily="66" charset="0"/>
              </a:rPr>
              <a:t> </a:t>
            </a:r>
            <a:r>
              <a:rPr lang="en-GB" sz="2200" dirty="0" smtClean="0">
                <a:latin typeface="Comic Sans MS" pitchFamily="66" charset="0"/>
              </a:rPr>
              <a:t>petrol than a large one.</a:t>
            </a:r>
          </a:p>
          <a:p>
            <a:pPr marL="457200" indent="-45720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 smtClean="0">
                <a:latin typeface="Comic Sans MS" pitchFamily="66" charset="0"/>
              </a:rPr>
              <a:t>Since I studied for my spelling test, I made </a:t>
            </a:r>
            <a:r>
              <a:rPr lang="en-GB" sz="2200" b="1" dirty="0" smtClean="0">
                <a:solidFill>
                  <a:srgbClr val="00B0F0"/>
                </a:solidFill>
                <a:latin typeface="Comic Sans MS" pitchFamily="66" charset="0"/>
              </a:rPr>
              <a:t>fewer</a:t>
            </a:r>
            <a:r>
              <a:rPr lang="en-GB" sz="2200" dirty="0" smtClean="0">
                <a:latin typeface="Comic Sans MS" pitchFamily="66" charset="0"/>
              </a:rPr>
              <a:t> mistakes.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75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</a:t>
            </a:r>
            <a:r>
              <a:rPr lang="en-GB" sz="54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create your own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508" y="1340768"/>
            <a:ext cx="8856984" cy="4597971"/>
          </a:xfrm>
        </p:spPr>
        <p:txBody>
          <a:bodyPr/>
          <a:lstStyle/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Now </a:t>
            </a:r>
            <a:r>
              <a:rPr lang="en-GB" sz="2800" dirty="0">
                <a:latin typeface="Comic Sans MS" pitchFamily="66" charset="0"/>
              </a:rPr>
              <a:t>write your own five sentences </a:t>
            </a:r>
            <a:r>
              <a:rPr lang="en-GB" sz="2800" dirty="0" smtClean="0">
                <a:latin typeface="Comic Sans MS" pitchFamily="66" charset="0"/>
              </a:rPr>
              <a:t>ensuring that you use the right word 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fewer</a:t>
            </a:r>
            <a:r>
              <a:rPr lang="en-GB" sz="2800" dirty="0" smtClean="0">
                <a:latin typeface="Comic Sans MS" pitchFamily="66" charset="0"/>
              </a:rPr>
              <a:t> or </a:t>
            </a:r>
            <a:r>
              <a:rPr lang="en-GB" sz="2800" b="1" dirty="0" smtClean="0">
                <a:solidFill>
                  <a:srgbClr val="00CC00"/>
                </a:solidFill>
                <a:latin typeface="Comic Sans MS" pitchFamily="66" charset="0"/>
              </a:rPr>
              <a:t>less</a:t>
            </a:r>
            <a:r>
              <a:rPr lang="en-GB" sz="2800" dirty="0" smtClean="0">
                <a:latin typeface="Comic Sans MS" pitchFamily="66" charset="0"/>
              </a:rPr>
              <a:t>. </a:t>
            </a:r>
          </a:p>
          <a:p>
            <a:pPr marL="0" indent="0" algn="ctr">
              <a:buNone/>
            </a:pPr>
            <a:r>
              <a:rPr lang="en-GB" sz="2800" b="1" i="1" u="sng" dirty="0" smtClean="0">
                <a:solidFill>
                  <a:srgbClr val="FF0000"/>
                </a:solidFill>
                <a:latin typeface="Comic Sans MS" pitchFamily="66" charset="0"/>
              </a:rPr>
              <a:t>Remember the rule!</a:t>
            </a:r>
          </a:p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1) </a:t>
            </a:r>
          </a:p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2) </a:t>
            </a:r>
          </a:p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3) </a:t>
            </a:r>
          </a:p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4)</a:t>
            </a:r>
          </a:p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5)</a:t>
            </a:r>
            <a:endParaRPr lang="en-GB" sz="28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93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552</Words>
  <Application>Microsoft Office PowerPoint</Application>
  <PresentationFormat>On-screen Show (4:3)</PresentationFormat>
  <Paragraphs>82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Task time: fill in the gaps</vt:lpstr>
      <vt:lpstr>Task time: fill in the gaps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Stevenson  E</cp:lastModifiedBy>
  <cp:revision>92</cp:revision>
  <dcterms:created xsi:type="dcterms:W3CDTF">2013-01-04T17:26:50Z</dcterms:created>
  <dcterms:modified xsi:type="dcterms:W3CDTF">2015-03-23T11:41:22Z</dcterms:modified>
</cp:coreProperties>
</file>