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FF99"/>
    <a:srgbClr val="99CCFF"/>
    <a:srgbClr val="FFCCCC"/>
    <a:srgbClr val="FFFFCC"/>
    <a:srgbClr val="FFCC66"/>
    <a:srgbClr val="00CC00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Full stops and capital letters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u="sng" dirty="0" smtClean="0">
                <a:latin typeface="Comic Sans MS" panose="030F0702030302020204" pitchFamily="66" charset="0"/>
              </a:rPr>
              <a:t>Grammar Starter: Full stops and capital letters</a:t>
            </a:r>
            <a:endParaRPr lang="en-GB" sz="2800" b="1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b="1" u="sng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b="1" u="sng" dirty="0" smtClean="0">
                <a:latin typeface="Comic Sans MS" panose="030F0702030302020204" pitchFamily="66" charset="0"/>
              </a:rPr>
              <a:t>Definitions</a:t>
            </a:r>
            <a:r>
              <a:rPr lang="en-GB" sz="2200" b="1" dirty="0" smtClean="0">
                <a:latin typeface="Comic Sans MS" panose="030F0702030302020204" pitchFamily="66" charset="0"/>
              </a:rPr>
              <a:t>: </a:t>
            </a:r>
            <a:endParaRPr lang="en-GB" sz="22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 smtClean="0">
                <a:latin typeface="Comic Sans MS" panose="030F0702030302020204" pitchFamily="66" charset="0"/>
              </a:rPr>
              <a:t>Full </a:t>
            </a:r>
            <a:r>
              <a:rPr lang="en-US" sz="2200" dirty="0">
                <a:latin typeface="Comic Sans MS" panose="030F0702030302020204" pitchFamily="66" charset="0"/>
              </a:rPr>
              <a:t>stops are the most used piece of punctuation and they  indicate a </a:t>
            </a:r>
            <a:r>
              <a:rPr lang="en-US" sz="2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long pause</a:t>
            </a:r>
            <a:r>
              <a:rPr lang="en-US" sz="2200" dirty="0" smtClean="0">
                <a:latin typeface="Comic Sans MS" panose="030F0702030302020204" pitchFamily="66" charset="0"/>
              </a:rPr>
              <a:t>.</a:t>
            </a:r>
            <a:endParaRPr lang="en-GB" sz="2200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2200" dirty="0" smtClean="0">
                <a:latin typeface="Comic Sans MS" panose="030F0702030302020204" pitchFamily="66" charset="0"/>
              </a:rPr>
              <a:t>Capital letters are used at the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start of a sentence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or </a:t>
            </a:r>
            <a:r>
              <a:rPr lang="en-GB" sz="2200" dirty="0" smtClean="0">
                <a:latin typeface="Comic Sans MS" panose="030F0702030302020204" pitchFamily="66" charset="0"/>
              </a:rPr>
              <a:t>paragraph. They are also used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for </a:t>
            </a:r>
            <a:r>
              <a:rPr lang="en-GB" sz="2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proper nouns </a:t>
            </a:r>
            <a:r>
              <a:rPr lang="en-GB" sz="2200" dirty="0">
                <a:latin typeface="Comic Sans MS" panose="030F0702030302020204" pitchFamily="66" charset="0"/>
              </a:rPr>
              <a:t>(</a:t>
            </a:r>
            <a:r>
              <a:rPr lang="en-US" sz="2200" dirty="0">
                <a:latin typeface="Comic Sans MS" panose="030F0702030302020204" pitchFamily="66" charset="0"/>
              </a:rPr>
              <a:t>names of people, places, titles, months, days of the week…)</a:t>
            </a:r>
            <a:endParaRPr lang="en-GB" sz="22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200" b="1" u="sng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b="1" u="sng" dirty="0" smtClean="0">
                <a:latin typeface="Comic Sans MS" panose="030F0702030302020204" pitchFamily="66" charset="0"/>
              </a:rPr>
              <a:t>Example: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en-GB" sz="2200" dirty="0" smtClean="0">
                <a:latin typeface="Comic Sans MS" panose="030F0702030302020204" pitchFamily="66" charset="0"/>
              </a:rPr>
              <a:t>he cat went to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</a:t>
            </a:r>
            <a:r>
              <a:rPr lang="en-GB" sz="2200" dirty="0" smtClean="0">
                <a:latin typeface="Comic Sans MS" panose="030F0702030302020204" pitchFamily="66" charset="0"/>
              </a:rPr>
              <a:t>lfie when it wanted feeding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.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endParaRPr lang="en-GB" sz="22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94247" y="4365104"/>
            <a:ext cx="1080120" cy="11079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</a:rPr>
              <a:t>.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Task time: now add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190695" y="16288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169980"/>
            <a:ext cx="8784976" cy="4525963"/>
          </a:xfrm>
        </p:spPr>
        <p:txBody>
          <a:bodyPr>
            <a:normAutofit/>
          </a:bodyPr>
          <a:lstStyle/>
          <a:p>
            <a:endParaRPr lang="en-US" altLang="en-US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695" y="1540135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dirty="0" smtClean="0">
                <a:latin typeface="Comic Sans MS" panose="030F0702030302020204" pitchFamily="66" charset="0"/>
              </a:rPr>
              <a:t>it </a:t>
            </a:r>
            <a:r>
              <a:rPr lang="en-GB" sz="2400" dirty="0">
                <a:latin typeface="Comic Sans MS" panose="030F0702030302020204" pitchFamily="66" charset="0"/>
              </a:rPr>
              <a:t>was a warm sunny day in </a:t>
            </a:r>
            <a:r>
              <a:rPr lang="en-GB" sz="2400" dirty="0" err="1" smtClean="0">
                <a:latin typeface="Comic Sans MS" panose="030F0702030302020204" pitchFamily="66" charset="0"/>
              </a:rPr>
              <a:t>july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so the friends decided to go on a </a:t>
            </a:r>
            <a:r>
              <a:rPr lang="en-GB" sz="2400" dirty="0" smtClean="0">
                <a:latin typeface="Comic Sans MS" panose="030F0702030302020204" pitchFamily="66" charset="0"/>
              </a:rPr>
              <a:t>picnic </a:t>
            </a:r>
            <a:r>
              <a:rPr lang="en-GB" sz="2400" dirty="0" err="1" smtClean="0">
                <a:latin typeface="Comic Sans MS" panose="030F0702030302020204" pitchFamily="66" charset="0"/>
              </a:rPr>
              <a:t>katie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had made a range of sandwiches and </a:t>
            </a:r>
            <a:r>
              <a:rPr lang="en-GB" sz="2400" dirty="0" smtClean="0">
                <a:latin typeface="Comic Sans MS" panose="030F0702030302020204" pitchFamily="66" charset="0"/>
              </a:rPr>
              <a:t>ben </a:t>
            </a:r>
            <a:r>
              <a:rPr lang="en-GB" sz="2400" dirty="0">
                <a:latin typeface="Comic Sans MS" panose="030F0702030302020204" pitchFamily="66" charset="0"/>
              </a:rPr>
              <a:t>made some sweet </a:t>
            </a:r>
            <a:r>
              <a:rPr lang="en-GB" sz="2400" dirty="0" smtClean="0">
                <a:latin typeface="Comic Sans MS" panose="030F0702030302020204" pitchFamily="66" charset="0"/>
              </a:rPr>
              <a:t>tea he </a:t>
            </a:r>
            <a:r>
              <a:rPr lang="en-GB" sz="2400" dirty="0">
                <a:latin typeface="Comic Sans MS" panose="030F0702030302020204" pitchFamily="66" charset="0"/>
              </a:rPr>
              <a:t>put it in a flask whilst </a:t>
            </a:r>
            <a:r>
              <a:rPr lang="en-GB" sz="2400" dirty="0" err="1" smtClean="0">
                <a:latin typeface="Comic Sans MS" panose="030F0702030302020204" pitchFamily="66" charset="0"/>
              </a:rPr>
              <a:t>sam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got some cans of coke from the </a:t>
            </a:r>
            <a:r>
              <a:rPr lang="en-GB" sz="2400" dirty="0" smtClean="0">
                <a:latin typeface="Comic Sans MS" panose="030F0702030302020204" pitchFamily="66" charset="0"/>
              </a:rPr>
              <a:t>cupboard shortly </a:t>
            </a:r>
            <a:r>
              <a:rPr lang="en-GB" sz="2400" dirty="0">
                <a:latin typeface="Comic Sans MS" panose="030F0702030302020204" pitchFamily="66" charset="0"/>
              </a:rPr>
              <a:t>later </a:t>
            </a:r>
            <a:r>
              <a:rPr lang="en-GB" sz="2400" dirty="0" smtClean="0">
                <a:latin typeface="Comic Sans MS" panose="030F0702030302020204" pitchFamily="66" charset="0"/>
              </a:rPr>
              <a:t>tom </a:t>
            </a:r>
            <a:r>
              <a:rPr lang="en-GB" sz="2400" dirty="0">
                <a:latin typeface="Comic Sans MS" panose="030F0702030302020204" pitchFamily="66" charset="0"/>
              </a:rPr>
              <a:t>arrived with a delicious chocolate cake from the shop in </a:t>
            </a:r>
            <a:r>
              <a:rPr lang="en-GB" sz="2400" dirty="0" err="1">
                <a:latin typeface="Comic Sans MS" panose="030F0702030302020204" pitchFamily="66" charset="0"/>
              </a:rPr>
              <a:t>m</a:t>
            </a:r>
            <a:r>
              <a:rPr lang="en-GB" sz="2400" dirty="0" err="1" smtClean="0">
                <a:latin typeface="Comic Sans MS" panose="030F0702030302020204" pitchFamily="66" charset="0"/>
              </a:rPr>
              <a:t>ansfield</a:t>
            </a:r>
            <a:r>
              <a:rPr lang="en-GB" sz="2400" dirty="0" smtClean="0">
                <a:latin typeface="Comic Sans MS" panose="030F0702030302020204" pitchFamily="66" charset="0"/>
              </a:rPr>
              <a:t> they </a:t>
            </a:r>
            <a:r>
              <a:rPr lang="en-GB" sz="2400" dirty="0">
                <a:latin typeface="Comic Sans MS" panose="030F0702030302020204" pitchFamily="66" charset="0"/>
              </a:rPr>
              <a:t>then all set off in </a:t>
            </a:r>
            <a:r>
              <a:rPr lang="en-GB" sz="2400" dirty="0" smtClean="0">
                <a:latin typeface="Comic Sans MS" panose="030F0702030302020204" pitchFamily="66" charset="0"/>
              </a:rPr>
              <a:t>bens </a:t>
            </a:r>
            <a:r>
              <a:rPr lang="en-GB" sz="2400" dirty="0">
                <a:latin typeface="Comic Sans MS" panose="030F0702030302020204" pitchFamily="66" charset="0"/>
              </a:rPr>
              <a:t>car to the woods in </a:t>
            </a:r>
            <a:r>
              <a:rPr lang="en-GB" sz="2400" dirty="0" smtClean="0">
                <a:latin typeface="Comic Sans MS" panose="030F0702030302020204" pitchFamily="66" charset="0"/>
              </a:rPr>
              <a:t>beamish firstly </a:t>
            </a:r>
            <a:r>
              <a:rPr lang="en-GB" sz="2400" dirty="0">
                <a:latin typeface="Comic Sans MS" panose="030F0702030302020204" pitchFamily="66" charset="0"/>
              </a:rPr>
              <a:t>they ate their picnic and then they went for a relaxing stroll in the large leafy woods where they encountered a snappy </a:t>
            </a:r>
            <a:r>
              <a:rPr lang="en-GB" sz="2400" dirty="0" smtClean="0">
                <a:latin typeface="Comic Sans MS" panose="030F0702030302020204" pitchFamily="66" charset="0"/>
              </a:rPr>
              <a:t>jack </a:t>
            </a:r>
            <a:r>
              <a:rPr lang="en-GB" sz="2400" dirty="0" err="1" smtClean="0">
                <a:latin typeface="Comic Sans MS" panose="030F0702030302020204" pitchFamily="66" charset="0"/>
              </a:rPr>
              <a:t>russell</a:t>
            </a:r>
            <a:r>
              <a:rPr lang="en-GB" sz="2400" dirty="0" smtClean="0">
                <a:latin typeface="Comic Sans MS" panose="030F0702030302020204" pitchFamily="66" charset="0"/>
              </a:rPr>
              <a:t> terrier </a:t>
            </a:r>
            <a:r>
              <a:rPr lang="en-GB" sz="2400" dirty="0" err="1" smtClean="0">
                <a:latin typeface="Comic Sans MS" panose="030F0702030302020204" pitchFamily="66" charset="0"/>
              </a:rPr>
              <a:t>sam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ran away in </a:t>
            </a:r>
            <a:r>
              <a:rPr lang="en-GB" sz="2400" dirty="0" smtClean="0">
                <a:latin typeface="Comic Sans MS" panose="030F0702030302020204" pitchFamily="66" charset="0"/>
              </a:rPr>
              <a:t>fright                                        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Answers 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GB" sz="2400" dirty="0" smtClean="0">
                <a:latin typeface="Comic Sans MS" panose="030F0702030302020204" pitchFamily="66" charset="0"/>
              </a:rPr>
              <a:t>t </a:t>
            </a:r>
            <a:r>
              <a:rPr lang="en-GB" sz="2400" dirty="0">
                <a:latin typeface="Comic Sans MS" panose="030F0702030302020204" pitchFamily="66" charset="0"/>
              </a:rPr>
              <a:t>was a warm sunny day in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GB" sz="2400" dirty="0" smtClean="0">
                <a:latin typeface="Comic Sans MS" panose="030F0702030302020204" pitchFamily="66" charset="0"/>
              </a:rPr>
              <a:t>uly </a:t>
            </a:r>
            <a:r>
              <a:rPr lang="en-GB" sz="2400" dirty="0">
                <a:latin typeface="Comic Sans MS" panose="030F0702030302020204" pitchFamily="66" charset="0"/>
              </a:rPr>
              <a:t>so the friends decided to go on a </a:t>
            </a:r>
            <a:r>
              <a:rPr lang="en-GB" sz="2400" dirty="0" smtClean="0">
                <a:latin typeface="Comic Sans MS" panose="030F0702030302020204" pitchFamily="66" charset="0"/>
              </a:rPr>
              <a:t>picnic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GB" sz="2400" dirty="0" smtClean="0">
                <a:latin typeface="Comic Sans MS" panose="030F0702030302020204" pitchFamily="66" charset="0"/>
              </a:rPr>
              <a:t>atie </a:t>
            </a:r>
            <a:r>
              <a:rPr lang="en-GB" sz="2400" dirty="0">
                <a:latin typeface="Comic Sans MS" panose="030F0702030302020204" pitchFamily="66" charset="0"/>
              </a:rPr>
              <a:t>had made a range of sandwiches and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GB" sz="2400" dirty="0" smtClean="0">
                <a:latin typeface="Comic Sans MS" panose="030F0702030302020204" pitchFamily="66" charset="0"/>
              </a:rPr>
              <a:t>en </a:t>
            </a:r>
            <a:r>
              <a:rPr lang="en-GB" sz="2400" dirty="0">
                <a:latin typeface="Comic Sans MS" panose="030F0702030302020204" pitchFamily="66" charset="0"/>
              </a:rPr>
              <a:t>made some sweet </a:t>
            </a:r>
            <a:r>
              <a:rPr lang="en-GB" sz="2400" dirty="0" smtClean="0">
                <a:latin typeface="Comic Sans MS" panose="030F0702030302020204" pitchFamily="66" charset="0"/>
              </a:rPr>
              <a:t>tea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GB" sz="2400" dirty="0" smtClean="0">
                <a:latin typeface="Comic Sans MS" panose="030F0702030302020204" pitchFamily="66" charset="0"/>
              </a:rPr>
              <a:t>e </a:t>
            </a:r>
            <a:r>
              <a:rPr lang="en-GB" sz="2400" dirty="0">
                <a:latin typeface="Comic Sans MS" panose="030F0702030302020204" pitchFamily="66" charset="0"/>
              </a:rPr>
              <a:t>put it in a flask whilst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am </a:t>
            </a:r>
            <a:r>
              <a:rPr lang="en-GB" sz="2400" dirty="0">
                <a:latin typeface="Comic Sans MS" panose="030F0702030302020204" pitchFamily="66" charset="0"/>
              </a:rPr>
              <a:t>got some cans of coke from the </a:t>
            </a:r>
            <a:r>
              <a:rPr lang="en-GB" sz="2400" dirty="0" smtClean="0">
                <a:latin typeface="Comic Sans MS" panose="030F0702030302020204" pitchFamily="66" charset="0"/>
              </a:rPr>
              <a:t>cupboard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hortly </a:t>
            </a:r>
            <a:r>
              <a:rPr lang="en-GB" sz="2400" dirty="0">
                <a:latin typeface="Comic Sans MS" panose="030F0702030302020204" pitchFamily="66" charset="0"/>
              </a:rPr>
              <a:t>later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sz="2400" dirty="0" smtClean="0">
                <a:latin typeface="Comic Sans MS" panose="030F0702030302020204" pitchFamily="66" charset="0"/>
              </a:rPr>
              <a:t>om </a:t>
            </a:r>
            <a:r>
              <a:rPr lang="en-GB" sz="2400" dirty="0">
                <a:latin typeface="Comic Sans MS" panose="030F0702030302020204" pitchFamily="66" charset="0"/>
              </a:rPr>
              <a:t>arrived with a delicious chocolate cake from the shop in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GB" sz="2400" dirty="0" smtClean="0">
                <a:latin typeface="Comic Sans MS" panose="030F0702030302020204" pitchFamily="66" charset="0"/>
              </a:rPr>
              <a:t>ansfield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sz="2400" dirty="0" smtClean="0">
                <a:latin typeface="Comic Sans MS" panose="030F0702030302020204" pitchFamily="66" charset="0"/>
              </a:rPr>
              <a:t>hey </a:t>
            </a:r>
            <a:r>
              <a:rPr lang="en-GB" sz="2400" dirty="0">
                <a:latin typeface="Comic Sans MS" panose="030F0702030302020204" pitchFamily="66" charset="0"/>
              </a:rPr>
              <a:t>then all set off in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GB" sz="2400" dirty="0" smtClean="0">
                <a:latin typeface="Comic Sans MS" panose="030F0702030302020204" pitchFamily="66" charset="0"/>
              </a:rPr>
              <a:t>ens </a:t>
            </a:r>
            <a:r>
              <a:rPr lang="en-GB" sz="2400" dirty="0">
                <a:latin typeface="Comic Sans MS" panose="030F0702030302020204" pitchFamily="66" charset="0"/>
              </a:rPr>
              <a:t>car to the woods in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GB" sz="2400" dirty="0" smtClean="0">
                <a:latin typeface="Comic Sans MS" panose="030F0702030302020204" pitchFamily="66" charset="0"/>
              </a:rPr>
              <a:t>eamish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GB" sz="2400" dirty="0" smtClean="0">
                <a:latin typeface="Comic Sans MS" panose="030F0702030302020204" pitchFamily="66" charset="0"/>
              </a:rPr>
              <a:t>irstly </a:t>
            </a:r>
            <a:r>
              <a:rPr lang="en-GB" sz="2400" dirty="0">
                <a:latin typeface="Comic Sans MS" panose="030F0702030302020204" pitchFamily="66" charset="0"/>
              </a:rPr>
              <a:t>they ate their picnic and then they went for a relaxing stroll in the large </a:t>
            </a:r>
            <a:r>
              <a:rPr lang="en-GB" sz="2400" dirty="0" smtClean="0">
                <a:latin typeface="Comic Sans MS" panose="030F0702030302020204" pitchFamily="66" charset="0"/>
              </a:rPr>
              <a:t>leafy woods </a:t>
            </a:r>
            <a:r>
              <a:rPr lang="en-GB" sz="2400" dirty="0">
                <a:latin typeface="Comic Sans MS" panose="030F0702030302020204" pitchFamily="66" charset="0"/>
              </a:rPr>
              <a:t>where they encountered a snappy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GB" sz="2400" dirty="0" smtClean="0">
                <a:latin typeface="Comic Sans MS" panose="030F0702030302020204" pitchFamily="66" charset="0"/>
              </a:rPr>
              <a:t>ack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2400" dirty="0" smtClean="0">
                <a:latin typeface="Comic Sans MS" panose="030F0702030302020204" pitchFamily="66" charset="0"/>
              </a:rPr>
              <a:t>ussell terrier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am </a:t>
            </a:r>
            <a:r>
              <a:rPr lang="en-GB" sz="2400" dirty="0">
                <a:latin typeface="Comic Sans MS" panose="030F0702030302020204" pitchFamily="66" charset="0"/>
              </a:rPr>
              <a:t>ran away in </a:t>
            </a:r>
            <a:r>
              <a:rPr lang="en-GB" sz="2400" dirty="0" smtClean="0">
                <a:latin typeface="Comic Sans MS" panose="030F0702030302020204" pitchFamily="66" charset="0"/>
              </a:rPr>
              <a:t>fright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r>
              <a:rPr lang="en-GB" sz="2400" b="1" dirty="0" smtClean="0">
                <a:latin typeface="Comic Sans MS" panose="030F0702030302020204" pitchFamily="66" charset="0"/>
              </a:rPr>
              <a:t>                                        </a:t>
            </a:r>
            <a:endParaRPr lang="en-GB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5090321"/>
          <a:ext cx="9144000" cy="17676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39607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332113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remember when and where to use full stops and capital letters and sometimes put them in the correct place in my writing?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mostly use full stops and capital letters in the correct place in my writing?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always use full stops and capital letters in the correct place in my writing and start to think about including different pieces of punctuation that would be effective?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xplosion 2 4"/>
          <p:cNvSpPr/>
          <p:nvPr/>
        </p:nvSpPr>
        <p:spPr>
          <a:xfrm>
            <a:off x="5436096" y="1916832"/>
            <a:ext cx="3456384" cy="2668488"/>
          </a:xfrm>
          <a:prstGeom prst="irregularSeal2">
            <a:avLst/>
          </a:prstGeom>
          <a:solidFill>
            <a:srgbClr val="FFFF0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Did anyone add any other punctuation to this paragraph?</a:t>
            </a:r>
            <a:endParaRPr lang="en-GB" sz="1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4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Other punctuation you could have included…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340768"/>
            <a:ext cx="8712968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>
                <a:latin typeface="Comic Sans MS" panose="030F0702030302020204" pitchFamily="66" charset="0"/>
              </a:rPr>
              <a:t>I</a:t>
            </a:r>
            <a:r>
              <a:rPr lang="en-GB" sz="2400" dirty="0" smtClean="0">
                <a:latin typeface="Comic Sans MS" panose="030F0702030302020204" pitchFamily="66" charset="0"/>
              </a:rPr>
              <a:t>t </a:t>
            </a:r>
            <a:r>
              <a:rPr lang="en-GB" sz="2400" dirty="0">
                <a:latin typeface="Comic Sans MS" panose="030F0702030302020204" pitchFamily="66" charset="0"/>
              </a:rPr>
              <a:t>was a </a:t>
            </a:r>
            <a:r>
              <a:rPr lang="en-GB" sz="2400" dirty="0" smtClean="0">
                <a:latin typeface="Comic Sans MS" panose="030F0702030302020204" pitchFamily="66" charset="0"/>
              </a:rPr>
              <a:t>warm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sunny day in J</a:t>
            </a:r>
            <a:r>
              <a:rPr lang="en-GB" sz="2400" dirty="0" smtClean="0">
                <a:latin typeface="Comic Sans MS" panose="030F0702030302020204" pitchFamily="66" charset="0"/>
              </a:rPr>
              <a:t>uly </a:t>
            </a:r>
            <a:r>
              <a:rPr lang="en-GB" sz="2400" dirty="0">
                <a:latin typeface="Comic Sans MS" panose="030F0702030302020204" pitchFamily="66" charset="0"/>
              </a:rPr>
              <a:t>so the friends decided to go on a </a:t>
            </a:r>
            <a:r>
              <a:rPr lang="en-GB" sz="2400" dirty="0" smtClean="0">
                <a:latin typeface="Comic Sans MS" panose="030F0702030302020204" pitchFamily="66" charset="0"/>
              </a:rPr>
              <a:t>picnic. </a:t>
            </a:r>
            <a:r>
              <a:rPr lang="en-GB" sz="2400" dirty="0">
                <a:latin typeface="Comic Sans MS" panose="030F0702030302020204" pitchFamily="66" charset="0"/>
              </a:rPr>
              <a:t>K</a:t>
            </a:r>
            <a:r>
              <a:rPr lang="en-GB" sz="2400" dirty="0" smtClean="0">
                <a:latin typeface="Comic Sans MS" panose="030F0702030302020204" pitchFamily="66" charset="0"/>
              </a:rPr>
              <a:t>atie </a:t>
            </a:r>
            <a:r>
              <a:rPr lang="en-GB" sz="2400" dirty="0">
                <a:latin typeface="Comic Sans MS" panose="030F0702030302020204" pitchFamily="66" charset="0"/>
              </a:rPr>
              <a:t>had made a range of sandwiches and </a:t>
            </a:r>
            <a:r>
              <a:rPr lang="en-GB" sz="2400" dirty="0" smtClean="0">
                <a:latin typeface="Comic Sans MS" panose="030F0702030302020204" pitchFamily="66" charset="0"/>
              </a:rPr>
              <a:t>Ben </a:t>
            </a:r>
            <a:r>
              <a:rPr lang="en-GB" sz="2400" dirty="0">
                <a:latin typeface="Comic Sans MS" panose="030F0702030302020204" pitchFamily="66" charset="0"/>
              </a:rPr>
              <a:t>made some sweet </a:t>
            </a:r>
            <a:r>
              <a:rPr lang="en-GB" sz="2400" dirty="0" smtClean="0">
                <a:latin typeface="Comic Sans MS" panose="030F0702030302020204" pitchFamily="66" charset="0"/>
              </a:rPr>
              <a:t>tea. </a:t>
            </a:r>
            <a:r>
              <a:rPr lang="en-GB" sz="2400" dirty="0">
                <a:latin typeface="Comic Sans MS" panose="030F0702030302020204" pitchFamily="66" charset="0"/>
              </a:rPr>
              <a:t>H</a:t>
            </a:r>
            <a:r>
              <a:rPr lang="en-GB" sz="2400" dirty="0" smtClean="0">
                <a:latin typeface="Comic Sans MS" panose="030F0702030302020204" pitchFamily="66" charset="0"/>
              </a:rPr>
              <a:t>e </a:t>
            </a:r>
            <a:r>
              <a:rPr lang="en-GB" sz="2400" dirty="0">
                <a:latin typeface="Comic Sans MS" panose="030F0702030302020204" pitchFamily="66" charset="0"/>
              </a:rPr>
              <a:t>put it in a flask whilst S</a:t>
            </a:r>
            <a:r>
              <a:rPr lang="en-GB" sz="2400" dirty="0" smtClean="0">
                <a:latin typeface="Comic Sans MS" panose="030F0702030302020204" pitchFamily="66" charset="0"/>
              </a:rPr>
              <a:t>am </a:t>
            </a:r>
            <a:r>
              <a:rPr lang="en-GB" sz="2400" dirty="0">
                <a:latin typeface="Comic Sans MS" panose="030F0702030302020204" pitchFamily="66" charset="0"/>
              </a:rPr>
              <a:t>got some cans of coke from the </a:t>
            </a:r>
            <a:r>
              <a:rPr lang="en-GB" sz="2400" dirty="0" smtClean="0">
                <a:latin typeface="Comic Sans MS" panose="030F0702030302020204" pitchFamily="66" charset="0"/>
              </a:rPr>
              <a:t>cupboard. </a:t>
            </a:r>
            <a:r>
              <a:rPr lang="en-GB" sz="2400" dirty="0"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hortly later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en-GB" sz="2400" dirty="0" smtClean="0">
                <a:latin typeface="Comic Sans MS" panose="030F0702030302020204" pitchFamily="66" charset="0"/>
              </a:rPr>
              <a:t> Tom </a:t>
            </a:r>
            <a:r>
              <a:rPr lang="en-GB" sz="2400" dirty="0">
                <a:latin typeface="Comic Sans MS" panose="030F0702030302020204" pitchFamily="66" charset="0"/>
              </a:rPr>
              <a:t>arrived with a delicious chocolate cake from the shop in </a:t>
            </a:r>
            <a:r>
              <a:rPr lang="en-GB" sz="2400" dirty="0" smtClean="0">
                <a:latin typeface="Comic Sans MS" panose="030F0702030302020204" pitchFamily="66" charset="0"/>
              </a:rPr>
              <a:t>Mansfield. </a:t>
            </a:r>
            <a:r>
              <a:rPr lang="en-GB" sz="2400" dirty="0">
                <a:latin typeface="Comic Sans MS" panose="030F0702030302020204" pitchFamily="66" charset="0"/>
              </a:rPr>
              <a:t>T</a:t>
            </a:r>
            <a:r>
              <a:rPr lang="en-GB" sz="2400" dirty="0" smtClean="0">
                <a:latin typeface="Comic Sans MS" panose="030F0702030302020204" pitchFamily="66" charset="0"/>
              </a:rPr>
              <a:t>hey </a:t>
            </a:r>
            <a:r>
              <a:rPr lang="en-GB" sz="2400" dirty="0">
                <a:latin typeface="Comic Sans MS" panose="030F0702030302020204" pitchFamily="66" charset="0"/>
              </a:rPr>
              <a:t>then all set off in </a:t>
            </a:r>
            <a:r>
              <a:rPr lang="en-GB" sz="2400" dirty="0" smtClean="0">
                <a:latin typeface="Comic Sans MS" panose="030F0702030302020204" pitchFamily="66" charset="0"/>
              </a:rPr>
              <a:t>Ben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  <a:r>
              <a:rPr lang="en-GB" sz="2400" dirty="0" smtClean="0">
                <a:latin typeface="Comic Sans MS" panose="030F0702030302020204" pitchFamily="66" charset="0"/>
              </a:rPr>
              <a:t>s </a:t>
            </a:r>
            <a:r>
              <a:rPr lang="en-GB" sz="2400" dirty="0">
                <a:latin typeface="Comic Sans MS" panose="030F0702030302020204" pitchFamily="66" charset="0"/>
              </a:rPr>
              <a:t>car to the woods in </a:t>
            </a:r>
            <a:r>
              <a:rPr lang="en-GB" sz="2400" dirty="0" smtClean="0">
                <a:latin typeface="Comic Sans MS" panose="030F0702030302020204" pitchFamily="66" charset="0"/>
              </a:rPr>
              <a:t>Beamish. Firstly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they ate their picnic and then they went for a relaxing stroll in the </a:t>
            </a:r>
            <a:r>
              <a:rPr lang="en-GB" sz="2400" dirty="0" smtClean="0">
                <a:latin typeface="Comic Sans MS" panose="030F0702030302020204" pitchFamily="66" charset="0"/>
              </a:rPr>
              <a:t>large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en-GB" sz="2400" dirty="0" smtClean="0">
                <a:latin typeface="Comic Sans MS" panose="030F0702030302020204" pitchFamily="66" charset="0"/>
              </a:rPr>
              <a:t> leafy </a:t>
            </a:r>
            <a:r>
              <a:rPr lang="en-GB" sz="2400" dirty="0">
                <a:latin typeface="Comic Sans MS" panose="030F0702030302020204" pitchFamily="66" charset="0"/>
              </a:rPr>
              <a:t>woods where they encountered a snappy J</a:t>
            </a:r>
            <a:r>
              <a:rPr lang="en-GB" sz="2400" dirty="0" smtClean="0">
                <a:latin typeface="Comic Sans MS" panose="030F0702030302020204" pitchFamily="66" charset="0"/>
              </a:rPr>
              <a:t>ack </a:t>
            </a:r>
            <a:r>
              <a:rPr lang="en-GB" sz="2400" dirty="0">
                <a:latin typeface="Comic Sans MS" panose="030F0702030302020204" pitchFamily="66" charset="0"/>
              </a:rPr>
              <a:t>R</a:t>
            </a:r>
            <a:r>
              <a:rPr lang="en-GB" sz="2400" dirty="0" smtClean="0">
                <a:latin typeface="Comic Sans MS" panose="030F0702030302020204" pitchFamily="66" charset="0"/>
              </a:rPr>
              <a:t>ussell terrier. </a:t>
            </a:r>
            <a:r>
              <a:rPr lang="en-GB" sz="2400" dirty="0"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am </a:t>
            </a:r>
            <a:r>
              <a:rPr lang="en-GB" sz="2400" dirty="0">
                <a:latin typeface="Comic Sans MS" panose="030F0702030302020204" pitchFamily="66" charset="0"/>
              </a:rPr>
              <a:t>ran away in </a:t>
            </a:r>
            <a:r>
              <a:rPr lang="en-GB" sz="2400" dirty="0" smtClean="0">
                <a:latin typeface="Comic Sans MS" panose="030F0702030302020204" pitchFamily="66" charset="0"/>
              </a:rPr>
              <a:t>fright</a:t>
            </a:r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!</a:t>
            </a:r>
            <a:r>
              <a:rPr lang="en-GB" sz="2400" b="1" dirty="0" smtClean="0">
                <a:latin typeface="Comic Sans MS" panose="030F0702030302020204" pitchFamily="66" charset="0"/>
              </a:rPr>
              <a:t>                                     </a:t>
            </a:r>
            <a:endParaRPr lang="en-GB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5090321"/>
          <a:ext cx="9144000" cy="17676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39607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332113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remember when and where to use full stops and capital letters and sometimes put them in the correct place in my writing?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mostly use full stops and capital letters in the correct place in my writing?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I always use full stops and capital letters in the correct place in my writing and start to think about including different pieces of punctuation that would be effective?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3961</Words>
  <Application>WPS Presentation</Application>
  <PresentationFormat>On-screen Show (4:3)</PresentationFormat>
  <Paragraphs>96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Comic Sans MS</vt:lpstr>
      <vt:lpstr>Calibri</vt:lpstr>
      <vt:lpstr>Microsoft YaHei</vt:lpstr>
      <vt:lpstr/>
      <vt:lpstr>Arial Unicode MS</vt:lpstr>
      <vt:lpstr>Office Theme</vt:lpstr>
      <vt:lpstr>Grammar Starter</vt:lpstr>
      <vt:lpstr>In the back of your exercise book...</vt:lpstr>
      <vt:lpstr>Task time: now add it! </vt:lpstr>
      <vt:lpstr>Answers </vt:lpstr>
      <vt:lpstr>Other punctuation you could have included…</vt:lpstr>
    </vt:vector>
  </TitlesOfParts>
  <Company>The Brunts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I.Kettlewell</cp:lastModifiedBy>
  <cp:revision>54</cp:revision>
  <dcterms:created xsi:type="dcterms:W3CDTF">2013-01-04T17:26:00Z</dcterms:created>
  <dcterms:modified xsi:type="dcterms:W3CDTF">2017-09-16T15:15:09Z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