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99"/>
    <a:srgbClr val="0000FF"/>
    <a:srgbClr val="800080"/>
    <a:srgbClr val="99FF99"/>
    <a:srgbClr val="99CCFF"/>
    <a:srgbClr val="FFCCCC"/>
    <a:srgbClr val="FFFFCC"/>
    <a:srgbClr val="FF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90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90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Have and of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772816"/>
            <a:ext cx="8856984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Have and of</a:t>
            </a:r>
          </a:p>
          <a:p>
            <a:pPr marL="0" indent="0" algn="ctr">
              <a:buNone/>
            </a:pPr>
            <a:endParaRPr lang="en-GB" sz="1800" b="1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b="1" dirty="0">
                <a:solidFill>
                  <a:srgbClr val="00B0F0"/>
                </a:solidFill>
                <a:latin typeface="Comic Sans MS" pitchFamily="66" charset="0"/>
              </a:rPr>
              <a:t>H</a:t>
            </a:r>
            <a:r>
              <a:rPr lang="en-GB" sz="2400" b="1" dirty="0" smtClean="0">
                <a:solidFill>
                  <a:srgbClr val="00B0F0"/>
                </a:solidFill>
                <a:latin typeface="Comic Sans MS" pitchFamily="66" charset="0"/>
              </a:rPr>
              <a:t>ave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>
                <a:latin typeface="Comic Sans MS" pitchFamily="66" charset="0"/>
              </a:rPr>
              <a:t>is a verb so </a:t>
            </a:r>
            <a:r>
              <a:rPr lang="en-GB" sz="2400" dirty="0" smtClean="0">
                <a:latin typeface="Comic Sans MS" pitchFamily="66" charset="0"/>
              </a:rPr>
              <a:t>it </a:t>
            </a:r>
            <a:r>
              <a:rPr lang="en-GB" sz="2400" dirty="0">
                <a:latin typeface="Comic Sans MS" pitchFamily="66" charset="0"/>
              </a:rPr>
              <a:t>follows other verbs. </a:t>
            </a:r>
            <a:r>
              <a:rPr lang="en-GB" sz="2400" dirty="0" smtClean="0">
                <a:latin typeface="Comic Sans MS" pitchFamily="66" charset="0"/>
              </a:rPr>
              <a:t>Whenever you use these verbs </a:t>
            </a:r>
            <a:r>
              <a:rPr lang="en-GB" sz="2400" dirty="0" smtClean="0">
                <a:latin typeface="Comic Sans MS" pitchFamily="66" charset="0"/>
              </a:rPr>
              <a:t>you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need to use </a:t>
            </a:r>
            <a:r>
              <a:rPr lang="en-GB" sz="2400" b="1" dirty="0" smtClean="0">
                <a:solidFill>
                  <a:srgbClr val="00B0F0"/>
                </a:solidFill>
                <a:latin typeface="Comic Sans MS" pitchFamily="66" charset="0"/>
              </a:rPr>
              <a:t>have</a:t>
            </a:r>
            <a:r>
              <a:rPr lang="en-GB" sz="2400" dirty="0">
                <a:latin typeface="Comic Sans MS" pitchFamily="66" charset="0"/>
              </a:rPr>
              <a:t>:</a:t>
            </a:r>
            <a:endParaRPr lang="en-GB" sz="24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dirty="0">
                <a:latin typeface="Comic Sans MS" pitchFamily="66" charset="0"/>
              </a:rPr>
              <a:t>m</a:t>
            </a:r>
            <a:r>
              <a:rPr lang="en-GB" sz="2400" dirty="0" smtClean="0">
                <a:latin typeface="Comic Sans MS" pitchFamily="66" charset="0"/>
              </a:rPr>
              <a:t>ay		should		would		can 		must</a:t>
            </a:r>
          </a:p>
          <a:p>
            <a:pPr marL="0" indent="0" algn="just">
              <a:buNone/>
            </a:pPr>
            <a:r>
              <a:rPr lang="en-GB" sz="2400" dirty="0">
                <a:latin typeface="Comic Sans MS" pitchFamily="66" charset="0"/>
              </a:rPr>
              <a:t>m</a:t>
            </a:r>
            <a:r>
              <a:rPr lang="en-GB" sz="2400" dirty="0" smtClean="0">
                <a:latin typeface="Comic Sans MS" pitchFamily="66" charset="0"/>
              </a:rPr>
              <a:t>ight		shall		will		could</a:t>
            </a:r>
          </a:p>
          <a:p>
            <a:pPr marL="0" indent="0" algn="just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b="1" dirty="0" smtClean="0">
                <a:solidFill>
                  <a:srgbClr val="00CC00"/>
                </a:solidFill>
                <a:latin typeface="Comic Sans MS" pitchFamily="66" charset="0"/>
              </a:rPr>
              <a:t>Of</a:t>
            </a:r>
            <a:r>
              <a:rPr lang="en-GB" sz="2400" dirty="0" smtClean="0">
                <a:latin typeface="Comic Sans MS" pitchFamily="66" charset="0"/>
              </a:rPr>
              <a:t> is a preposition so needs to be used in phrases.</a:t>
            </a:r>
          </a:p>
          <a:p>
            <a:pPr marL="0" indent="0" algn="just">
              <a:buNone/>
            </a:pPr>
            <a:r>
              <a:rPr lang="en-GB" sz="2400" b="1" u="sng" dirty="0" smtClean="0">
                <a:latin typeface="Comic Sans MS" pitchFamily="66" charset="0"/>
              </a:rPr>
              <a:t>Example</a:t>
            </a:r>
            <a:r>
              <a:rPr lang="en-GB" sz="2400" dirty="0" smtClean="0">
                <a:latin typeface="Comic Sans MS" pitchFamily="66" charset="0"/>
              </a:rPr>
              <a:t>: Historians disagree because </a:t>
            </a:r>
            <a:r>
              <a:rPr lang="en-GB" sz="2400" b="1" dirty="0" smtClean="0">
                <a:solidFill>
                  <a:srgbClr val="00CC00"/>
                </a:solidFill>
                <a:latin typeface="Comic Sans MS" pitchFamily="66" charset="0"/>
              </a:rPr>
              <a:t>of</a:t>
            </a:r>
            <a:r>
              <a:rPr lang="en-GB" sz="2400" dirty="0" smtClean="0">
                <a:latin typeface="Comic Sans MS" pitchFamily="66" charset="0"/>
              </a:rPr>
              <a:t> the items found. </a:t>
            </a:r>
          </a:p>
          <a:p>
            <a:pPr marL="0" indent="0" algn="just">
              <a:buNone/>
            </a:pPr>
            <a:endParaRPr lang="en-GB" sz="2800" b="1" u="sng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adapt it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Change these sentences to ensure they make perfect sense.</a:t>
            </a:r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They shouldn’t of done that because it got me into trouble. I might of been given a detention. 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You could of helped us finish desert. We couldn’t finish it because of the amount of sugar in it. </a:t>
            </a:r>
            <a:endParaRPr lang="en-GB" sz="24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endParaRPr lang="en-GB" sz="2400" dirty="0" smtClean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The flooding may of been caused by lots of heavy rain falling   on the hills and mountains. </a:t>
            </a:r>
          </a:p>
        </p:txBody>
      </p:sp>
    </p:spTree>
    <p:extLst>
      <p:ext uri="{BB962C8B-B14F-4D97-AF65-F5344CB8AC3E}">
        <p14:creationId xmlns:p14="http://schemas.microsoft.com/office/powerpoint/2010/main" val="141117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</a:t>
            </a:r>
            <a:r>
              <a:rPr lang="en-GB" sz="54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create your own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597971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>
                <a:latin typeface="Comic Sans MS" pitchFamily="66" charset="0"/>
              </a:rPr>
              <a:t>Now </a:t>
            </a:r>
            <a:r>
              <a:rPr lang="en-GB" dirty="0">
                <a:latin typeface="Comic Sans MS" pitchFamily="66" charset="0"/>
              </a:rPr>
              <a:t>write your own five sentences </a:t>
            </a:r>
            <a:r>
              <a:rPr lang="en-GB" dirty="0" smtClean="0">
                <a:latin typeface="Comic Sans MS" pitchFamily="66" charset="0"/>
              </a:rPr>
              <a:t>ensuring that you use the right word </a:t>
            </a:r>
            <a:r>
              <a:rPr lang="en-GB" b="1" dirty="0" smtClean="0">
                <a:solidFill>
                  <a:srgbClr val="00B0F0"/>
                </a:solidFill>
                <a:latin typeface="Comic Sans MS" pitchFamily="66" charset="0"/>
              </a:rPr>
              <a:t>have</a:t>
            </a:r>
            <a:r>
              <a:rPr lang="en-GB" dirty="0" smtClean="0">
                <a:latin typeface="Comic Sans MS" pitchFamily="66" charset="0"/>
              </a:rPr>
              <a:t> or </a:t>
            </a:r>
            <a:r>
              <a:rPr lang="en-GB" b="1" dirty="0" smtClean="0">
                <a:solidFill>
                  <a:srgbClr val="00CC00"/>
                </a:solidFill>
                <a:latin typeface="Comic Sans MS" pitchFamily="66" charset="0"/>
              </a:rPr>
              <a:t>of</a:t>
            </a:r>
            <a:r>
              <a:rPr lang="en-GB" dirty="0" smtClean="0">
                <a:latin typeface="Comic Sans MS" pitchFamily="66" charset="0"/>
              </a:rPr>
              <a:t>.</a:t>
            </a:r>
          </a:p>
          <a:p>
            <a:pPr marL="0" indent="0" algn="just">
              <a:buNone/>
            </a:pPr>
            <a:r>
              <a:rPr lang="en-GB" dirty="0" smtClean="0">
                <a:latin typeface="Comic Sans MS" pitchFamily="66" charset="0"/>
              </a:rPr>
              <a:t>1) They could…</a:t>
            </a:r>
          </a:p>
          <a:p>
            <a:pPr marL="0" indent="0" algn="just">
              <a:buNone/>
            </a:pPr>
            <a:r>
              <a:rPr lang="en-GB" dirty="0" smtClean="0">
                <a:latin typeface="Comic Sans MS" pitchFamily="66" charset="0"/>
              </a:rPr>
              <a:t>2) </a:t>
            </a:r>
          </a:p>
          <a:p>
            <a:pPr marL="0" indent="0" algn="just">
              <a:buNone/>
            </a:pPr>
            <a:r>
              <a:rPr lang="en-GB" smtClean="0">
                <a:latin typeface="Comic Sans MS" pitchFamily="66" charset="0"/>
              </a:rPr>
              <a:t>3) </a:t>
            </a:r>
            <a:endParaRPr lang="en-GB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dirty="0" smtClean="0">
                <a:latin typeface="Comic Sans MS" pitchFamily="66" charset="0"/>
              </a:rPr>
              <a:t>4)</a:t>
            </a:r>
          </a:p>
          <a:p>
            <a:pPr marL="0" indent="0" algn="just">
              <a:buNone/>
            </a:pPr>
            <a:r>
              <a:rPr lang="en-GB" dirty="0" smtClean="0">
                <a:latin typeface="Comic Sans MS" pitchFamily="66" charset="0"/>
              </a:rPr>
              <a:t>5)</a:t>
            </a: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93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395</Words>
  <Application>Microsoft Office PowerPoint</Application>
  <PresentationFormat>On-screen Show (4:3)</PresentationFormat>
  <Paragraphs>56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Task time: adapt it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Hinchcliffe  S</cp:lastModifiedBy>
  <cp:revision>81</cp:revision>
  <dcterms:created xsi:type="dcterms:W3CDTF">2013-01-04T17:26:50Z</dcterms:created>
  <dcterms:modified xsi:type="dcterms:W3CDTF">2015-01-22T11:55:41Z</dcterms:modified>
</cp:coreProperties>
</file>