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61"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800080"/>
    <a:srgbClr val="99FF99"/>
    <a:srgbClr val="99CCFF"/>
    <a:srgbClr val="FFCCCC"/>
    <a:srgbClr val="FFFFCC"/>
    <a:srgbClr val="FFCC66"/>
    <a:srgbClr val="00CC99"/>
    <a:srgbClr val="33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075" autoAdjust="0"/>
  </p:normalViewPr>
  <p:slideViewPr>
    <p:cSldViewPr>
      <p:cViewPr varScale="1">
        <p:scale>
          <a:sx n="81" d="100"/>
          <a:sy n="81" d="100"/>
        </p:scale>
        <p:origin x="90" y="19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D5E962-99EF-4AA2-9051-B462843959C5}" type="datetimeFigureOut">
              <a:rPr lang="en-GB" smtClean="0"/>
              <a:t>01/12/2014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F9D9D6-531A-406B-BC5C-F322D476CF96}" type="slidenum">
              <a:rPr lang="en-GB" smtClean="0"/>
              <a:t>‹#›</a:t>
            </a:fld>
            <a:endParaRPr lang="en-GB"/>
          </a:p>
        </p:txBody>
      </p:sp>
    </p:spTree>
    <p:extLst>
      <p:ext uri="{BB962C8B-B14F-4D97-AF65-F5344CB8AC3E}">
        <p14:creationId xmlns:p14="http://schemas.microsoft.com/office/powerpoint/2010/main" val="631079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Ask for pupils’ definition before showing</a:t>
            </a:r>
            <a:r>
              <a:rPr lang="en-GB" baseline="0" dirty="0" smtClean="0"/>
              <a:t> the correct one. </a:t>
            </a:r>
            <a:endParaRPr lang="en-GB" dirty="0"/>
          </a:p>
        </p:txBody>
      </p:sp>
      <p:sp>
        <p:nvSpPr>
          <p:cNvPr id="4" name="Slide Number Placeholder 3"/>
          <p:cNvSpPr>
            <a:spLocks noGrp="1"/>
          </p:cNvSpPr>
          <p:nvPr>
            <p:ph type="sldNum" sz="quarter" idx="10"/>
          </p:nvPr>
        </p:nvSpPr>
        <p:spPr/>
        <p:txBody>
          <a:bodyPr/>
          <a:lstStyle/>
          <a:p>
            <a:fld id="{A3F9D9D6-531A-406B-BC5C-F322D476CF96}" type="slidenum">
              <a:rPr lang="en-GB" smtClean="0"/>
              <a:t>2</a:t>
            </a:fld>
            <a:endParaRPr lang="en-GB"/>
          </a:p>
        </p:txBody>
      </p:sp>
    </p:spTree>
    <p:extLst>
      <p:ext uri="{BB962C8B-B14F-4D97-AF65-F5344CB8AC3E}">
        <p14:creationId xmlns:p14="http://schemas.microsoft.com/office/powerpoint/2010/main" val="3095856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Hear feedback.</a:t>
            </a:r>
            <a:endParaRPr lang="en-GB" dirty="0"/>
          </a:p>
        </p:txBody>
      </p:sp>
      <p:sp>
        <p:nvSpPr>
          <p:cNvPr id="4" name="Slide Number Placeholder 3"/>
          <p:cNvSpPr>
            <a:spLocks noGrp="1"/>
          </p:cNvSpPr>
          <p:nvPr>
            <p:ph type="sldNum" sz="quarter" idx="10"/>
          </p:nvPr>
        </p:nvSpPr>
        <p:spPr/>
        <p:txBody>
          <a:bodyPr/>
          <a:lstStyle/>
          <a:p>
            <a:fld id="{A3F9D9D6-531A-406B-BC5C-F322D476CF96}" type="slidenum">
              <a:rPr lang="en-GB" smtClean="0"/>
              <a:t>3</a:t>
            </a:fld>
            <a:endParaRPr lang="en-GB"/>
          </a:p>
        </p:txBody>
      </p:sp>
    </p:spTree>
    <p:extLst>
      <p:ext uri="{BB962C8B-B14F-4D97-AF65-F5344CB8AC3E}">
        <p14:creationId xmlns:p14="http://schemas.microsoft.com/office/powerpoint/2010/main" val="19894516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44DBB61-F817-4253-B0D8-AC32194FF2F4}" type="datetimeFigureOut">
              <a:rPr lang="en-GB" smtClean="0"/>
              <a:t>01/12/2014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2297776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44DBB61-F817-4253-B0D8-AC32194FF2F4}" type="datetimeFigureOut">
              <a:rPr lang="en-GB" smtClean="0"/>
              <a:t>01/12/2014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2042644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44DBB61-F817-4253-B0D8-AC32194FF2F4}" type="datetimeFigureOut">
              <a:rPr lang="en-GB" smtClean="0"/>
              <a:t>01/12/2014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381840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44DBB61-F817-4253-B0D8-AC32194FF2F4}" type="datetimeFigureOut">
              <a:rPr lang="en-GB" smtClean="0"/>
              <a:t>01/12/2014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2900992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4DBB61-F817-4253-B0D8-AC32194FF2F4}" type="datetimeFigureOut">
              <a:rPr lang="en-GB" smtClean="0"/>
              <a:t>01/12/2014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2397947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44DBB61-F817-4253-B0D8-AC32194FF2F4}" type="datetimeFigureOut">
              <a:rPr lang="en-GB" smtClean="0"/>
              <a:t>01/12/2014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239983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44DBB61-F817-4253-B0D8-AC32194FF2F4}" type="datetimeFigureOut">
              <a:rPr lang="en-GB" smtClean="0"/>
              <a:t>01/12/2014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3378366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44DBB61-F817-4253-B0D8-AC32194FF2F4}" type="datetimeFigureOut">
              <a:rPr lang="en-GB" smtClean="0"/>
              <a:t>01/12/2014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4097951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4DBB61-F817-4253-B0D8-AC32194FF2F4}" type="datetimeFigureOut">
              <a:rPr lang="en-GB" smtClean="0"/>
              <a:t>01/12/2014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1531078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4DBB61-F817-4253-B0D8-AC32194FF2F4}" type="datetimeFigureOut">
              <a:rPr lang="en-GB" smtClean="0"/>
              <a:t>01/12/2014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377365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4DBB61-F817-4253-B0D8-AC32194FF2F4}" type="datetimeFigureOut">
              <a:rPr lang="en-GB" smtClean="0"/>
              <a:t>01/12/2014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3898930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4DBB61-F817-4253-B0D8-AC32194FF2F4}" type="datetimeFigureOut">
              <a:rPr lang="en-GB" smtClean="0"/>
              <a:t>01/12/2014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325AD1-101C-4D18-8F51-741E11B8E5E0}" type="slidenum">
              <a:rPr lang="en-GB" smtClean="0"/>
              <a:t>‹#›</a:t>
            </a:fld>
            <a:endParaRPr lang="en-GB"/>
          </a:p>
        </p:txBody>
      </p:sp>
    </p:spTree>
    <p:extLst>
      <p:ext uri="{BB962C8B-B14F-4D97-AF65-F5344CB8AC3E}">
        <p14:creationId xmlns:p14="http://schemas.microsoft.com/office/powerpoint/2010/main" val="42308126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normAutofit/>
          </a:bodyPr>
          <a:lstStyle/>
          <a:p>
            <a:r>
              <a:rPr lang="en-GB" sz="5400" b="1" dirty="0" smtClean="0">
                <a:solidFill>
                  <a:srgbClr val="D60093"/>
                </a:solidFill>
                <a:effectLst>
                  <a:outerShdw blurRad="38100" dist="38100" dir="2700000" algn="tl">
                    <a:srgbClr val="000000">
                      <a:alpha val="43137"/>
                    </a:srgbClr>
                  </a:outerShdw>
                </a:effectLst>
                <a:latin typeface="Comic Sans MS" pitchFamily="66" charset="0"/>
              </a:rPr>
              <a:t>Grammar Starter</a:t>
            </a:r>
            <a:endParaRPr lang="en-GB" sz="5400" b="1" dirty="0">
              <a:solidFill>
                <a:srgbClr val="D60093"/>
              </a:solidFill>
              <a:effectLst>
                <a:outerShdw blurRad="38100" dist="38100" dir="2700000" algn="tl">
                  <a:srgbClr val="000000">
                    <a:alpha val="43137"/>
                  </a:srgbClr>
                </a:outerShdw>
              </a:effectLst>
              <a:latin typeface="Comic Sans MS" pitchFamily="66" charset="0"/>
            </a:endParaRPr>
          </a:p>
        </p:txBody>
      </p:sp>
      <p:sp>
        <p:nvSpPr>
          <p:cNvPr id="3" name="Subtitle 2"/>
          <p:cNvSpPr>
            <a:spLocks noGrp="1"/>
          </p:cNvSpPr>
          <p:nvPr>
            <p:ph type="subTitle" idx="1"/>
          </p:nvPr>
        </p:nvSpPr>
        <p:spPr>
          <a:xfrm>
            <a:off x="0" y="2796270"/>
            <a:ext cx="9144000" cy="1752600"/>
          </a:xfrm>
        </p:spPr>
        <p:txBody>
          <a:bodyPr/>
          <a:lstStyle/>
          <a:p>
            <a:r>
              <a:rPr lang="en-GB" b="1" dirty="0" smtClean="0">
                <a:solidFill>
                  <a:schemeClr val="tx1"/>
                </a:solidFill>
                <a:latin typeface="Comic Sans MS" pitchFamily="66" charset="0"/>
              </a:rPr>
              <a:t>Homophones</a:t>
            </a:r>
            <a:endParaRPr lang="en-GB" b="1" dirty="0">
              <a:solidFill>
                <a:schemeClr val="tx1"/>
              </a:solidFill>
              <a:latin typeface="Comic Sans MS" pitchFamily="66"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09171428"/>
              </p:ext>
            </p:extLst>
          </p:nvPr>
        </p:nvGraphicFramePr>
        <p:xfrm>
          <a:off x="0" y="5547360"/>
          <a:ext cx="9144000" cy="1310640"/>
        </p:xfrm>
        <a:graphic>
          <a:graphicData uri="http://schemas.openxmlformats.org/drawingml/2006/table">
            <a:tbl>
              <a:tblPr firstRow="1" bandRow="1">
                <a:tableStyleId>{00A15C55-8517-42AA-B614-E9B94910E393}</a:tableStyleId>
              </a:tblPr>
              <a:tblGrid>
                <a:gridCol w="3048000"/>
                <a:gridCol w="3048000"/>
                <a:gridCol w="3048000"/>
              </a:tblGrid>
              <a:tr h="297271">
                <a:tc>
                  <a:txBody>
                    <a:bodyPr/>
                    <a:lstStyle/>
                    <a:p>
                      <a:pPr algn="ctr"/>
                      <a:r>
                        <a:rPr lang="en-GB" sz="1800" dirty="0" smtClean="0">
                          <a:latin typeface="Comic Sans MS" pitchFamily="66" charset="0"/>
                        </a:rPr>
                        <a:t>All   </a:t>
                      </a:r>
                      <a:r>
                        <a:rPr lang="en-GB" sz="1800" kern="1200" dirty="0" smtClean="0">
                          <a:effectLst/>
                          <a:latin typeface="Comic Sans MS" pitchFamily="66" charset="0"/>
                        </a:rPr>
                        <a:t>✰</a:t>
                      </a:r>
                      <a:r>
                        <a:rPr lang="en-GB" sz="1800" dirty="0" smtClean="0">
                          <a:latin typeface="Comic Sans MS" pitchFamily="66" charset="0"/>
                        </a:rPr>
                        <a:t> </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Most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Some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r>
              <a:tr h="941358">
                <a:tc>
                  <a:txBody>
                    <a:bodyPr/>
                    <a:lstStyle/>
                    <a:p>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a:t>
                      </a:r>
                      <a:endParaRPr lang="en-GB" sz="1400" dirty="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 and give my own examples?</a:t>
                      </a:r>
                      <a:endParaRPr lang="en-GB" sz="1400" dirty="0" smtClean="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and give my own examples as well as identifying it in in a range of texts?</a:t>
                      </a:r>
                      <a:endParaRPr lang="en-GB" sz="1400" dirty="0" smtClean="0">
                        <a:latin typeface="Comic Sans MS" pitchFamily="66" charset="0"/>
                      </a:endParaRPr>
                    </a:p>
                  </a:txBody>
                  <a:tcPr/>
                </a:tc>
              </a:tr>
            </a:tbl>
          </a:graphicData>
        </a:graphic>
      </p:graphicFrame>
    </p:spTree>
    <p:extLst>
      <p:ext uri="{BB962C8B-B14F-4D97-AF65-F5344CB8AC3E}">
        <p14:creationId xmlns:p14="http://schemas.microsoft.com/office/powerpoint/2010/main" val="26237812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4988"/>
            <a:ext cx="9144000" cy="1469796"/>
          </a:xfrm>
        </p:spPr>
        <p:txBody>
          <a:bodyPr>
            <a:normAutofit fontScale="90000"/>
          </a:bodyPr>
          <a:lstStyle/>
          <a:p>
            <a:r>
              <a:rPr lang="en-GB" sz="5400" b="1" dirty="0" smtClean="0">
                <a:solidFill>
                  <a:srgbClr val="D60093"/>
                </a:solidFill>
                <a:effectLst>
                  <a:outerShdw blurRad="38100" dist="38100" dir="2700000" algn="tl">
                    <a:srgbClr val="000000">
                      <a:alpha val="43137"/>
                    </a:srgbClr>
                  </a:outerShdw>
                </a:effectLst>
                <a:latin typeface="Comic Sans MS" pitchFamily="66" charset="0"/>
              </a:rPr>
              <a:t>In the back of your exercise book...</a:t>
            </a:r>
            <a:endParaRPr lang="en-GB" sz="5400" b="1" dirty="0">
              <a:solidFill>
                <a:srgbClr val="D60093"/>
              </a:solidFill>
              <a:effectLst>
                <a:outerShdw blurRad="38100" dist="38100" dir="2700000" algn="tl">
                  <a:srgbClr val="000000">
                    <a:alpha val="43137"/>
                  </a:srgbClr>
                </a:outerShdw>
              </a:effectLst>
              <a:latin typeface="Comic Sans MS" pitchFamily="66" charset="0"/>
            </a:endParaRPr>
          </a:p>
        </p:txBody>
      </p:sp>
      <p:sp>
        <p:nvSpPr>
          <p:cNvPr id="3" name="Subtitle 2"/>
          <p:cNvSpPr>
            <a:spLocks noGrp="1"/>
          </p:cNvSpPr>
          <p:nvPr>
            <p:ph idx="1"/>
          </p:nvPr>
        </p:nvSpPr>
        <p:spPr>
          <a:xfrm>
            <a:off x="179512" y="1700808"/>
            <a:ext cx="8784976" cy="4425355"/>
          </a:xfrm>
        </p:spPr>
        <p:txBody>
          <a:bodyPr/>
          <a:lstStyle/>
          <a:p>
            <a:pPr marL="0" indent="0" algn="ctr">
              <a:buNone/>
            </a:pPr>
            <a:r>
              <a:rPr lang="en-GB" b="1" u="sng" dirty="0" smtClean="0">
                <a:latin typeface="Comic Sans MS" pitchFamily="66" charset="0"/>
              </a:rPr>
              <a:t>Grammar Starter: Homophones</a:t>
            </a:r>
          </a:p>
          <a:p>
            <a:pPr marL="0" indent="0" algn="ctr">
              <a:buNone/>
            </a:pPr>
            <a:endParaRPr lang="en-GB" b="1" u="sng" dirty="0">
              <a:latin typeface="Comic Sans MS" pitchFamily="66" charset="0"/>
            </a:endParaRPr>
          </a:p>
          <a:p>
            <a:pPr marL="0" indent="0" algn="just">
              <a:buNone/>
            </a:pPr>
            <a:r>
              <a:rPr lang="en-GB" sz="2700" b="1" u="sng" dirty="0" smtClean="0">
                <a:latin typeface="Comic Sans MS" panose="030F0702030302020204" pitchFamily="66" charset="0"/>
              </a:rPr>
              <a:t>Definition</a:t>
            </a:r>
            <a:r>
              <a:rPr lang="en-GB" sz="2700" b="1" dirty="0" smtClean="0">
                <a:latin typeface="Comic Sans MS" pitchFamily="66" charset="0"/>
              </a:rPr>
              <a:t>: </a:t>
            </a:r>
            <a:r>
              <a:rPr lang="en-GB" sz="2400" dirty="0" smtClean="0">
                <a:latin typeface="Comic Sans MS" pitchFamily="66" charset="0"/>
              </a:rPr>
              <a:t>Homophones are words which sound the same but are spelt differently and have different meanings. </a:t>
            </a:r>
          </a:p>
          <a:p>
            <a:pPr marL="0" indent="0" algn="just">
              <a:buNone/>
            </a:pPr>
            <a:endParaRPr lang="en-GB" sz="2700" b="1" u="sng" dirty="0" smtClean="0">
              <a:latin typeface="Comic Sans MS" pitchFamily="66" charset="0"/>
            </a:endParaRPr>
          </a:p>
          <a:p>
            <a:pPr marL="0" indent="0">
              <a:buNone/>
            </a:pPr>
            <a:r>
              <a:rPr lang="en-GB" sz="2700" b="1" u="sng" dirty="0" smtClean="0">
                <a:latin typeface="Comic Sans MS" pitchFamily="66" charset="0"/>
              </a:rPr>
              <a:t>Example</a:t>
            </a:r>
            <a:r>
              <a:rPr lang="en-GB" sz="2700" dirty="0" smtClean="0">
                <a:latin typeface="Comic Sans MS" pitchFamily="66" charset="0"/>
              </a:rPr>
              <a:t>: </a:t>
            </a:r>
            <a:r>
              <a:rPr lang="en-GB" sz="2700" b="1" dirty="0" smtClean="0">
                <a:solidFill>
                  <a:srgbClr val="00B0F0"/>
                </a:solidFill>
                <a:latin typeface="Comic Sans MS" pitchFamily="66" charset="0"/>
              </a:rPr>
              <a:t>hear</a:t>
            </a:r>
            <a:r>
              <a:rPr lang="en-GB" sz="2700" dirty="0" smtClean="0">
                <a:latin typeface="Comic Sans MS" pitchFamily="66" charset="0"/>
              </a:rPr>
              <a:t> and </a:t>
            </a:r>
            <a:r>
              <a:rPr lang="en-GB" sz="2700" b="1" dirty="0" smtClean="0">
                <a:solidFill>
                  <a:srgbClr val="00B0F0"/>
                </a:solidFill>
                <a:latin typeface="Comic Sans MS" pitchFamily="66" charset="0"/>
              </a:rPr>
              <a:t>here</a:t>
            </a:r>
            <a:r>
              <a:rPr lang="en-GB" sz="2700" dirty="0" smtClean="0">
                <a:solidFill>
                  <a:srgbClr val="00B0F0"/>
                </a:solidFill>
                <a:latin typeface="Comic Sans MS" pitchFamily="66" charset="0"/>
              </a:rPr>
              <a:t>                 </a:t>
            </a:r>
            <a:r>
              <a:rPr lang="en-GB" sz="2700" b="1" dirty="0" smtClean="0">
                <a:solidFill>
                  <a:srgbClr val="00CC00"/>
                </a:solidFill>
                <a:latin typeface="Comic Sans MS" pitchFamily="66" charset="0"/>
              </a:rPr>
              <a:t>bye</a:t>
            </a:r>
            <a:r>
              <a:rPr lang="en-GB" sz="2700" dirty="0" smtClean="0">
                <a:solidFill>
                  <a:srgbClr val="00B0F0"/>
                </a:solidFill>
                <a:latin typeface="Comic Sans MS" pitchFamily="66" charset="0"/>
              </a:rPr>
              <a:t> </a:t>
            </a:r>
            <a:r>
              <a:rPr lang="en-GB" sz="2700" dirty="0" smtClean="0">
                <a:latin typeface="Comic Sans MS" pitchFamily="66" charset="0"/>
              </a:rPr>
              <a:t>and </a:t>
            </a:r>
            <a:r>
              <a:rPr lang="en-GB" sz="2700" b="1" dirty="0" smtClean="0">
                <a:solidFill>
                  <a:srgbClr val="00CC00"/>
                </a:solidFill>
                <a:latin typeface="Comic Sans MS" pitchFamily="66" charset="0"/>
              </a:rPr>
              <a:t>by</a:t>
            </a:r>
            <a:endParaRPr lang="en-GB" sz="2700" b="1" dirty="0">
              <a:solidFill>
                <a:srgbClr val="00CC00"/>
              </a:solidFill>
              <a:latin typeface="Comic Sans MS" pitchFamily="66" charset="0"/>
            </a:endParaRPr>
          </a:p>
        </p:txBody>
      </p:sp>
      <p:graphicFrame>
        <p:nvGraphicFramePr>
          <p:cNvPr id="5" name="Table 4"/>
          <p:cNvGraphicFramePr>
            <a:graphicFrameLocks noGrp="1"/>
          </p:cNvGraphicFramePr>
          <p:nvPr>
            <p:extLst>
              <p:ext uri="{D42A27DB-BD31-4B8C-83A1-F6EECF244321}">
                <p14:modId xmlns:p14="http://schemas.microsoft.com/office/powerpoint/2010/main" val="4216358399"/>
              </p:ext>
            </p:extLst>
          </p:nvPr>
        </p:nvGraphicFramePr>
        <p:xfrm>
          <a:off x="0" y="5547360"/>
          <a:ext cx="9144000" cy="1310640"/>
        </p:xfrm>
        <a:graphic>
          <a:graphicData uri="http://schemas.openxmlformats.org/drawingml/2006/table">
            <a:tbl>
              <a:tblPr firstRow="1" bandRow="1">
                <a:tableStyleId>{00A15C55-8517-42AA-B614-E9B94910E393}</a:tableStyleId>
              </a:tblPr>
              <a:tblGrid>
                <a:gridCol w="3048000"/>
                <a:gridCol w="3048000"/>
                <a:gridCol w="3048000"/>
              </a:tblGrid>
              <a:tr h="297271">
                <a:tc>
                  <a:txBody>
                    <a:bodyPr/>
                    <a:lstStyle/>
                    <a:p>
                      <a:pPr algn="ctr"/>
                      <a:r>
                        <a:rPr lang="en-GB" sz="1800" dirty="0" smtClean="0">
                          <a:latin typeface="Comic Sans MS" pitchFamily="66" charset="0"/>
                        </a:rPr>
                        <a:t>All   </a:t>
                      </a:r>
                      <a:r>
                        <a:rPr lang="en-GB" sz="1800" kern="1200" dirty="0" smtClean="0">
                          <a:effectLst/>
                          <a:latin typeface="Comic Sans MS" pitchFamily="66" charset="0"/>
                        </a:rPr>
                        <a:t>✰</a:t>
                      </a:r>
                      <a:r>
                        <a:rPr lang="en-GB" sz="1800" dirty="0" smtClean="0">
                          <a:latin typeface="Comic Sans MS" pitchFamily="66" charset="0"/>
                        </a:rPr>
                        <a:t> </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Most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Some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r>
              <a:tr h="941358">
                <a:tc>
                  <a:txBody>
                    <a:bodyPr/>
                    <a:lstStyle/>
                    <a:p>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a:t>
                      </a:r>
                      <a:endParaRPr lang="en-GB" sz="1400" dirty="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 and give my own examples?</a:t>
                      </a:r>
                      <a:endParaRPr lang="en-GB" sz="1400" dirty="0" smtClean="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and give my own examples as well as identifying it in in a range of texts?</a:t>
                      </a:r>
                      <a:endParaRPr lang="en-GB" sz="1400" dirty="0" smtClean="0">
                        <a:latin typeface="Comic Sans MS" pitchFamily="66" charset="0"/>
                      </a:endParaRPr>
                    </a:p>
                  </a:txBody>
                  <a:tcPr/>
                </a:tc>
              </a:tr>
            </a:tbl>
          </a:graphicData>
        </a:graphic>
      </p:graphicFrame>
    </p:spTree>
    <p:extLst>
      <p:ext uri="{BB962C8B-B14F-4D97-AF65-F5344CB8AC3E}">
        <p14:creationId xmlns:p14="http://schemas.microsoft.com/office/powerpoint/2010/main" val="2401065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4988"/>
            <a:ext cx="9144000" cy="1143000"/>
          </a:xfrm>
        </p:spPr>
        <p:txBody>
          <a:bodyPr>
            <a:normAutofit fontScale="90000"/>
          </a:bodyPr>
          <a:lstStyle/>
          <a:p>
            <a:r>
              <a:rPr lang="en-GB" sz="5400" b="1" dirty="0" smtClean="0">
                <a:solidFill>
                  <a:srgbClr val="D60093"/>
                </a:solidFill>
                <a:effectLst>
                  <a:outerShdw blurRad="38100" dist="38100" dir="2700000" algn="tl">
                    <a:srgbClr val="000000">
                      <a:alpha val="43137"/>
                    </a:srgbClr>
                  </a:outerShdw>
                </a:effectLst>
                <a:latin typeface="Comic Sans MS" pitchFamily="66" charset="0"/>
              </a:rPr>
              <a:t>Task time: create your own</a:t>
            </a:r>
            <a:endParaRPr lang="en-GB" sz="5400" b="1" dirty="0">
              <a:solidFill>
                <a:srgbClr val="D60093"/>
              </a:solidFill>
              <a:effectLst>
                <a:outerShdw blurRad="38100" dist="38100" dir="2700000" algn="tl">
                  <a:srgbClr val="000000">
                    <a:alpha val="43137"/>
                  </a:srgbClr>
                </a:outerShdw>
              </a:effectLst>
              <a:latin typeface="Comic Sans MS" pitchFamily="66" charset="0"/>
            </a:endParaRPr>
          </a:p>
        </p:txBody>
      </p:sp>
      <p:sp>
        <p:nvSpPr>
          <p:cNvPr id="3" name="Subtitle 2"/>
          <p:cNvSpPr>
            <a:spLocks noGrp="1"/>
          </p:cNvSpPr>
          <p:nvPr>
            <p:ph idx="1"/>
          </p:nvPr>
        </p:nvSpPr>
        <p:spPr>
          <a:xfrm>
            <a:off x="287524" y="1412776"/>
            <a:ext cx="8676964" cy="4525963"/>
          </a:xfrm>
        </p:spPr>
        <p:txBody>
          <a:bodyPr>
            <a:normAutofit/>
          </a:bodyPr>
          <a:lstStyle/>
          <a:p>
            <a:pPr marL="0" indent="0" algn="just">
              <a:buNone/>
            </a:pPr>
            <a:r>
              <a:rPr lang="en-GB" sz="2800" dirty="0" smtClean="0">
                <a:solidFill>
                  <a:schemeClr val="tx1"/>
                </a:solidFill>
                <a:latin typeface="Comic Sans MS" pitchFamily="66" charset="0"/>
              </a:rPr>
              <a:t>Write a list of all the </a:t>
            </a:r>
            <a:r>
              <a:rPr lang="en-GB" sz="2800" b="1" dirty="0" smtClean="0">
                <a:solidFill>
                  <a:srgbClr val="00B0F0"/>
                </a:solidFill>
                <a:latin typeface="Comic Sans MS" pitchFamily="66" charset="0"/>
              </a:rPr>
              <a:t>homophones</a:t>
            </a:r>
            <a:r>
              <a:rPr lang="en-GB" sz="2800" dirty="0" smtClean="0">
                <a:solidFill>
                  <a:schemeClr val="tx1"/>
                </a:solidFill>
                <a:latin typeface="Comic Sans MS" pitchFamily="66" charset="0"/>
              </a:rPr>
              <a:t> you can think of. Below are some images to help you get started. </a:t>
            </a:r>
            <a:endParaRPr lang="en-GB" sz="2800" dirty="0">
              <a:solidFill>
                <a:schemeClr val="tx1"/>
              </a:solidFill>
              <a:latin typeface="Comic Sans MS" pitchFamily="66" charset="0"/>
            </a:endParaRPr>
          </a:p>
        </p:txBody>
      </p:sp>
      <p:graphicFrame>
        <p:nvGraphicFramePr>
          <p:cNvPr id="5" name="Table 4"/>
          <p:cNvGraphicFramePr>
            <a:graphicFrameLocks noGrp="1"/>
          </p:cNvGraphicFramePr>
          <p:nvPr>
            <p:extLst/>
          </p:nvPr>
        </p:nvGraphicFramePr>
        <p:xfrm>
          <a:off x="0" y="5547360"/>
          <a:ext cx="9144000" cy="1310640"/>
        </p:xfrm>
        <a:graphic>
          <a:graphicData uri="http://schemas.openxmlformats.org/drawingml/2006/table">
            <a:tbl>
              <a:tblPr firstRow="1" bandRow="1">
                <a:tableStyleId>{00A15C55-8517-42AA-B614-E9B94910E393}</a:tableStyleId>
              </a:tblPr>
              <a:tblGrid>
                <a:gridCol w="3048000"/>
                <a:gridCol w="3048000"/>
                <a:gridCol w="3048000"/>
              </a:tblGrid>
              <a:tr h="297271">
                <a:tc>
                  <a:txBody>
                    <a:bodyPr/>
                    <a:lstStyle/>
                    <a:p>
                      <a:pPr algn="ctr"/>
                      <a:r>
                        <a:rPr lang="en-GB" sz="1800" dirty="0" smtClean="0">
                          <a:latin typeface="Comic Sans MS" pitchFamily="66" charset="0"/>
                        </a:rPr>
                        <a:t>All   </a:t>
                      </a:r>
                      <a:r>
                        <a:rPr lang="en-GB" sz="1800" kern="1200" dirty="0" smtClean="0">
                          <a:effectLst/>
                          <a:latin typeface="Comic Sans MS" pitchFamily="66" charset="0"/>
                        </a:rPr>
                        <a:t>✰</a:t>
                      </a:r>
                      <a:r>
                        <a:rPr lang="en-GB" sz="1800" dirty="0" smtClean="0">
                          <a:latin typeface="Comic Sans MS" pitchFamily="66" charset="0"/>
                        </a:rPr>
                        <a:t> </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Most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Some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r>
              <a:tr h="941358">
                <a:tc>
                  <a:txBody>
                    <a:bodyPr/>
                    <a:lstStyle/>
                    <a:p>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a:t>
                      </a:r>
                      <a:endParaRPr lang="en-GB" sz="1400" dirty="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 and give my own examples?</a:t>
                      </a:r>
                      <a:endParaRPr lang="en-GB" sz="1400" dirty="0" smtClean="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and give my own examples as well as identifying it in in a range of texts?</a:t>
                      </a:r>
                      <a:endParaRPr lang="en-GB" sz="1400" dirty="0" smtClean="0">
                        <a:latin typeface="Comic Sans MS" pitchFamily="66" charset="0"/>
                      </a:endParaRPr>
                    </a:p>
                  </a:txBody>
                  <a:tcPr/>
                </a:tc>
              </a:tr>
            </a:tbl>
          </a:graphicData>
        </a:graphic>
      </p:graphicFrame>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7524" y="2508225"/>
            <a:ext cx="1143905" cy="1190701"/>
          </a:xfrm>
          <a:prstGeom prst="rect">
            <a:avLst/>
          </a:prstGeom>
        </p:spPr>
      </p:pic>
      <p:pic>
        <p:nvPicPr>
          <p:cNvPr id="6" name="Picture 5"/>
          <p:cNvPicPr>
            <a:picLocks noChangeAspect="1"/>
          </p:cNvPicPr>
          <p:nvPr/>
        </p:nvPicPr>
        <p:blipFill rotWithShape="1">
          <a:blip r:embed="rId4">
            <a:extLst>
              <a:ext uri="{28A0092B-C50C-407E-A947-70E740481C1C}">
                <a14:useLocalDpi xmlns:a14="http://schemas.microsoft.com/office/drawing/2010/main" val="0"/>
              </a:ext>
            </a:extLst>
          </a:blip>
          <a:srcRect b="5502"/>
          <a:stretch/>
        </p:blipFill>
        <p:spPr>
          <a:xfrm>
            <a:off x="1547664" y="3980644"/>
            <a:ext cx="1368152" cy="1292886"/>
          </a:xfrm>
          <a:prstGeom prst="rect">
            <a:avLst/>
          </a:prstGeom>
        </p:spPr>
      </p:pic>
      <p:pic>
        <p:nvPicPr>
          <p:cNvPr id="8"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59832" y="2567825"/>
            <a:ext cx="1266732" cy="1131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05767" y="4001080"/>
            <a:ext cx="836860" cy="113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084168" y="2508225"/>
            <a:ext cx="1256281" cy="1276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p:cNvPicPr>
            <a:picLocks noChangeAspect="1"/>
          </p:cNvPicPr>
          <p:nvPr/>
        </p:nvPicPr>
        <p:blipFill>
          <a:blip r:embed="rId8"/>
          <a:stretch>
            <a:fillRect/>
          </a:stretch>
        </p:blipFill>
        <p:spPr>
          <a:xfrm>
            <a:off x="7795893" y="3819372"/>
            <a:ext cx="1164856" cy="1503040"/>
          </a:xfrm>
          <a:prstGeom prst="rect">
            <a:avLst/>
          </a:prstGeom>
        </p:spPr>
      </p:pic>
    </p:spTree>
    <p:extLst>
      <p:ext uri="{BB962C8B-B14F-4D97-AF65-F5344CB8AC3E}">
        <p14:creationId xmlns:p14="http://schemas.microsoft.com/office/powerpoint/2010/main" val="625487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518"/>
            <a:ext cx="9144000" cy="1143000"/>
          </a:xfrm>
        </p:spPr>
        <p:txBody>
          <a:bodyPr>
            <a:normAutofit/>
          </a:bodyPr>
          <a:lstStyle/>
          <a:p>
            <a:r>
              <a:rPr lang="en-GB" sz="5400" b="1" dirty="0" smtClean="0">
                <a:solidFill>
                  <a:srgbClr val="D60093"/>
                </a:solidFill>
                <a:effectLst>
                  <a:outerShdw blurRad="38100" dist="38100" dir="2700000" algn="tl">
                    <a:srgbClr val="000000">
                      <a:alpha val="43137"/>
                    </a:srgbClr>
                  </a:outerShdw>
                </a:effectLst>
                <a:latin typeface="Comic Sans MS" pitchFamily="66" charset="0"/>
              </a:rPr>
              <a:t>Task time: now find it! </a:t>
            </a:r>
            <a:endParaRPr lang="en-GB" sz="5400" b="1" dirty="0">
              <a:solidFill>
                <a:srgbClr val="D60093"/>
              </a:solidFill>
              <a:effectLst>
                <a:outerShdw blurRad="38100" dist="38100" dir="2700000" algn="tl">
                  <a:srgbClr val="000000">
                    <a:alpha val="43137"/>
                  </a:srgbClr>
                </a:outerShdw>
              </a:effectLst>
              <a:latin typeface="Comic Sans MS" pitchFamily="66" charset="0"/>
            </a:endParaRPr>
          </a:p>
        </p:txBody>
      </p:sp>
      <p:sp>
        <p:nvSpPr>
          <p:cNvPr id="3" name="Subtitle 2"/>
          <p:cNvSpPr>
            <a:spLocks noGrp="1"/>
          </p:cNvSpPr>
          <p:nvPr>
            <p:ph sz="half" idx="1"/>
          </p:nvPr>
        </p:nvSpPr>
        <p:spPr/>
        <p:txBody>
          <a:bodyPr>
            <a:normAutofit/>
          </a:bodyPr>
          <a:lstStyle/>
          <a:p>
            <a:pPr marL="0" indent="0">
              <a:buNone/>
            </a:pPr>
            <a:endParaRPr lang="en-GB" b="1" dirty="0">
              <a:latin typeface="Comic Sans MS" pitchFamily="66" charset="0"/>
            </a:endParaRPr>
          </a:p>
          <a:p>
            <a:pPr marL="0" indent="0">
              <a:buNone/>
            </a:pPr>
            <a:endParaRPr lang="en-GB" b="1" dirty="0">
              <a:solidFill>
                <a:schemeClr val="tx1"/>
              </a:solidFill>
              <a:latin typeface="Comic Sans MS" pitchFamily="66" charset="0"/>
            </a:endParaRPr>
          </a:p>
        </p:txBody>
      </p:sp>
      <p:graphicFrame>
        <p:nvGraphicFramePr>
          <p:cNvPr id="5" name="Table 4"/>
          <p:cNvGraphicFramePr>
            <a:graphicFrameLocks noGrp="1"/>
          </p:cNvGraphicFramePr>
          <p:nvPr>
            <p:extLst>
              <p:ext uri="{D42A27DB-BD31-4B8C-83A1-F6EECF244321}">
                <p14:modId xmlns:p14="http://schemas.microsoft.com/office/powerpoint/2010/main" val="4216358399"/>
              </p:ext>
            </p:extLst>
          </p:nvPr>
        </p:nvGraphicFramePr>
        <p:xfrm>
          <a:off x="0" y="5547360"/>
          <a:ext cx="9144000" cy="1310640"/>
        </p:xfrm>
        <a:graphic>
          <a:graphicData uri="http://schemas.openxmlformats.org/drawingml/2006/table">
            <a:tbl>
              <a:tblPr firstRow="1" bandRow="1">
                <a:tableStyleId>{00A15C55-8517-42AA-B614-E9B94910E393}</a:tableStyleId>
              </a:tblPr>
              <a:tblGrid>
                <a:gridCol w="3048000"/>
                <a:gridCol w="3048000"/>
                <a:gridCol w="3048000"/>
              </a:tblGrid>
              <a:tr h="297271">
                <a:tc>
                  <a:txBody>
                    <a:bodyPr/>
                    <a:lstStyle/>
                    <a:p>
                      <a:pPr algn="ctr"/>
                      <a:r>
                        <a:rPr lang="en-GB" sz="1800" dirty="0" smtClean="0">
                          <a:latin typeface="Comic Sans MS" pitchFamily="66" charset="0"/>
                        </a:rPr>
                        <a:t>All   </a:t>
                      </a:r>
                      <a:r>
                        <a:rPr lang="en-GB" sz="1800" kern="1200" dirty="0" smtClean="0">
                          <a:effectLst/>
                          <a:latin typeface="Comic Sans MS" pitchFamily="66" charset="0"/>
                        </a:rPr>
                        <a:t>✰</a:t>
                      </a:r>
                      <a:r>
                        <a:rPr lang="en-GB" sz="1800" dirty="0" smtClean="0">
                          <a:latin typeface="Comic Sans MS" pitchFamily="66" charset="0"/>
                        </a:rPr>
                        <a:t> </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Most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Some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r>
              <a:tr h="941358">
                <a:tc>
                  <a:txBody>
                    <a:bodyPr/>
                    <a:lstStyle/>
                    <a:p>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a:t>
                      </a:r>
                      <a:endParaRPr lang="en-GB" sz="1400" dirty="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 and give my own examples?</a:t>
                      </a:r>
                      <a:endParaRPr lang="en-GB" sz="1400" dirty="0" smtClean="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and give my own examples as well as identifying it in in a range of texts?</a:t>
                      </a:r>
                      <a:endParaRPr lang="en-GB" sz="1400" dirty="0" smtClean="0">
                        <a:latin typeface="Comic Sans MS" pitchFamily="66" charset="0"/>
                      </a:endParaRPr>
                    </a:p>
                  </a:txBody>
                  <a:tcPr/>
                </a:tc>
              </a:tr>
            </a:tbl>
          </a:graphicData>
        </a:graphic>
      </p:graphicFrame>
      <p:sp>
        <p:nvSpPr>
          <p:cNvPr id="7" name="Content Placeholder 6"/>
          <p:cNvSpPr>
            <a:spLocks noGrp="1"/>
          </p:cNvSpPr>
          <p:nvPr>
            <p:ph sz="half" idx="2"/>
          </p:nvPr>
        </p:nvSpPr>
        <p:spPr>
          <a:xfrm>
            <a:off x="-252536" y="1162518"/>
            <a:ext cx="9217024" cy="4632205"/>
          </a:xfrm>
        </p:spPr>
        <p:txBody>
          <a:bodyPr>
            <a:noAutofit/>
          </a:bodyPr>
          <a:lstStyle/>
          <a:p>
            <a:pPr algn="just">
              <a:buNone/>
              <a:defRPr/>
            </a:pPr>
            <a:r>
              <a:rPr lang="en-GB" sz="1550" dirty="0">
                <a:latin typeface="Comic Sans MS" pitchFamily="66" charset="0"/>
              </a:rPr>
              <a:t>	</a:t>
            </a:r>
            <a:r>
              <a:rPr lang="en-GB" sz="1550" dirty="0" smtClean="0">
                <a:latin typeface="Comic Sans MS" pitchFamily="66" charset="0"/>
              </a:rPr>
              <a:t>Won </a:t>
            </a:r>
            <a:r>
              <a:rPr lang="en-GB" sz="1550" dirty="0">
                <a:latin typeface="Comic Sans MS" pitchFamily="66" charset="0"/>
              </a:rPr>
              <a:t>day, their was a caterpillar eating sum lovely green leaves. “Sew many good things are green,” he said. “I’m glad I’m green,” croaked a frog. “Green is grate! It’s a pity your sew plane instead.“  A lady bug was sitting on a rose. “Green is good, but what about read?”, asked the caterpillar. The caterpillar thought read was nice two. “I’m knot green or read, I’m just plane,” he said sadly. Just then the caterpillar saw a beautiful blew dragonfly. “What a brilliant blew you are,” said the caterpillar. “I wish I were blew,” he said sadly. Just then something pink and pointed came out from under the flours. It was a lizard. “Your knot plane!”, said the caterpillar. “You’re tongue is bright pink like a flour,” he said.</a:t>
            </a:r>
          </a:p>
          <a:p>
            <a:pPr algn="just">
              <a:buNone/>
              <a:defRPr/>
            </a:pPr>
            <a:endParaRPr lang="en-GB" sz="1550" dirty="0" smtClean="0">
              <a:latin typeface="Comic Sans MS" pitchFamily="66" charset="0"/>
            </a:endParaRPr>
          </a:p>
          <a:p>
            <a:pPr algn="just">
              <a:buNone/>
              <a:defRPr/>
            </a:pPr>
            <a:r>
              <a:rPr lang="en-GB" sz="1550" dirty="0" smtClean="0">
                <a:latin typeface="Comic Sans MS" pitchFamily="66" charset="0"/>
              </a:rPr>
              <a:t>	“</a:t>
            </a:r>
            <a:r>
              <a:rPr lang="en-GB" sz="1550" dirty="0">
                <a:latin typeface="Comic Sans MS" pitchFamily="66" charset="0"/>
              </a:rPr>
              <a:t>That’s nothing,” said the lizard. “Look at the beautiful purple spots on my back.” The lizard was pink and purple. The caterpillar felt plainer than ever. Along came a bright yellow bumblebee. He was flying from flour to flour. The flours we’re all colours. “All colours are beautiful,” he said to the caterpillar. “Yes, they are!” said the caterpillar. The caterpillar wrapped himself in his cocoon and fell asleep dreaming of colours. He dreamt of green and read, and blew, and yellow. When he woke up, something wonderful happened! The caterpillar had turned into a beautiful colourful butterfly. No won ever said he was plane again. </a:t>
            </a:r>
          </a:p>
        </p:txBody>
      </p:sp>
    </p:spTree>
    <p:extLst>
      <p:ext uri="{BB962C8B-B14F-4D97-AF65-F5344CB8AC3E}">
        <p14:creationId xmlns:p14="http://schemas.microsoft.com/office/powerpoint/2010/main" val="4098581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anim calcmode="lin" valueType="num">
                                      <p:cBhvr additive="base">
                                        <p:cTn id="13"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518"/>
            <a:ext cx="9144000" cy="1143000"/>
          </a:xfrm>
        </p:spPr>
        <p:txBody>
          <a:bodyPr>
            <a:normAutofit/>
          </a:bodyPr>
          <a:lstStyle/>
          <a:p>
            <a:r>
              <a:rPr lang="en-GB" sz="5400" b="1" dirty="0" smtClean="0">
                <a:solidFill>
                  <a:srgbClr val="D60093"/>
                </a:solidFill>
                <a:effectLst>
                  <a:outerShdw blurRad="38100" dist="38100" dir="2700000" algn="tl">
                    <a:srgbClr val="000000">
                      <a:alpha val="43137"/>
                    </a:srgbClr>
                  </a:outerShdw>
                </a:effectLst>
                <a:latin typeface="Comic Sans MS" pitchFamily="66" charset="0"/>
              </a:rPr>
              <a:t>Task time: now find it! </a:t>
            </a:r>
            <a:endParaRPr lang="en-GB" sz="5400" b="1" dirty="0">
              <a:solidFill>
                <a:srgbClr val="D60093"/>
              </a:solidFill>
              <a:effectLst>
                <a:outerShdw blurRad="38100" dist="38100" dir="2700000" algn="tl">
                  <a:srgbClr val="000000">
                    <a:alpha val="43137"/>
                  </a:srgbClr>
                </a:outerShdw>
              </a:effectLst>
              <a:latin typeface="Comic Sans MS" pitchFamily="66" charset="0"/>
            </a:endParaRPr>
          </a:p>
        </p:txBody>
      </p:sp>
      <p:sp>
        <p:nvSpPr>
          <p:cNvPr id="3" name="Subtitle 2"/>
          <p:cNvSpPr>
            <a:spLocks noGrp="1"/>
          </p:cNvSpPr>
          <p:nvPr>
            <p:ph sz="half" idx="1"/>
          </p:nvPr>
        </p:nvSpPr>
        <p:spPr>
          <a:xfrm>
            <a:off x="-180528" y="1162518"/>
            <a:ext cx="9145016" cy="4704213"/>
          </a:xfrm>
        </p:spPr>
        <p:txBody>
          <a:bodyPr>
            <a:normAutofit fontScale="55000" lnSpcReduction="20000"/>
          </a:bodyPr>
          <a:lstStyle/>
          <a:p>
            <a:pPr algn="just">
              <a:buNone/>
              <a:defRPr/>
            </a:pPr>
            <a:r>
              <a:rPr lang="en-GB" b="1" dirty="0" smtClean="0">
                <a:solidFill>
                  <a:srgbClr val="FF0000"/>
                </a:solidFill>
                <a:latin typeface="Comic Sans MS" pitchFamily="66" charset="0"/>
              </a:rPr>
              <a:t>	</a:t>
            </a:r>
            <a:r>
              <a:rPr lang="en-GB" sz="3300" b="1" dirty="0" smtClean="0">
                <a:solidFill>
                  <a:srgbClr val="00B0F0"/>
                </a:solidFill>
                <a:latin typeface="Comic Sans MS" pitchFamily="66" charset="0"/>
              </a:rPr>
              <a:t>One</a:t>
            </a:r>
            <a:r>
              <a:rPr lang="en-GB" sz="3300" dirty="0" smtClean="0">
                <a:solidFill>
                  <a:schemeClr val="tx2">
                    <a:lumMod val="75000"/>
                  </a:schemeClr>
                </a:solidFill>
                <a:latin typeface="Comic Sans MS" pitchFamily="66" charset="0"/>
              </a:rPr>
              <a:t> </a:t>
            </a:r>
            <a:r>
              <a:rPr lang="en-GB" sz="3300" dirty="0">
                <a:latin typeface="Comic Sans MS" pitchFamily="66" charset="0"/>
              </a:rPr>
              <a:t>day,</a:t>
            </a:r>
            <a:r>
              <a:rPr lang="en-GB" sz="3300" dirty="0">
                <a:solidFill>
                  <a:schemeClr val="tx2">
                    <a:lumMod val="75000"/>
                  </a:schemeClr>
                </a:solidFill>
                <a:latin typeface="Comic Sans MS" pitchFamily="66" charset="0"/>
              </a:rPr>
              <a:t> </a:t>
            </a:r>
            <a:r>
              <a:rPr lang="en-GB" sz="3300" b="1" dirty="0">
                <a:solidFill>
                  <a:srgbClr val="00B0F0"/>
                </a:solidFill>
                <a:latin typeface="Comic Sans MS" pitchFamily="66" charset="0"/>
              </a:rPr>
              <a:t>there</a:t>
            </a:r>
            <a:r>
              <a:rPr lang="en-GB" sz="3300" dirty="0">
                <a:solidFill>
                  <a:schemeClr val="tx2">
                    <a:lumMod val="75000"/>
                  </a:schemeClr>
                </a:solidFill>
                <a:latin typeface="Comic Sans MS" pitchFamily="66" charset="0"/>
              </a:rPr>
              <a:t> </a:t>
            </a:r>
            <a:r>
              <a:rPr lang="en-GB" sz="3300" dirty="0">
                <a:latin typeface="Comic Sans MS" pitchFamily="66" charset="0"/>
              </a:rPr>
              <a:t>was a caterpillar eating</a:t>
            </a:r>
            <a:r>
              <a:rPr lang="en-GB" sz="3300" dirty="0">
                <a:solidFill>
                  <a:schemeClr val="tx2">
                    <a:lumMod val="75000"/>
                  </a:schemeClr>
                </a:solidFill>
                <a:latin typeface="Comic Sans MS" pitchFamily="66" charset="0"/>
              </a:rPr>
              <a:t> </a:t>
            </a:r>
            <a:r>
              <a:rPr lang="en-GB" sz="3300" b="1" dirty="0">
                <a:solidFill>
                  <a:srgbClr val="00B0F0"/>
                </a:solidFill>
                <a:latin typeface="Comic Sans MS" pitchFamily="66" charset="0"/>
              </a:rPr>
              <a:t>some</a:t>
            </a:r>
            <a:r>
              <a:rPr lang="en-GB" sz="3300" dirty="0">
                <a:solidFill>
                  <a:schemeClr val="tx2">
                    <a:lumMod val="75000"/>
                  </a:schemeClr>
                </a:solidFill>
                <a:latin typeface="Comic Sans MS" pitchFamily="66" charset="0"/>
              </a:rPr>
              <a:t> </a:t>
            </a:r>
            <a:r>
              <a:rPr lang="en-GB" sz="3300" dirty="0">
                <a:latin typeface="Comic Sans MS" pitchFamily="66" charset="0"/>
              </a:rPr>
              <a:t>lovely green leaves. “</a:t>
            </a:r>
            <a:r>
              <a:rPr lang="en-GB" sz="3300" b="1" dirty="0">
                <a:solidFill>
                  <a:srgbClr val="00B0F0"/>
                </a:solidFill>
                <a:latin typeface="Comic Sans MS" pitchFamily="66" charset="0"/>
              </a:rPr>
              <a:t>So</a:t>
            </a:r>
            <a:r>
              <a:rPr lang="en-GB" sz="3300" dirty="0">
                <a:solidFill>
                  <a:schemeClr val="tx2">
                    <a:lumMod val="75000"/>
                  </a:schemeClr>
                </a:solidFill>
                <a:latin typeface="Comic Sans MS" pitchFamily="66" charset="0"/>
              </a:rPr>
              <a:t> </a:t>
            </a:r>
            <a:r>
              <a:rPr lang="en-GB" sz="3300" dirty="0">
                <a:latin typeface="Comic Sans MS" pitchFamily="66" charset="0"/>
              </a:rPr>
              <a:t>many good things are green,” he said. “I’m glad I’m green,” croaked a frog. “Green is </a:t>
            </a:r>
            <a:r>
              <a:rPr lang="en-GB" sz="3300" b="1" dirty="0">
                <a:solidFill>
                  <a:srgbClr val="00B0F0"/>
                </a:solidFill>
                <a:latin typeface="Comic Sans MS" pitchFamily="66" charset="0"/>
              </a:rPr>
              <a:t>great</a:t>
            </a:r>
            <a:r>
              <a:rPr lang="en-GB" sz="3300" dirty="0">
                <a:solidFill>
                  <a:schemeClr val="tx2">
                    <a:lumMod val="75000"/>
                  </a:schemeClr>
                </a:solidFill>
                <a:latin typeface="Comic Sans MS" pitchFamily="66" charset="0"/>
              </a:rPr>
              <a:t>! </a:t>
            </a:r>
            <a:r>
              <a:rPr lang="en-GB" sz="3300" dirty="0">
                <a:latin typeface="Comic Sans MS" pitchFamily="66" charset="0"/>
              </a:rPr>
              <a:t>It’s a pity </a:t>
            </a:r>
            <a:r>
              <a:rPr lang="en-GB" sz="3300" b="1" dirty="0">
                <a:solidFill>
                  <a:srgbClr val="00B0F0"/>
                </a:solidFill>
                <a:latin typeface="Comic Sans MS" pitchFamily="66" charset="0"/>
              </a:rPr>
              <a:t>you’re so plain</a:t>
            </a:r>
            <a:r>
              <a:rPr lang="en-GB" sz="3300" b="1" dirty="0">
                <a:solidFill>
                  <a:srgbClr val="FF0000"/>
                </a:solidFill>
                <a:latin typeface="Comic Sans MS" pitchFamily="66" charset="0"/>
              </a:rPr>
              <a:t> </a:t>
            </a:r>
            <a:r>
              <a:rPr lang="en-GB" sz="3300" dirty="0">
                <a:latin typeface="Comic Sans MS" pitchFamily="66" charset="0"/>
              </a:rPr>
              <a:t>instead.“  A lady bug was sitting on a rose. “Green is good, but what about</a:t>
            </a:r>
            <a:r>
              <a:rPr lang="en-GB" sz="3300" dirty="0">
                <a:solidFill>
                  <a:schemeClr val="tx2">
                    <a:lumMod val="75000"/>
                  </a:schemeClr>
                </a:solidFill>
                <a:latin typeface="Comic Sans MS" pitchFamily="66" charset="0"/>
              </a:rPr>
              <a:t> </a:t>
            </a:r>
            <a:r>
              <a:rPr lang="en-GB" sz="3300" b="1" dirty="0">
                <a:solidFill>
                  <a:srgbClr val="00B0F0"/>
                </a:solidFill>
                <a:latin typeface="Comic Sans MS" pitchFamily="66" charset="0"/>
              </a:rPr>
              <a:t>read</a:t>
            </a:r>
            <a:r>
              <a:rPr lang="en-GB" sz="3300" dirty="0">
                <a:latin typeface="Comic Sans MS" pitchFamily="66" charset="0"/>
              </a:rPr>
              <a:t>?”, asked the caterpillar. The caterpillar thought </a:t>
            </a:r>
            <a:r>
              <a:rPr lang="en-GB" sz="3300" b="1" dirty="0">
                <a:solidFill>
                  <a:srgbClr val="00B0F0"/>
                </a:solidFill>
                <a:latin typeface="Comic Sans MS" pitchFamily="66" charset="0"/>
              </a:rPr>
              <a:t>red</a:t>
            </a:r>
            <a:r>
              <a:rPr lang="en-GB" sz="3300" dirty="0">
                <a:solidFill>
                  <a:schemeClr val="tx2">
                    <a:lumMod val="75000"/>
                  </a:schemeClr>
                </a:solidFill>
                <a:latin typeface="Comic Sans MS" pitchFamily="66" charset="0"/>
              </a:rPr>
              <a:t> </a:t>
            </a:r>
            <a:r>
              <a:rPr lang="en-GB" sz="3300" dirty="0">
                <a:latin typeface="Comic Sans MS" pitchFamily="66" charset="0"/>
              </a:rPr>
              <a:t>was nice </a:t>
            </a:r>
            <a:r>
              <a:rPr lang="en-GB" sz="3300" b="1" dirty="0">
                <a:solidFill>
                  <a:srgbClr val="00B0F0"/>
                </a:solidFill>
                <a:latin typeface="Comic Sans MS" pitchFamily="66" charset="0"/>
              </a:rPr>
              <a:t>too</a:t>
            </a:r>
            <a:r>
              <a:rPr lang="en-GB" sz="3300" dirty="0">
                <a:latin typeface="Comic Sans MS" pitchFamily="66" charset="0"/>
              </a:rPr>
              <a:t>. “I’m </a:t>
            </a:r>
            <a:r>
              <a:rPr lang="en-GB" sz="3300" b="1" dirty="0">
                <a:solidFill>
                  <a:srgbClr val="00B0F0"/>
                </a:solidFill>
                <a:latin typeface="Comic Sans MS" pitchFamily="66" charset="0"/>
              </a:rPr>
              <a:t>not</a:t>
            </a:r>
            <a:r>
              <a:rPr lang="en-GB" sz="3300" b="1" dirty="0">
                <a:solidFill>
                  <a:srgbClr val="FF0000"/>
                </a:solidFill>
                <a:latin typeface="Comic Sans MS" pitchFamily="66" charset="0"/>
              </a:rPr>
              <a:t> </a:t>
            </a:r>
            <a:r>
              <a:rPr lang="en-GB" sz="3300" dirty="0">
                <a:latin typeface="Comic Sans MS" pitchFamily="66" charset="0"/>
              </a:rPr>
              <a:t>green or </a:t>
            </a:r>
            <a:r>
              <a:rPr lang="en-GB" sz="3300" b="1" dirty="0">
                <a:solidFill>
                  <a:srgbClr val="00B0F0"/>
                </a:solidFill>
                <a:latin typeface="Comic Sans MS" pitchFamily="66" charset="0"/>
              </a:rPr>
              <a:t>red</a:t>
            </a:r>
            <a:r>
              <a:rPr lang="en-GB" sz="3300" dirty="0">
                <a:latin typeface="Comic Sans MS" pitchFamily="66" charset="0"/>
              </a:rPr>
              <a:t>, I’m just </a:t>
            </a:r>
            <a:r>
              <a:rPr lang="en-GB" sz="3300" b="1" dirty="0">
                <a:solidFill>
                  <a:srgbClr val="00B0F0"/>
                </a:solidFill>
                <a:latin typeface="Comic Sans MS" pitchFamily="66" charset="0"/>
              </a:rPr>
              <a:t>plain</a:t>
            </a:r>
            <a:r>
              <a:rPr lang="en-GB" sz="3300" dirty="0">
                <a:latin typeface="Comic Sans MS" pitchFamily="66" charset="0"/>
              </a:rPr>
              <a:t>,” he said sadly. Just then the caterpillar saw a beautiful </a:t>
            </a:r>
            <a:r>
              <a:rPr lang="en-GB" sz="3300" b="1" dirty="0">
                <a:solidFill>
                  <a:srgbClr val="00B0F0"/>
                </a:solidFill>
                <a:latin typeface="Comic Sans MS" pitchFamily="66" charset="0"/>
              </a:rPr>
              <a:t>blue</a:t>
            </a:r>
            <a:r>
              <a:rPr lang="en-GB" sz="3300" dirty="0">
                <a:solidFill>
                  <a:schemeClr val="tx2">
                    <a:lumMod val="75000"/>
                  </a:schemeClr>
                </a:solidFill>
                <a:latin typeface="Comic Sans MS" pitchFamily="66" charset="0"/>
              </a:rPr>
              <a:t> </a:t>
            </a:r>
            <a:r>
              <a:rPr lang="en-GB" sz="3300" dirty="0">
                <a:latin typeface="Comic Sans MS" pitchFamily="66" charset="0"/>
              </a:rPr>
              <a:t>dragonfly. “What a brilliant </a:t>
            </a:r>
            <a:r>
              <a:rPr lang="en-GB" sz="3300" b="1" dirty="0">
                <a:solidFill>
                  <a:srgbClr val="00B0F0"/>
                </a:solidFill>
                <a:latin typeface="Comic Sans MS" pitchFamily="66" charset="0"/>
              </a:rPr>
              <a:t>blue</a:t>
            </a:r>
            <a:r>
              <a:rPr lang="en-GB" sz="3300" dirty="0">
                <a:solidFill>
                  <a:schemeClr val="tx2">
                    <a:lumMod val="75000"/>
                  </a:schemeClr>
                </a:solidFill>
                <a:latin typeface="Comic Sans MS" pitchFamily="66" charset="0"/>
              </a:rPr>
              <a:t> </a:t>
            </a:r>
            <a:r>
              <a:rPr lang="en-GB" sz="3300" dirty="0">
                <a:latin typeface="Comic Sans MS" pitchFamily="66" charset="0"/>
              </a:rPr>
              <a:t>you are,” said the caterpillar. “I wish I were </a:t>
            </a:r>
            <a:r>
              <a:rPr lang="en-GB" sz="3300" b="1" dirty="0">
                <a:solidFill>
                  <a:srgbClr val="00B0F0"/>
                </a:solidFill>
                <a:latin typeface="Comic Sans MS" pitchFamily="66" charset="0"/>
              </a:rPr>
              <a:t>blue</a:t>
            </a:r>
            <a:r>
              <a:rPr lang="en-GB" sz="3300" dirty="0">
                <a:latin typeface="Comic Sans MS" pitchFamily="66" charset="0"/>
              </a:rPr>
              <a:t>,” he said sadly. Just then something pink and pointed came out from under the</a:t>
            </a:r>
            <a:r>
              <a:rPr lang="en-GB" sz="3300" dirty="0">
                <a:solidFill>
                  <a:schemeClr val="tx2">
                    <a:lumMod val="75000"/>
                  </a:schemeClr>
                </a:solidFill>
                <a:latin typeface="Comic Sans MS" pitchFamily="66" charset="0"/>
              </a:rPr>
              <a:t> </a:t>
            </a:r>
            <a:r>
              <a:rPr lang="en-GB" sz="3300" b="1" dirty="0">
                <a:solidFill>
                  <a:srgbClr val="00B0F0"/>
                </a:solidFill>
                <a:latin typeface="Comic Sans MS" pitchFamily="66" charset="0"/>
              </a:rPr>
              <a:t>flowers</a:t>
            </a:r>
            <a:r>
              <a:rPr lang="en-GB" sz="3300" dirty="0">
                <a:latin typeface="Comic Sans MS" pitchFamily="66" charset="0"/>
              </a:rPr>
              <a:t>. It was a lizard. “</a:t>
            </a:r>
            <a:r>
              <a:rPr lang="en-GB" sz="3300" b="1" dirty="0">
                <a:solidFill>
                  <a:srgbClr val="00B0F0"/>
                </a:solidFill>
                <a:latin typeface="Comic Sans MS" pitchFamily="66" charset="0"/>
              </a:rPr>
              <a:t>You’re not plain</a:t>
            </a:r>
            <a:r>
              <a:rPr lang="en-GB" sz="3300" dirty="0">
                <a:latin typeface="Comic Sans MS" pitchFamily="66" charset="0"/>
              </a:rPr>
              <a:t>!”, said the caterpillar. “</a:t>
            </a:r>
            <a:r>
              <a:rPr lang="en-GB" sz="3300" b="1" dirty="0">
                <a:solidFill>
                  <a:srgbClr val="00B0F0"/>
                </a:solidFill>
                <a:latin typeface="Comic Sans MS" pitchFamily="66" charset="0"/>
              </a:rPr>
              <a:t>Your</a:t>
            </a:r>
            <a:r>
              <a:rPr lang="en-GB" sz="3300" dirty="0">
                <a:solidFill>
                  <a:schemeClr val="tx2">
                    <a:lumMod val="75000"/>
                  </a:schemeClr>
                </a:solidFill>
                <a:latin typeface="Comic Sans MS" pitchFamily="66" charset="0"/>
              </a:rPr>
              <a:t> </a:t>
            </a:r>
            <a:r>
              <a:rPr lang="en-GB" sz="3300" dirty="0">
                <a:latin typeface="Comic Sans MS" pitchFamily="66" charset="0"/>
              </a:rPr>
              <a:t>tongue is bright pink like a</a:t>
            </a:r>
            <a:r>
              <a:rPr lang="en-GB" sz="3300" dirty="0">
                <a:solidFill>
                  <a:schemeClr val="tx2">
                    <a:lumMod val="75000"/>
                  </a:schemeClr>
                </a:solidFill>
                <a:latin typeface="Comic Sans MS" pitchFamily="66" charset="0"/>
              </a:rPr>
              <a:t> </a:t>
            </a:r>
            <a:r>
              <a:rPr lang="en-GB" sz="3300" b="1" dirty="0">
                <a:solidFill>
                  <a:srgbClr val="00B0F0"/>
                </a:solidFill>
                <a:latin typeface="Comic Sans MS" pitchFamily="66" charset="0"/>
              </a:rPr>
              <a:t>flower</a:t>
            </a:r>
            <a:r>
              <a:rPr lang="en-GB" sz="3300" dirty="0">
                <a:latin typeface="Comic Sans MS" pitchFamily="66" charset="0"/>
              </a:rPr>
              <a:t>,” he said.</a:t>
            </a:r>
          </a:p>
          <a:p>
            <a:pPr algn="just">
              <a:buNone/>
              <a:defRPr/>
            </a:pPr>
            <a:r>
              <a:rPr lang="en-GB" sz="3300" dirty="0" smtClean="0">
                <a:solidFill>
                  <a:schemeClr val="tx2">
                    <a:lumMod val="75000"/>
                  </a:schemeClr>
                </a:solidFill>
                <a:latin typeface="Comic Sans MS" pitchFamily="66" charset="0"/>
              </a:rPr>
              <a:t>	</a:t>
            </a:r>
          </a:p>
          <a:p>
            <a:pPr algn="just">
              <a:buNone/>
              <a:defRPr/>
            </a:pPr>
            <a:r>
              <a:rPr lang="en-GB" sz="3300" dirty="0">
                <a:solidFill>
                  <a:schemeClr val="tx2">
                    <a:lumMod val="75000"/>
                  </a:schemeClr>
                </a:solidFill>
                <a:latin typeface="Comic Sans MS" pitchFamily="66" charset="0"/>
              </a:rPr>
              <a:t>	</a:t>
            </a:r>
            <a:r>
              <a:rPr lang="en-GB" sz="3300" dirty="0" smtClean="0">
                <a:latin typeface="Comic Sans MS" pitchFamily="66" charset="0"/>
              </a:rPr>
              <a:t>“</a:t>
            </a:r>
            <a:r>
              <a:rPr lang="en-GB" sz="3300" dirty="0">
                <a:latin typeface="Comic Sans MS" pitchFamily="66" charset="0"/>
              </a:rPr>
              <a:t>That’s nothing,” said the lizard. “Look at the beautiful purple spots on my back.” The lizard was pink and purple. The caterpillar felt plainer than ever. Along came a bright yellow bumblebee. He was flying from </a:t>
            </a:r>
            <a:r>
              <a:rPr lang="en-GB" sz="3300" b="1" dirty="0">
                <a:solidFill>
                  <a:srgbClr val="00B0F0"/>
                </a:solidFill>
                <a:latin typeface="Comic Sans MS" pitchFamily="66" charset="0"/>
              </a:rPr>
              <a:t>flower</a:t>
            </a:r>
            <a:r>
              <a:rPr lang="en-GB" sz="3300" dirty="0">
                <a:solidFill>
                  <a:schemeClr val="tx2">
                    <a:lumMod val="75000"/>
                  </a:schemeClr>
                </a:solidFill>
                <a:latin typeface="Comic Sans MS" pitchFamily="66" charset="0"/>
              </a:rPr>
              <a:t> </a:t>
            </a:r>
            <a:r>
              <a:rPr lang="en-GB" sz="3300" dirty="0">
                <a:latin typeface="Comic Sans MS" pitchFamily="66" charset="0"/>
              </a:rPr>
              <a:t>to</a:t>
            </a:r>
            <a:r>
              <a:rPr lang="en-GB" sz="3300" dirty="0">
                <a:solidFill>
                  <a:schemeClr val="tx2">
                    <a:lumMod val="75000"/>
                  </a:schemeClr>
                </a:solidFill>
                <a:latin typeface="Comic Sans MS" pitchFamily="66" charset="0"/>
              </a:rPr>
              <a:t> </a:t>
            </a:r>
            <a:r>
              <a:rPr lang="en-GB" sz="3300" b="1" dirty="0">
                <a:solidFill>
                  <a:srgbClr val="00B0F0"/>
                </a:solidFill>
                <a:latin typeface="Comic Sans MS" pitchFamily="66" charset="0"/>
              </a:rPr>
              <a:t>flower</a:t>
            </a:r>
            <a:r>
              <a:rPr lang="en-GB" sz="3300" dirty="0">
                <a:solidFill>
                  <a:schemeClr val="tx2">
                    <a:lumMod val="75000"/>
                  </a:schemeClr>
                </a:solidFill>
                <a:latin typeface="Comic Sans MS" pitchFamily="66" charset="0"/>
              </a:rPr>
              <a:t>. </a:t>
            </a:r>
            <a:r>
              <a:rPr lang="en-GB" sz="3300" dirty="0">
                <a:latin typeface="Comic Sans MS" pitchFamily="66" charset="0"/>
              </a:rPr>
              <a:t>The</a:t>
            </a:r>
            <a:r>
              <a:rPr lang="en-GB" sz="3300" dirty="0">
                <a:solidFill>
                  <a:schemeClr val="tx2">
                    <a:lumMod val="75000"/>
                  </a:schemeClr>
                </a:solidFill>
                <a:latin typeface="Comic Sans MS" pitchFamily="66" charset="0"/>
              </a:rPr>
              <a:t> </a:t>
            </a:r>
            <a:r>
              <a:rPr lang="en-GB" sz="3300" b="1" dirty="0">
                <a:solidFill>
                  <a:srgbClr val="00B0F0"/>
                </a:solidFill>
                <a:latin typeface="Comic Sans MS" pitchFamily="66" charset="0"/>
              </a:rPr>
              <a:t>flowers</a:t>
            </a:r>
            <a:r>
              <a:rPr lang="en-GB" sz="3300" b="1" dirty="0">
                <a:solidFill>
                  <a:srgbClr val="FF0000"/>
                </a:solidFill>
                <a:latin typeface="Comic Sans MS" pitchFamily="66" charset="0"/>
              </a:rPr>
              <a:t> </a:t>
            </a:r>
            <a:r>
              <a:rPr lang="en-GB" sz="3300" b="1" dirty="0">
                <a:solidFill>
                  <a:srgbClr val="00B0F0"/>
                </a:solidFill>
                <a:latin typeface="Comic Sans MS" pitchFamily="66" charset="0"/>
              </a:rPr>
              <a:t>were</a:t>
            </a:r>
            <a:r>
              <a:rPr lang="en-GB" sz="3300" b="1" dirty="0">
                <a:solidFill>
                  <a:srgbClr val="FF0000"/>
                </a:solidFill>
                <a:latin typeface="Comic Sans MS" pitchFamily="66" charset="0"/>
              </a:rPr>
              <a:t> </a:t>
            </a:r>
            <a:r>
              <a:rPr lang="en-GB" sz="3300" dirty="0">
                <a:latin typeface="Comic Sans MS" pitchFamily="66" charset="0"/>
              </a:rPr>
              <a:t>all colours. “All colours are beautiful,” he said to the caterpillar. “Yes, they are!” said the caterpillar. The caterpillar wrapped himself in his cocoon and fell asleep dreaming of colours. He dreamt of green and </a:t>
            </a:r>
            <a:r>
              <a:rPr lang="en-GB" sz="3300" b="1" dirty="0">
                <a:solidFill>
                  <a:srgbClr val="00B0F0"/>
                </a:solidFill>
                <a:latin typeface="Comic Sans MS" pitchFamily="66" charset="0"/>
              </a:rPr>
              <a:t>red</a:t>
            </a:r>
            <a:r>
              <a:rPr lang="en-GB" sz="3300" dirty="0">
                <a:latin typeface="Comic Sans MS" pitchFamily="66" charset="0"/>
              </a:rPr>
              <a:t>, and </a:t>
            </a:r>
            <a:r>
              <a:rPr lang="en-GB" sz="3300" b="1" dirty="0">
                <a:solidFill>
                  <a:srgbClr val="00B0F0"/>
                </a:solidFill>
                <a:latin typeface="Comic Sans MS" pitchFamily="66" charset="0"/>
              </a:rPr>
              <a:t>blue</a:t>
            </a:r>
            <a:r>
              <a:rPr lang="en-GB" sz="3300" dirty="0">
                <a:latin typeface="Comic Sans MS" pitchFamily="66" charset="0"/>
              </a:rPr>
              <a:t>, and yellow. When he woke up, something wonderful happened! The caterpillar had turned into a beautiful colourful butterfly. No </a:t>
            </a:r>
            <a:r>
              <a:rPr lang="en-GB" sz="3300" b="1" dirty="0">
                <a:solidFill>
                  <a:srgbClr val="00B0F0"/>
                </a:solidFill>
                <a:latin typeface="Comic Sans MS" pitchFamily="66" charset="0"/>
              </a:rPr>
              <a:t>one</a:t>
            </a:r>
            <a:r>
              <a:rPr lang="en-GB" sz="3300" dirty="0">
                <a:solidFill>
                  <a:schemeClr val="tx2">
                    <a:lumMod val="75000"/>
                  </a:schemeClr>
                </a:solidFill>
                <a:latin typeface="Comic Sans MS" pitchFamily="66" charset="0"/>
              </a:rPr>
              <a:t> </a:t>
            </a:r>
            <a:r>
              <a:rPr lang="en-GB" sz="3300" dirty="0">
                <a:latin typeface="Comic Sans MS" pitchFamily="66" charset="0"/>
              </a:rPr>
              <a:t>ever said he was </a:t>
            </a:r>
            <a:r>
              <a:rPr lang="en-GB" sz="3300" b="1" dirty="0">
                <a:solidFill>
                  <a:srgbClr val="00B0F0"/>
                </a:solidFill>
                <a:latin typeface="Comic Sans MS" pitchFamily="66" charset="0"/>
              </a:rPr>
              <a:t>plain</a:t>
            </a:r>
            <a:r>
              <a:rPr lang="en-GB" sz="3300" dirty="0">
                <a:solidFill>
                  <a:schemeClr val="tx2">
                    <a:lumMod val="75000"/>
                  </a:schemeClr>
                </a:solidFill>
                <a:latin typeface="Comic Sans MS" pitchFamily="66" charset="0"/>
              </a:rPr>
              <a:t> </a:t>
            </a:r>
            <a:r>
              <a:rPr lang="en-GB" sz="3300" dirty="0">
                <a:latin typeface="Comic Sans MS" pitchFamily="66" charset="0"/>
              </a:rPr>
              <a:t>again. </a:t>
            </a:r>
          </a:p>
          <a:p>
            <a:pPr algn="just">
              <a:defRPr/>
            </a:pPr>
            <a:endParaRPr lang="en-GB" sz="3300" dirty="0">
              <a:latin typeface="Comic Sans MS" pitchFamily="66" charset="0"/>
            </a:endParaRPr>
          </a:p>
        </p:txBody>
      </p:sp>
      <p:graphicFrame>
        <p:nvGraphicFramePr>
          <p:cNvPr id="5" name="Table 4"/>
          <p:cNvGraphicFramePr>
            <a:graphicFrameLocks noGrp="1"/>
          </p:cNvGraphicFramePr>
          <p:nvPr>
            <p:extLst>
              <p:ext uri="{D42A27DB-BD31-4B8C-83A1-F6EECF244321}">
                <p14:modId xmlns:p14="http://schemas.microsoft.com/office/powerpoint/2010/main" val="4216358399"/>
              </p:ext>
            </p:extLst>
          </p:nvPr>
        </p:nvGraphicFramePr>
        <p:xfrm>
          <a:off x="0" y="5547360"/>
          <a:ext cx="9144000" cy="1310640"/>
        </p:xfrm>
        <a:graphic>
          <a:graphicData uri="http://schemas.openxmlformats.org/drawingml/2006/table">
            <a:tbl>
              <a:tblPr firstRow="1" bandRow="1">
                <a:tableStyleId>{00A15C55-8517-42AA-B614-E9B94910E393}</a:tableStyleId>
              </a:tblPr>
              <a:tblGrid>
                <a:gridCol w="3048000"/>
                <a:gridCol w="3048000"/>
                <a:gridCol w="3048000"/>
              </a:tblGrid>
              <a:tr h="297271">
                <a:tc>
                  <a:txBody>
                    <a:bodyPr/>
                    <a:lstStyle/>
                    <a:p>
                      <a:pPr algn="ctr"/>
                      <a:r>
                        <a:rPr lang="en-GB" sz="1800" dirty="0" smtClean="0">
                          <a:latin typeface="Comic Sans MS" pitchFamily="66" charset="0"/>
                        </a:rPr>
                        <a:t>All   </a:t>
                      </a:r>
                      <a:r>
                        <a:rPr lang="en-GB" sz="1800" kern="1200" dirty="0" smtClean="0">
                          <a:effectLst/>
                          <a:latin typeface="Comic Sans MS" pitchFamily="66" charset="0"/>
                        </a:rPr>
                        <a:t>✰</a:t>
                      </a:r>
                      <a:r>
                        <a:rPr lang="en-GB" sz="1800" dirty="0" smtClean="0">
                          <a:latin typeface="Comic Sans MS" pitchFamily="66" charset="0"/>
                        </a:rPr>
                        <a:t> </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Most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Some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r>
              <a:tr h="941358">
                <a:tc>
                  <a:txBody>
                    <a:bodyPr/>
                    <a:lstStyle/>
                    <a:p>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a:t>
                      </a:r>
                      <a:endParaRPr lang="en-GB" sz="1400" dirty="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 and give my own examples?</a:t>
                      </a:r>
                      <a:endParaRPr lang="en-GB" sz="1400" dirty="0" smtClean="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and give my own examples as well as identifying it in in a range of texts?</a:t>
                      </a:r>
                      <a:endParaRPr lang="en-GB" sz="1400" dirty="0" smtClean="0">
                        <a:latin typeface="Comic Sans MS" pitchFamily="66" charset="0"/>
                      </a:endParaRPr>
                    </a:p>
                  </a:txBody>
                  <a:tcPr/>
                </a:tc>
              </a:tr>
            </a:tbl>
          </a:graphicData>
        </a:graphic>
      </p:graphicFrame>
    </p:spTree>
    <p:extLst>
      <p:ext uri="{BB962C8B-B14F-4D97-AF65-F5344CB8AC3E}">
        <p14:creationId xmlns:p14="http://schemas.microsoft.com/office/powerpoint/2010/main" val="3234853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314</TotalTime>
  <Words>379</Words>
  <Application>Microsoft Office PowerPoint</Application>
  <PresentationFormat>On-screen Show (4:3)</PresentationFormat>
  <Paragraphs>52</Paragraphs>
  <Slides>5</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Comic Sans MS</vt:lpstr>
      <vt:lpstr>Office Theme</vt:lpstr>
      <vt:lpstr>Grammar Starter</vt:lpstr>
      <vt:lpstr>In the back of your exercise book...</vt:lpstr>
      <vt:lpstr>Task time: create your own</vt:lpstr>
      <vt:lpstr>Task time: now find it! </vt:lpstr>
      <vt:lpstr>Task time: now find it! </vt:lpstr>
    </vt:vector>
  </TitlesOfParts>
  <Company>The Brunts School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Skills Lesson 1</dc:title>
  <dc:creator>Charlie Mason</dc:creator>
  <cp:lastModifiedBy>Stevenson  E</cp:lastModifiedBy>
  <cp:revision>63</cp:revision>
  <dcterms:created xsi:type="dcterms:W3CDTF">2013-01-04T17:26:50Z</dcterms:created>
  <dcterms:modified xsi:type="dcterms:W3CDTF">2014-12-01T11:03:10Z</dcterms:modified>
</cp:coreProperties>
</file>