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CC0099"/>
    <a:srgbClr val="0000FF"/>
    <a:srgbClr val="800080"/>
    <a:srgbClr val="99FF99"/>
    <a:srgbClr val="99CCFF"/>
    <a:srgbClr val="FFCCCC"/>
    <a:srgbClr val="FFFFCC"/>
    <a:srgbClr val="FFCC66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75" autoAdjust="0"/>
  </p:normalViewPr>
  <p:slideViewPr>
    <p:cSldViewPr>
      <p:cViewPr varScale="1">
        <p:scale>
          <a:sx n="70" d="100"/>
          <a:sy n="7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5E962-99EF-4AA2-9051-B462843959C5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9D9D6-531A-406B-BC5C-F322D476C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079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for pupils’ definition before showing</a:t>
            </a:r>
            <a:r>
              <a:rPr lang="en-GB" baseline="0" dirty="0" smtClean="0"/>
              <a:t> the correct one.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856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909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693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942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</a:t>
            </a:r>
            <a:r>
              <a:rPr lang="en-GB" dirty="0" smtClean="0"/>
              <a:t>feedback and </a:t>
            </a:r>
            <a:r>
              <a:rPr lang="en-GB" smtClean="0"/>
              <a:t>peer assess.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904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77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644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40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99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947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8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36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95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07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65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3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81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Grammar Starter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96270"/>
            <a:ext cx="9144000" cy="1752600"/>
          </a:xfrm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  <a:latin typeface="Comic Sans MS" pitchFamily="66" charset="0"/>
              </a:rPr>
              <a:t>I or Me?</a:t>
            </a: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71428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78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469796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 the back of your exercise book...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43508" y="1772816"/>
            <a:ext cx="8856984" cy="44253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u="sng" dirty="0" smtClean="0">
                <a:latin typeface="Comic Sans MS" pitchFamily="66" charset="0"/>
              </a:rPr>
              <a:t>Grammar Starter: I or me?</a:t>
            </a:r>
          </a:p>
          <a:p>
            <a:pPr marL="0" indent="0" algn="ctr">
              <a:buNone/>
            </a:pPr>
            <a:endParaRPr lang="en-GB" sz="1400" b="1" u="sng" dirty="0">
              <a:latin typeface="Comic Sans MS" pitchFamily="66" charset="0"/>
            </a:endParaRPr>
          </a:p>
          <a:p>
            <a:r>
              <a:rPr lang="en-GB" sz="1600" dirty="0">
                <a:latin typeface="Comic Sans MS" panose="030F0702030302020204" pitchFamily="66" charset="0"/>
              </a:rPr>
              <a:t>Use </a:t>
            </a:r>
            <a:r>
              <a:rPr lang="en-GB" sz="1600" i="1" dirty="0" smtClean="0">
                <a:latin typeface="Comic Sans MS" panose="030F0702030302020204" pitchFamily="66" charset="0"/>
              </a:rPr>
              <a:t>I</a:t>
            </a:r>
            <a:r>
              <a:rPr lang="en-GB" sz="1600" dirty="0" smtClean="0">
                <a:latin typeface="Comic Sans MS" panose="030F0702030302020204" pitchFamily="66" charset="0"/>
              </a:rPr>
              <a:t> when </a:t>
            </a:r>
            <a:r>
              <a:rPr lang="en-GB" sz="1600" dirty="0">
                <a:latin typeface="Comic Sans MS" panose="030F0702030302020204" pitchFamily="66" charset="0"/>
              </a:rPr>
              <a:t>the pronoun is the </a:t>
            </a:r>
            <a:r>
              <a:rPr lang="en-GB" sz="1600" b="1" u="sng" dirty="0">
                <a:solidFill>
                  <a:srgbClr val="CC0099"/>
                </a:solidFill>
                <a:latin typeface="Comic Sans MS" panose="030F0702030302020204" pitchFamily="66" charset="0"/>
              </a:rPr>
              <a:t>subject</a:t>
            </a:r>
            <a:r>
              <a:rPr lang="en-GB" sz="1600" dirty="0">
                <a:latin typeface="Comic Sans MS" panose="030F0702030302020204" pitchFamily="66" charset="0"/>
              </a:rPr>
              <a:t> of a verb</a:t>
            </a:r>
            <a:r>
              <a:rPr lang="en-GB" sz="1600" dirty="0" smtClean="0">
                <a:latin typeface="Comic Sans MS" panose="030F0702030302020204" pitchFamily="66" charset="0"/>
              </a:rPr>
              <a:t>:</a:t>
            </a:r>
            <a:endParaRPr lang="en-GB" sz="16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dirty="0" smtClean="0">
                <a:latin typeface="Comic Sans MS" panose="030F0702030302020204" pitchFamily="66" charset="0"/>
              </a:rPr>
              <a:t>	Clare </a:t>
            </a:r>
            <a:r>
              <a:rPr lang="en-GB" sz="1600" dirty="0">
                <a:latin typeface="Comic Sans MS" panose="030F0702030302020204" pitchFamily="66" charset="0"/>
              </a:rPr>
              <a:t>and </a:t>
            </a:r>
            <a:r>
              <a:rPr lang="en-GB" sz="1600" b="1" dirty="0">
                <a:solidFill>
                  <a:srgbClr val="00B0F0"/>
                </a:solidFill>
                <a:latin typeface="Comic Sans MS" panose="030F0702030302020204" pitchFamily="66" charset="0"/>
              </a:rPr>
              <a:t>I</a:t>
            </a:r>
            <a:r>
              <a:rPr lang="en-GB" sz="1600" b="1" dirty="0">
                <a:latin typeface="Comic Sans MS" panose="030F0702030302020204" pitchFamily="66" charset="0"/>
              </a:rPr>
              <a:t> </a:t>
            </a:r>
            <a:r>
              <a:rPr lang="en-GB" sz="1600" dirty="0">
                <a:latin typeface="Comic Sans MS" panose="030F0702030302020204" pitchFamily="66" charset="0"/>
              </a:rPr>
              <a:t>are going for a coffee.</a:t>
            </a:r>
          </a:p>
          <a:p>
            <a:pPr marL="0" indent="0">
              <a:buNone/>
            </a:pPr>
            <a:r>
              <a:rPr lang="en-GB" sz="1600" dirty="0">
                <a:latin typeface="Comic Sans MS" panose="030F0702030302020204" pitchFamily="66" charset="0"/>
              </a:rPr>
              <a:t>T</a:t>
            </a:r>
            <a:r>
              <a:rPr lang="en-GB" sz="1600" dirty="0" smtClean="0">
                <a:latin typeface="Comic Sans MS" panose="030F0702030302020204" pitchFamily="66" charset="0"/>
              </a:rPr>
              <a:t>he </a:t>
            </a:r>
            <a:r>
              <a:rPr lang="en-GB" sz="1600" dirty="0">
                <a:latin typeface="Comic Sans MS" panose="030F0702030302020204" pitchFamily="66" charset="0"/>
              </a:rPr>
              <a:t>pronoun </a:t>
            </a:r>
            <a:r>
              <a:rPr lang="en-GB" sz="1600" i="1" dirty="0">
                <a:latin typeface="Comic Sans MS" panose="030F0702030302020204" pitchFamily="66" charset="0"/>
              </a:rPr>
              <a:t>I</a:t>
            </a:r>
            <a:r>
              <a:rPr lang="en-GB" sz="1600" dirty="0">
                <a:latin typeface="Comic Sans MS" panose="030F0702030302020204" pitchFamily="66" charset="0"/>
              </a:rPr>
              <a:t>, together with the proper noun </a:t>
            </a:r>
            <a:r>
              <a:rPr lang="en-GB" sz="1600" i="1" dirty="0">
                <a:latin typeface="Comic Sans MS" panose="030F0702030302020204" pitchFamily="66" charset="0"/>
              </a:rPr>
              <a:t>Clare</a:t>
            </a:r>
            <a:r>
              <a:rPr lang="en-GB" sz="1600" dirty="0">
                <a:latin typeface="Comic Sans MS" panose="030F0702030302020204" pitchFamily="66" charset="0"/>
              </a:rPr>
              <a:t>, </a:t>
            </a:r>
            <a:r>
              <a:rPr lang="en-GB" sz="1600" dirty="0" smtClean="0">
                <a:latin typeface="Comic Sans MS" panose="030F0702030302020204" pitchFamily="66" charset="0"/>
              </a:rPr>
              <a:t>forms </a:t>
            </a:r>
            <a:r>
              <a:rPr lang="en-GB" sz="1600" dirty="0">
                <a:latin typeface="Comic Sans MS" panose="030F0702030302020204" pitchFamily="66" charset="0"/>
              </a:rPr>
              <a:t>the </a:t>
            </a:r>
            <a:r>
              <a:rPr lang="en-GB" sz="1600" b="1" u="sng" dirty="0" smtClean="0">
                <a:solidFill>
                  <a:srgbClr val="CC0099"/>
                </a:solidFill>
                <a:latin typeface="Comic Sans MS" panose="030F0702030302020204" pitchFamily="66" charset="0"/>
              </a:rPr>
              <a:t>subject of </a:t>
            </a:r>
            <a:r>
              <a:rPr lang="en-GB" sz="1600" b="1" u="sng" dirty="0">
                <a:solidFill>
                  <a:srgbClr val="CC0099"/>
                </a:solidFill>
                <a:latin typeface="Comic Sans MS" panose="030F0702030302020204" pitchFamily="66" charset="0"/>
              </a:rPr>
              <a:t>the </a:t>
            </a:r>
            <a:r>
              <a:rPr lang="en-GB" sz="1600" b="1" u="sng" dirty="0" smtClean="0">
                <a:solidFill>
                  <a:srgbClr val="CC0099"/>
                </a:solidFill>
                <a:latin typeface="Comic Sans MS" panose="030F0702030302020204" pitchFamily="66" charset="0"/>
              </a:rPr>
              <a:t>sentence (who the sentence is about)</a:t>
            </a:r>
            <a:r>
              <a:rPr lang="en-GB" sz="1600" dirty="0" smtClean="0">
                <a:latin typeface="Comic Sans MS" panose="030F0702030302020204" pitchFamily="66" charset="0"/>
              </a:rPr>
              <a:t>, </a:t>
            </a:r>
            <a:r>
              <a:rPr lang="en-GB" sz="1600" dirty="0">
                <a:latin typeface="Comic Sans MS" panose="030F0702030302020204" pitchFamily="66" charset="0"/>
              </a:rPr>
              <a:t>so you need to use </a:t>
            </a:r>
            <a:r>
              <a:rPr lang="en-GB" sz="1600" i="1" dirty="0">
                <a:latin typeface="Comic Sans MS" panose="030F0702030302020204" pitchFamily="66" charset="0"/>
              </a:rPr>
              <a:t>I</a:t>
            </a:r>
            <a:r>
              <a:rPr lang="en-GB" sz="1600" dirty="0">
                <a:latin typeface="Comic Sans MS" panose="030F0702030302020204" pitchFamily="66" charset="0"/>
              </a:rPr>
              <a:t> rather than </a:t>
            </a:r>
            <a:r>
              <a:rPr lang="en-GB" sz="1600" i="1" dirty="0">
                <a:latin typeface="Comic Sans MS" panose="030F0702030302020204" pitchFamily="66" charset="0"/>
              </a:rPr>
              <a:t>me</a:t>
            </a:r>
            <a:r>
              <a:rPr lang="en-GB" sz="1600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None/>
            </a:pPr>
            <a:endParaRPr lang="en-GB" sz="1600" b="1" u="sng" dirty="0" smtClean="0">
              <a:latin typeface="Comic Sans MS" pitchFamily="66" charset="0"/>
            </a:endParaRPr>
          </a:p>
          <a:p>
            <a:r>
              <a:rPr lang="en-GB" sz="1600" dirty="0">
                <a:latin typeface="Comic Sans MS" panose="030F0702030302020204" pitchFamily="66" charset="0"/>
              </a:rPr>
              <a:t>Use </a:t>
            </a:r>
            <a:r>
              <a:rPr lang="en-GB" sz="1600" i="1" dirty="0" smtClean="0">
                <a:latin typeface="Comic Sans MS" panose="030F0702030302020204" pitchFamily="66" charset="0"/>
              </a:rPr>
              <a:t>me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smtClean="0">
                <a:latin typeface="Comic Sans MS" panose="030F0702030302020204" pitchFamily="66" charset="0"/>
              </a:rPr>
              <a:t>when </a:t>
            </a:r>
            <a:r>
              <a:rPr lang="en-GB" sz="1600" dirty="0">
                <a:latin typeface="Comic Sans MS" panose="030F0702030302020204" pitchFamily="66" charset="0"/>
              </a:rPr>
              <a:t>the pronoun is the </a:t>
            </a:r>
            <a:r>
              <a:rPr lang="en-GB" sz="16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object</a:t>
            </a:r>
            <a:r>
              <a:rPr lang="en-GB" sz="1600" dirty="0">
                <a:latin typeface="Comic Sans MS" panose="030F0702030302020204" pitchFamily="66" charset="0"/>
              </a:rPr>
              <a:t> of a verb:</a:t>
            </a:r>
          </a:p>
          <a:p>
            <a:pPr marL="457200" lvl="1" indent="0">
              <a:buNone/>
            </a:pPr>
            <a:r>
              <a:rPr lang="en-GB" sz="1600" dirty="0" smtClean="0">
                <a:latin typeface="Comic Sans MS" panose="030F0702030302020204" pitchFamily="66" charset="0"/>
              </a:rPr>
              <a:t>	The </a:t>
            </a:r>
            <a:r>
              <a:rPr lang="en-GB" sz="1600" dirty="0">
                <a:latin typeface="Comic Sans MS" panose="030F0702030302020204" pitchFamily="66" charset="0"/>
              </a:rPr>
              <a:t>dog followed John and </a:t>
            </a:r>
            <a:r>
              <a:rPr lang="en-GB" sz="1600" b="1" dirty="0">
                <a:solidFill>
                  <a:srgbClr val="00CC00"/>
                </a:solidFill>
                <a:latin typeface="Comic Sans MS" panose="030F0702030302020204" pitchFamily="66" charset="0"/>
              </a:rPr>
              <a:t>me</a:t>
            </a:r>
            <a:r>
              <a:rPr lang="en-GB" sz="1600" dirty="0">
                <a:latin typeface="Comic Sans MS" panose="030F0702030302020204" pitchFamily="66" charset="0"/>
              </a:rPr>
              <a:t> to the door.</a:t>
            </a:r>
          </a:p>
          <a:p>
            <a:pPr marL="0" indent="0">
              <a:buNone/>
            </a:pPr>
            <a:r>
              <a:rPr lang="en-GB" sz="1600" dirty="0">
                <a:latin typeface="Comic Sans MS" panose="030F0702030302020204" pitchFamily="66" charset="0"/>
              </a:rPr>
              <a:t>T</a:t>
            </a:r>
            <a:r>
              <a:rPr lang="en-GB" sz="1600" dirty="0" smtClean="0">
                <a:latin typeface="Comic Sans MS" panose="030F0702030302020204" pitchFamily="66" charset="0"/>
              </a:rPr>
              <a:t>he </a:t>
            </a:r>
            <a:r>
              <a:rPr lang="en-GB" sz="1600" dirty="0">
                <a:latin typeface="Comic Sans MS" panose="030F0702030302020204" pitchFamily="66" charset="0"/>
              </a:rPr>
              <a:t>pronoun </a:t>
            </a:r>
            <a:r>
              <a:rPr lang="en-GB" sz="1600" i="1" dirty="0">
                <a:latin typeface="Comic Sans MS" panose="030F0702030302020204" pitchFamily="66" charset="0"/>
              </a:rPr>
              <a:t>me</a:t>
            </a:r>
            <a:r>
              <a:rPr lang="en-GB" sz="1600" dirty="0">
                <a:latin typeface="Comic Sans MS" panose="030F0702030302020204" pitchFamily="66" charset="0"/>
              </a:rPr>
              <a:t>, </a:t>
            </a:r>
            <a:r>
              <a:rPr lang="en-GB" sz="1600" dirty="0" smtClean="0">
                <a:latin typeface="Comic Sans MS" panose="030F0702030302020204" pitchFamily="66" charset="0"/>
              </a:rPr>
              <a:t>together </a:t>
            </a:r>
            <a:r>
              <a:rPr lang="en-GB" sz="1600" dirty="0">
                <a:latin typeface="Comic Sans MS" panose="030F0702030302020204" pitchFamily="66" charset="0"/>
              </a:rPr>
              <a:t>with the proper noun </a:t>
            </a:r>
            <a:r>
              <a:rPr lang="en-GB" sz="1600" i="1" dirty="0">
                <a:latin typeface="Comic Sans MS" panose="030F0702030302020204" pitchFamily="66" charset="0"/>
              </a:rPr>
              <a:t>John</a:t>
            </a:r>
            <a:r>
              <a:rPr lang="en-GB" sz="1600" dirty="0">
                <a:latin typeface="Comic Sans MS" panose="030F0702030302020204" pitchFamily="66" charset="0"/>
              </a:rPr>
              <a:t>, forms the </a:t>
            </a:r>
            <a:r>
              <a:rPr lang="en-GB" sz="16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object of the verb </a:t>
            </a:r>
            <a:r>
              <a:rPr lang="en-GB" sz="1600" i="1" dirty="0">
                <a:latin typeface="Comic Sans MS" panose="030F0702030302020204" pitchFamily="66" charset="0"/>
              </a:rPr>
              <a:t>follow</a:t>
            </a:r>
            <a:r>
              <a:rPr lang="en-GB" sz="1600" dirty="0">
                <a:latin typeface="Comic Sans MS" panose="030F0702030302020204" pitchFamily="66" charset="0"/>
              </a:rPr>
              <a:t>, so you need to use </a:t>
            </a:r>
            <a:r>
              <a:rPr lang="en-GB" sz="1600" i="1" dirty="0">
                <a:latin typeface="Comic Sans MS" panose="030F0702030302020204" pitchFamily="66" charset="0"/>
              </a:rPr>
              <a:t>me</a:t>
            </a:r>
            <a:r>
              <a:rPr lang="en-GB" sz="1600" dirty="0">
                <a:latin typeface="Comic Sans MS" panose="030F0702030302020204" pitchFamily="66" charset="0"/>
              </a:rPr>
              <a:t> rather than </a:t>
            </a:r>
            <a:r>
              <a:rPr lang="en-GB" sz="1600" i="1" dirty="0">
                <a:latin typeface="Comic Sans MS" panose="030F0702030302020204" pitchFamily="66" charset="0"/>
              </a:rPr>
              <a:t>I</a:t>
            </a:r>
            <a:r>
              <a:rPr lang="en-GB" sz="1600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None/>
            </a:pPr>
            <a:endParaRPr lang="en-GB" sz="1600" b="1" u="sng" dirty="0" smtClean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b="1" u="sng" dirty="0" smtClean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b="1" u="sng" dirty="0" smtClean="0"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06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96574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Which pronoun to use?</a:t>
            </a:r>
            <a:endParaRPr lang="en-GB" sz="5400" b="1" dirty="0">
              <a:solidFill>
                <a:srgbClr val="CC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87524" y="1628800"/>
            <a:ext cx="8568952" cy="4525963"/>
          </a:xfrm>
        </p:spPr>
        <p:txBody>
          <a:bodyPr/>
          <a:lstStyle/>
          <a:p>
            <a:pPr marL="0" indent="0">
              <a:buNone/>
            </a:pPr>
            <a:endParaRPr lang="en-GB" b="1" dirty="0">
              <a:latin typeface="Comic Sans MS" pitchFamily="66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61608" y="1052736"/>
            <a:ext cx="882078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>
                <a:latin typeface="Comic Sans MS" panose="030F0702030302020204" pitchFamily="66" charset="0"/>
              </a:rPr>
              <a:t>An easy way of making sure you’ve chosen the right pronoun is to see whether the sentence reads properly if you </a:t>
            </a:r>
            <a:r>
              <a:rPr lang="en-GB" dirty="0" smtClean="0">
                <a:latin typeface="Comic Sans MS" panose="030F0702030302020204" pitchFamily="66" charset="0"/>
              </a:rPr>
              <a:t>changed the pronoun used for the other one!</a:t>
            </a:r>
            <a:endParaRPr lang="en-GB" dirty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√ </a:t>
            </a:r>
            <a:r>
              <a:rPr lang="en-GB" b="1" dirty="0">
                <a:solidFill>
                  <a:srgbClr val="00B0F0"/>
                </a:solidFill>
                <a:latin typeface="Comic Sans MS" panose="030F0702030302020204" pitchFamily="66" charset="0"/>
              </a:rPr>
              <a:t>I</a:t>
            </a:r>
            <a:r>
              <a:rPr lang="en-GB" dirty="0">
                <a:latin typeface="Comic Sans MS" panose="030F0702030302020204" pitchFamily="66" charset="0"/>
              </a:rPr>
              <a:t> am going for a </a:t>
            </a:r>
            <a:r>
              <a:rPr lang="en-GB" dirty="0" smtClean="0">
                <a:latin typeface="Comic Sans MS" panose="030F0702030302020204" pitchFamily="66" charset="0"/>
              </a:rPr>
              <a:t>coffee.	X </a:t>
            </a:r>
            <a:r>
              <a:rPr lang="en-GB" b="1" dirty="0">
                <a:solidFill>
                  <a:srgbClr val="00CC00"/>
                </a:solidFill>
                <a:latin typeface="Comic Sans MS" panose="030F0702030302020204" pitchFamily="66" charset="0"/>
              </a:rPr>
              <a:t>Me</a:t>
            </a:r>
            <a:r>
              <a:rPr lang="en-GB" dirty="0">
                <a:latin typeface="Comic Sans MS" panose="030F0702030302020204" pitchFamily="66" charset="0"/>
              </a:rPr>
              <a:t> am going for a </a:t>
            </a:r>
            <a:r>
              <a:rPr lang="en-GB" dirty="0" smtClean="0">
                <a:latin typeface="Comic Sans MS" panose="030F0702030302020204" pitchFamily="66" charset="0"/>
              </a:rPr>
              <a:t>coffee.</a:t>
            </a:r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 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√ The dog followed </a:t>
            </a:r>
            <a:r>
              <a:rPr lang="en-GB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me</a:t>
            </a:r>
            <a:r>
              <a:rPr lang="en-GB" dirty="0" smtClean="0">
                <a:latin typeface="Comic Sans MS" panose="030F0702030302020204" pitchFamily="66" charset="0"/>
              </a:rPr>
              <a:t>.		X </a:t>
            </a:r>
            <a:r>
              <a:rPr lang="en-GB" dirty="0">
                <a:latin typeface="Comic Sans MS" panose="030F0702030302020204" pitchFamily="66" charset="0"/>
              </a:rPr>
              <a:t>The dog followed </a:t>
            </a:r>
            <a:r>
              <a:rPr lang="en-GB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I</a:t>
            </a:r>
            <a:r>
              <a:rPr lang="en-GB" dirty="0" smtClean="0">
                <a:latin typeface="Comic Sans MS" panose="030F0702030302020204" pitchFamily="66" charset="0"/>
              </a:rPr>
              <a:t>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 </a:t>
            </a:r>
          </a:p>
          <a:p>
            <a:r>
              <a:rPr lang="en-GB" u="sng" dirty="0" smtClean="0">
                <a:latin typeface="Comic Sans MS" panose="030F0702030302020204" pitchFamily="66" charset="0"/>
              </a:rPr>
              <a:t>If there is more than another noun remove it and see if the sentence still makes sense</a:t>
            </a:r>
            <a:r>
              <a:rPr lang="en-GB" dirty="0" smtClean="0">
                <a:latin typeface="Comic Sans MS" panose="030F0702030302020204" pitchFamily="66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latin typeface="Comic Sans MS" panose="030F0702030302020204" pitchFamily="66" charset="0"/>
              </a:rPr>
              <a:t>Rose and</a:t>
            </a:r>
            <a:r>
              <a:rPr lang="en-GB" b="1" dirty="0">
                <a:solidFill>
                  <a:srgbClr val="00B0F0"/>
                </a:solidFill>
                <a:latin typeface="Comic Sans MS" panose="030F0702030302020204" pitchFamily="66" charset="0"/>
              </a:rPr>
              <a:t> </a:t>
            </a:r>
            <a:r>
              <a:rPr lang="en-GB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me</a:t>
            </a:r>
            <a:r>
              <a:rPr lang="en-GB" dirty="0" smtClean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went for a coffee.	</a:t>
            </a:r>
            <a:r>
              <a:rPr lang="en-GB" dirty="0" smtClean="0">
                <a:latin typeface="Comic Sans MS" panose="030F0702030302020204" pitchFamily="66" charset="0"/>
              </a:rPr>
              <a:t>  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latin typeface="Comic Sans MS" panose="030F0702030302020204" pitchFamily="66" charset="0"/>
              </a:rPr>
              <a:t>(Rose and) </a:t>
            </a:r>
            <a:r>
              <a:rPr lang="en-GB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Me</a:t>
            </a:r>
            <a:r>
              <a:rPr lang="en-GB" dirty="0" smtClean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went for a coffee</a:t>
            </a:r>
            <a:r>
              <a:rPr lang="en-GB" dirty="0" smtClean="0">
                <a:latin typeface="Comic Sans MS" panose="030F0702030302020204" pitchFamily="66" charset="0"/>
              </a:rPr>
              <a:t>.  </a:t>
            </a:r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endParaRPr lang="en-GB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en-GB" dirty="0" smtClean="0">
                <a:latin typeface="Comic Sans MS" panose="030F0702030302020204" pitchFamily="66" charset="0"/>
              </a:rPr>
              <a:t>So the sentence needs to be: Rose and </a:t>
            </a:r>
            <a:r>
              <a:rPr lang="en-GB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I</a:t>
            </a:r>
            <a:r>
              <a:rPr lang="en-GB" dirty="0" smtClean="0">
                <a:latin typeface="Comic Sans MS" panose="030F0702030302020204" pitchFamily="66" charset="0"/>
              </a:rPr>
              <a:t> went for a coffee.  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1174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right or wrong?!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43508" y="1157988"/>
            <a:ext cx="9000492" cy="45979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Remember, if </a:t>
            </a:r>
            <a:r>
              <a:rPr lang="en-GB" sz="2200" b="1" i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there is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another </a:t>
            </a:r>
            <a:r>
              <a:rPr lang="en-GB" sz="2200" b="1" i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noun remove it and see if the sentence still makes sense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:</a:t>
            </a:r>
            <a:endParaRPr lang="en-GB" sz="2200" b="1" i="1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200" dirty="0" smtClean="0">
                <a:solidFill>
                  <a:schemeClr val="tx1"/>
                </a:solidFill>
                <a:latin typeface="Comic Sans MS" pitchFamily="66" charset="0"/>
              </a:rPr>
              <a:t>Katy and me are tired as we stayed up late. </a:t>
            </a:r>
          </a:p>
          <a:p>
            <a:pPr marL="457200" indent="-457200">
              <a:buFont typeface="+mj-lt"/>
              <a:buAutoNum type="arabicParenR"/>
            </a:pPr>
            <a:endParaRPr lang="en-GB" sz="2200" dirty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200" dirty="0" smtClean="0">
                <a:latin typeface="Comic Sans MS" pitchFamily="66" charset="0"/>
              </a:rPr>
              <a:t>Our mum shouted at me and my brother. </a:t>
            </a:r>
          </a:p>
          <a:p>
            <a:pPr marL="457200" indent="-457200">
              <a:buFont typeface="+mj-lt"/>
              <a:buAutoNum type="arabicParenR"/>
            </a:pPr>
            <a:endParaRPr lang="en-GB" sz="2200" dirty="0" smtClean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200" dirty="0" smtClean="0">
                <a:latin typeface="Comic Sans MS" pitchFamily="66" charset="0"/>
              </a:rPr>
              <a:t>The teacher and I ate the chocolates. </a:t>
            </a:r>
          </a:p>
          <a:p>
            <a:pPr marL="457200" indent="-457200">
              <a:buFont typeface="+mj-lt"/>
              <a:buAutoNum type="arabicParenR"/>
            </a:pPr>
            <a:endParaRPr lang="en-GB" sz="2200" dirty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200" dirty="0">
                <a:latin typeface="Comic Sans MS" pitchFamily="66" charset="0"/>
              </a:rPr>
              <a:t>Me and the team won the match! </a:t>
            </a:r>
          </a:p>
          <a:p>
            <a:pPr marL="0" indent="0">
              <a:buNone/>
            </a:pPr>
            <a:endParaRPr lang="en-GB" sz="220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200" dirty="0" smtClean="0">
                <a:latin typeface="Comic Sans MS" pitchFamily="66" charset="0"/>
              </a:rPr>
              <a:t>5) </a:t>
            </a:r>
            <a:r>
              <a:rPr lang="en-GB" sz="2200" dirty="0">
                <a:latin typeface="Comic Sans MS" pitchFamily="66" charset="0"/>
              </a:rPr>
              <a:t>The cat clawed </a:t>
            </a:r>
            <a:r>
              <a:rPr lang="en-GB" sz="2200" dirty="0" smtClean="0">
                <a:latin typeface="Comic Sans MS" pitchFamily="66" charset="0"/>
              </a:rPr>
              <a:t>at Phil and </a:t>
            </a:r>
            <a:r>
              <a:rPr lang="en-GB" sz="2200" dirty="0">
                <a:latin typeface="Comic Sans MS" pitchFamily="66" charset="0"/>
              </a:rPr>
              <a:t>me. </a:t>
            </a:r>
          </a:p>
          <a:p>
            <a:pPr marL="0" indent="0">
              <a:buNone/>
            </a:pPr>
            <a:endParaRPr lang="en-GB" sz="22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524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right or wrong?!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43508" y="1340768"/>
            <a:ext cx="8856984" cy="45979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>
                <a:latin typeface="Comic Sans MS" pitchFamily="66" charset="0"/>
              </a:rPr>
              <a:t>1)  </a:t>
            </a:r>
            <a:r>
              <a:rPr lang="en-GB" sz="2000" b="1" dirty="0" smtClean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 (Katy and) me are tired as we stayed up late.</a:t>
            </a:r>
          </a:p>
          <a:p>
            <a:pPr marL="0" indent="0">
              <a:buNone/>
            </a:pPr>
            <a:r>
              <a:rPr lang="en-GB" sz="2000" dirty="0">
                <a:latin typeface="Comic Sans MS" pitchFamily="66" charset="0"/>
              </a:rPr>
              <a:t> </a:t>
            </a:r>
            <a:r>
              <a:rPr lang="en-GB" sz="2000" dirty="0" smtClean="0">
                <a:latin typeface="Comic Sans MS" pitchFamily="66" charset="0"/>
              </a:rPr>
              <a:t>   Katy and </a:t>
            </a:r>
            <a:r>
              <a:rPr lang="en-GB" sz="2000" b="1" dirty="0" smtClean="0">
                <a:solidFill>
                  <a:srgbClr val="00B0F0"/>
                </a:solidFill>
                <a:latin typeface="Comic Sans MS" pitchFamily="66" charset="0"/>
              </a:rPr>
              <a:t>I</a:t>
            </a:r>
            <a:r>
              <a:rPr lang="en-GB" sz="2000" dirty="0" smtClean="0">
                <a:latin typeface="Comic Sans MS" pitchFamily="66" charset="0"/>
              </a:rPr>
              <a:t> are </a:t>
            </a:r>
            <a:r>
              <a:rPr lang="en-GB" sz="2000" dirty="0">
                <a:latin typeface="Comic Sans MS" pitchFamily="66" charset="0"/>
              </a:rPr>
              <a:t>tired as we stayed up late</a:t>
            </a:r>
            <a:r>
              <a:rPr lang="en-GB" sz="2000" dirty="0" smtClean="0">
                <a:latin typeface="Comic Sans MS" pitchFamily="66" charset="0"/>
              </a:rPr>
              <a:t>.</a:t>
            </a:r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</a:p>
          <a:p>
            <a:pPr marL="0" indent="0">
              <a:buNone/>
            </a:pPr>
            <a:endParaRPr lang="en-GB" sz="20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000" dirty="0">
                <a:latin typeface="Comic Sans MS" pitchFamily="66" charset="0"/>
              </a:rPr>
              <a:t>2</a:t>
            </a:r>
            <a:r>
              <a:rPr lang="en-GB" sz="2000" dirty="0" smtClean="0">
                <a:latin typeface="Comic Sans MS" panose="030F0702030302020204" pitchFamily="66" charset="0"/>
              </a:rPr>
              <a:t>)  </a:t>
            </a:r>
            <a:r>
              <a:rPr lang="en-GB" sz="20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√ </a:t>
            </a:r>
            <a:r>
              <a:rPr lang="en-GB" sz="2000" dirty="0" smtClean="0">
                <a:latin typeface="Comic Sans MS" pitchFamily="66" charset="0"/>
              </a:rPr>
              <a:t>Our </a:t>
            </a:r>
            <a:r>
              <a:rPr lang="en-GB" sz="2000" dirty="0">
                <a:latin typeface="Comic Sans MS" pitchFamily="66" charset="0"/>
              </a:rPr>
              <a:t>mum shouted at </a:t>
            </a:r>
            <a:r>
              <a:rPr lang="en-GB" sz="2000" b="1" dirty="0">
                <a:solidFill>
                  <a:srgbClr val="00CC00"/>
                </a:solidFill>
                <a:latin typeface="Comic Sans MS" pitchFamily="66" charset="0"/>
              </a:rPr>
              <a:t>me</a:t>
            </a:r>
            <a:r>
              <a:rPr lang="en-GB" sz="2000" dirty="0">
                <a:latin typeface="Comic Sans MS" pitchFamily="66" charset="0"/>
              </a:rPr>
              <a:t> </a:t>
            </a:r>
            <a:r>
              <a:rPr lang="en-GB" sz="2000" dirty="0" smtClean="0">
                <a:latin typeface="Comic Sans MS" pitchFamily="66" charset="0"/>
              </a:rPr>
              <a:t>(and </a:t>
            </a:r>
            <a:r>
              <a:rPr lang="en-GB" sz="2000" dirty="0">
                <a:latin typeface="Comic Sans MS" pitchFamily="66" charset="0"/>
              </a:rPr>
              <a:t>my </a:t>
            </a:r>
            <a:r>
              <a:rPr lang="en-GB" sz="2000" dirty="0" smtClean="0">
                <a:latin typeface="Comic Sans MS" pitchFamily="66" charset="0"/>
              </a:rPr>
              <a:t>brother). </a:t>
            </a:r>
          </a:p>
          <a:p>
            <a:pPr marL="0" indent="0">
              <a:buNone/>
            </a:pPr>
            <a:endParaRPr lang="en-GB" sz="200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000" dirty="0">
                <a:latin typeface="Comic Sans MS" panose="030F0702030302020204" pitchFamily="66" charset="0"/>
              </a:rPr>
              <a:t>3</a:t>
            </a:r>
            <a:r>
              <a:rPr lang="en-GB" sz="2000" dirty="0" smtClean="0">
                <a:latin typeface="Comic Sans MS" panose="030F0702030302020204" pitchFamily="66" charset="0"/>
              </a:rPr>
              <a:t>)  </a:t>
            </a:r>
            <a:r>
              <a:rPr lang="en-GB" sz="20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√ </a:t>
            </a:r>
            <a:r>
              <a:rPr lang="en-GB" sz="2000" dirty="0" smtClean="0">
                <a:latin typeface="Comic Sans MS" pitchFamily="66" charset="0"/>
              </a:rPr>
              <a:t>(The teacher and) </a:t>
            </a:r>
            <a:r>
              <a:rPr lang="en-GB" sz="2000" b="1" dirty="0" smtClean="0">
                <a:solidFill>
                  <a:srgbClr val="00B0F0"/>
                </a:solidFill>
                <a:latin typeface="Comic Sans MS" pitchFamily="66" charset="0"/>
              </a:rPr>
              <a:t>I</a:t>
            </a:r>
            <a:r>
              <a:rPr lang="en-GB" sz="2000" dirty="0" smtClean="0">
                <a:latin typeface="Comic Sans MS" pitchFamily="66" charset="0"/>
              </a:rPr>
              <a:t> ate the chocolates.  </a:t>
            </a:r>
          </a:p>
          <a:p>
            <a:pPr marL="0" indent="0">
              <a:buNone/>
            </a:pPr>
            <a:endParaRPr lang="en-GB" sz="20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000" dirty="0">
                <a:latin typeface="Comic Sans MS" pitchFamily="66" charset="0"/>
              </a:rPr>
              <a:t>4</a:t>
            </a:r>
            <a:r>
              <a:rPr lang="en-GB" sz="2000" dirty="0" smtClean="0">
                <a:latin typeface="Comic Sans MS" pitchFamily="66" charset="0"/>
              </a:rPr>
              <a:t>)  </a:t>
            </a:r>
            <a:r>
              <a:rPr lang="en-GB" sz="2000" b="1" dirty="0" smtClean="0">
                <a:solidFill>
                  <a:srgbClr val="FF0000"/>
                </a:solidFill>
                <a:latin typeface="Comic Sans MS" pitchFamily="66" charset="0"/>
              </a:rPr>
              <a:t>X </a:t>
            </a:r>
            <a:r>
              <a:rPr lang="en-GB" sz="2000" dirty="0">
                <a:latin typeface="Comic Sans MS" pitchFamily="66" charset="0"/>
              </a:rPr>
              <a:t>Me (and the team) won the match! </a:t>
            </a:r>
          </a:p>
          <a:p>
            <a:pPr marL="0" indent="0">
              <a:buNone/>
            </a:pPr>
            <a:r>
              <a:rPr lang="en-GB" sz="2000" dirty="0">
                <a:latin typeface="Comic Sans MS" pitchFamily="66" charset="0"/>
              </a:rPr>
              <a:t> </a:t>
            </a:r>
            <a:r>
              <a:rPr lang="en-GB" sz="2000" dirty="0" smtClean="0">
                <a:latin typeface="Comic Sans MS" pitchFamily="66" charset="0"/>
              </a:rPr>
              <a:t>    The </a:t>
            </a:r>
            <a:r>
              <a:rPr lang="en-GB" sz="2000" dirty="0">
                <a:latin typeface="Comic Sans MS" pitchFamily="66" charset="0"/>
              </a:rPr>
              <a:t>team and </a:t>
            </a:r>
            <a:r>
              <a:rPr lang="en-GB" sz="2000" b="1" dirty="0">
                <a:solidFill>
                  <a:srgbClr val="00B0F0"/>
                </a:solidFill>
                <a:latin typeface="Comic Sans MS" pitchFamily="66" charset="0"/>
              </a:rPr>
              <a:t>I</a:t>
            </a:r>
            <a:r>
              <a:rPr lang="en-GB" sz="2000" dirty="0">
                <a:latin typeface="Comic Sans MS" pitchFamily="66" charset="0"/>
              </a:rPr>
              <a:t> won the match! </a:t>
            </a:r>
            <a:endParaRPr lang="en-GB" sz="20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GB" sz="20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Comic Sans MS" pitchFamily="66" charset="0"/>
              </a:rPr>
              <a:t>5)  </a:t>
            </a:r>
            <a:r>
              <a:rPr lang="en-GB" sz="20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√ </a:t>
            </a:r>
            <a:r>
              <a:rPr lang="en-GB" sz="2000" dirty="0" smtClean="0">
                <a:latin typeface="Comic Sans MS" pitchFamily="66" charset="0"/>
              </a:rPr>
              <a:t>The cat clawed at (Phil and) </a:t>
            </a:r>
            <a:r>
              <a:rPr lang="en-GB" sz="2000" b="1" dirty="0" smtClean="0">
                <a:solidFill>
                  <a:srgbClr val="00B0F0"/>
                </a:solidFill>
                <a:latin typeface="Comic Sans MS" pitchFamily="66" charset="0"/>
              </a:rPr>
              <a:t>me</a:t>
            </a:r>
            <a:r>
              <a:rPr lang="en-GB" sz="2000" dirty="0" smtClean="0">
                <a:latin typeface="Comic Sans MS" pitchFamily="66" charset="0"/>
              </a:rPr>
              <a:t>. </a:t>
            </a:r>
            <a:endParaRPr lang="en-GB" sz="2000" dirty="0">
              <a:latin typeface="Comic Sans MS" pitchFamily="66" charset="0"/>
            </a:endParaRPr>
          </a:p>
          <a:p>
            <a:pPr marL="0" indent="0">
              <a:buNone/>
            </a:pPr>
            <a:endParaRPr lang="en-GB" sz="24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1618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</a:t>
            </a:r>
            <a:r>
              <a:rPr lang="en-GB" sz="54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create your own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43508" y="1340768"/>
            <a:ext cx="8856984" cy="4597971"/>
          </a:xfrm>
        </p:spPr>
        <p:txBody>
          <a:bodyPr/>
          <a:lstStyle/>
          <a:p>
            <a:pPr marL="0" indent="0" algn="just">
              <a:buNone/>
            </a:pPr>
            <a:r>
              <a:rPr lang="en-GB" sz="3000" dirty="0" smtClean="0">
                <a:latin typeface="Comic Sans MS" pitchFamily="66" charset="0"/>
              </a:rPr>
              <a:t>Now </a:t>
            </a:r>
            <a:r>
              <a:rPr lang="en-GB" sz="3000" dirty="0">
                <a:latin typeface="Comic Sans MS" pitchFamily="66" charset="0"/>
              </a:rPr>
              <a:t>write your own five sentences </a:t>
            </a:r>
            <a:r>
              <a:rPr lang="en-GB" sz="3000" dirty="0" smtClean="0">
                <a:latin typeface="Comic Sans MS" pitchFamily="66" charset="0"/>
              </a:rPr>
              <a:t>ensuring that you use the right personal pronoun </a:t>
            </a:r>
            <a:r>
              <a:rPr lang="en-GB" sz="3000" b="1" dirty="0" smtClean="0">
                <a:solidFill>
                  <a:srgbClr val="00B0F0"/>
                </a:solidFill>
                <a:latin typeface="Comic Sans MS" pitchFamily="66" charset="0"/>
              </a:rPr>
              <a:t>I</a:t>
            </a:r>
            <a:r>
              <a:rPr lang="en-GB" sz="3000" dirty="0" smtClean="0">
                <a:latin typeface="Comic Sans MS" pitchFamily="66" charset="0"/>
              </a:rPr>
              <a:t> or </a:t>
            </a:r>
            <a:r>
              <a:rPr lang="en-GB" sz="3000" b="1" dirty="0" smtClean="0">
                <a:solidFill>
                  <a:srgbClr val="00CC00"/>
                </a:solidFill>
                <a:latin typeface="Comic Sans MS" pitchFamily="66" charset="0"/>
              </a:rPr>
              <a:t>me</a:t>
            </a:r>
            <a:r>
              <a:rPr lang="en-GB" sz="3000" dirty="0" smtClean="0">
                <a:latin typeface="Comic Sans MS" pitchFamily="66" charset="0"/>
              </a:rPr>
              <a:t>.</a:t>
            </a:r>
          </a:p>
          <a:p>
            <a:pPr marL="0" indent="0" algn="just">
              <a:buNone/>
            </a:pPr>
            <a:r>
              <a:rPr lang="en-GB" sz="3000" dirty="0" smtClean="0">
                <a:latin typeface="Comic Sans MS" pitchFamily="66" charset="0"/>
              </a:rPr>
              <a:t>1) </a:t>
            </a:r>
          </a:p>
          <a:p>
            <a:pPr marL="0" indent="0" algn="just">
              <a:buNone/>
            </a:pPr>
            <a:r>
              <a:rPr lang="en-GB" sz="3000" dirty="0" smtClean="0">
                <a:latin typeface="Comic Sans MS" pitchFamily="66" charset="0"/>
              </a:rPr>
              <a:t>2) </a:t>
            </a:r>
          </a:p>
          <a:p>
            <a:pPr marL="0" indent="0" algn="just">
              <a:buNone/>
            </a:pPr>
            <a:r>
              <a:rPr lang="en-GB" sz="3000" dirty="0" smtClean="0">
                <a:latin typeface="Comic Sans MS" pitchFamily="66" charset="0"/>
              </a:rPr>
              <a:t>3) </a:t>
            </a:r>
          </a:p>
          <a:p>
            <a:pPr marL="0" indent="0" algn="just">
              <a:buNone/>
            </a:pPr>
            <a:r>
              <a:rPr lang="en-GB" sz="3000" dirty="0" smtClean="0">
                <a:latin typeface="Comic Sans MS" pitchFamily="66" charset="0"/>
              </a:rPr>
              <a:t>4)</a:t>
            </a:r>
          </a:p>
          <a:p>
            <a:pPr marL="0" indent="0" algn="just">
              <a:buNone/>
            </a:pPr>
            <a:r>
              <a:rPr lang="en-GB" sz="3000" dirty="0" smtClean="0">
                <a:latin typeface="Comic Sans MS" pitchFamily="66" charset="0"/>
              </a:rPr>
              <a:t>5)</a:t>
            </a:r>
            <a:endParaRPr lang="en-GB" sz="3000" dirty="0">
              <a:latin typeface="Comic Sans MS" pitchFamily="66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936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644</Words>
  <Application>Microsoft Office PowerPoint</Application>
  <PresentationFormat>On-screen Show (4:3)</PresentationFormat>
  <Paragraphs>107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Comic Sans MS</vt:lpstr>
      <vt:lpstr>Office Theme</vt:lpstr>
      <vt:lpstr>Grammar Starter</vt:lpstr>
      <vt:lpstr>In the back of your exercise book...</vt:lpstr>
      <vt:lpstr>Which pronoun to use?</vt:lpstr>
      <vt:lpstr>Task time: right or wrong?!</vt:lpstr>
      <vt:lpstr>Task time: right or wrong?!</vt:lpstr>
      <vt:lpstr>Task time: create your own</vt:lpstr>
    </vt:vector>
  </TitlesOfParts>
  <Company>The Brunts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Lesson 1</dc:title>
  <dc:creator>Charlie Mason</dc:creator>
  <cp:lastModifiedBy>Staff</cp:lastModifiedBy>
  <cp:revision>87</cp:revision>
  <dcterms:created xsi:type="dcterms:W3CDTF">2013-01-04T17:26:50Z</dcterms:created>
  <dcterms:modified xsi:type="dcterms:W3CDTF">2014-06-08T17:27:03Z</dcterms:modified>
</cp:coreProperties>
</file>