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FF99"/>
    <a:srgbClr val="99CCFF"/>
    <a:srgbClr val="FFCCCC"/>
    <a:srgbClr val="FFFFCC"/>
    <a:srgbClr val="FFCC66"/>
    <a:srgbClr val="00CC00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Ouch,</a:t>
            </a:r>
            <a:r>
              <a:rPr lang="en-GB" baseline="0" dirty="0" smtClean="0"/>
              <a:t> darn, golly, eek, oops, whoops, yikes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84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Interjections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964488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Interjections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>
                <a:latin typeface="Comic Sans MS" panose="030F0702030302020204" pitchFamily="66" charset="0"/>
              </a:rPr>
              <a:t>Definition</a:t>
            </a:r>
            <a:r>
              <a:rPr lang="en-GB" sz="2800" b="1" dirty="0" smtClean="0">
                <a:latin typeface="Comic Sans MS" panose="030F0702030302020204" pitchFamily="66" charset="0"/>
              </a:rPr>
              <a:t>: </a:t>
            </a:r>
            <a:r>
              <a:rPr lang="en-GB" sz="2800" dirty="0" smtClean="0">
                <a:latin typeface="Comic Sans MS" panose="030F0702030302020204" pitchFamily="66" charset="0"/>
              </a:rPr>
              <a:t>A</a:t>
            </a:r>
            <a:r>
              <a:rPr lang="en-GB" sz="2800" b="1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word </a:t>
            </a:r>
            <a:r>
              <a:rPr lang="en-GB" sz="2800" dirty="0">
                <a:latin typeface="Comic Sans MS" panose="030F0702030302020204" pitchFamily="66" charset="0"/>
              </a:rPr>
              <a:t>used to </a:t>
            </a:r>
            <a:r>
              <a:rPr lang="en-GB" sz="2800" dirty="0" smtClean="0">
                <a:latin typeface="Comic Sans MS" panose="030F0702030302020204" pitchFamily="66" charset="0"/>
              </a:rPr>
              <a:t>express a </a:t>
            </a:r>
            <a:r>
              <a:rPr lang="en-GB" sz="2800" dirty="0">
                <a:latin typeface="Comic Sans MS" panose="030F0702030302020204" pitchFamily="66" charset="0"/>
              </a:rPr>
              <a:t>strong feeling or </a:t>
            </a:r>
            <a:r>
              <a:rPr lang="en-GB" sz="2800" dirty="0" smtClean="0">
                <a:latin typeface="Comic Sans MS" panose="030F0702030302020204" pitchFamily="66" charset="0"/>
              </a:rPr>
              <a:t>sudden emotion.</a:t>
            </a:r>
          </a:p>
          <a:p>
            <a:pPr marL="0" indent="0" algn="just">
              <a:buNone/>
            </a:pPr>
            <a:r>
              <a:rPr lang="en-GB" sz="2800" dirty="0">
                <a:latin typeface="Comic Sans MS" panose="030F0702030302020204" pitchFamily="66" charset="0"/>
              </a:rPr>
              <a:t/>
            </a:r>
            <a:br>
              <a:rPr lang="en-GB" sz="2800" dirty="0">
                <a:latin typeface="Comic Sans MS" panose="030F0702030302020204" pitchFamily="66" charset="0"/>
              </a:rPr>
            </a:b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Oh</a:t>
            </a:r>
            <a:r>
              <a:rPr lang="en-GB" sz="2800" dirty="0" smtClean="0">
                <a:latin typeface="Comic Sans MS" pitchFamily="66" charset="0"/>
              </a:rPr>
              <a:t>, that was a surprise!</a:t>
            </a:r>
            <a:endParaRPr lang="en-GB" sz="2800" b="1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Examples of interjections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752278"/>
              </p:ext>
            </p:extLst>
          </p:nvPr>
        </p:nvGraphicFramePr>
        <p:xfrm>
          <a:off x="302601" y="1564974"/>
          <a:ext cx="8558556" cy="239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872"/>
                <a:gridCol w="3456384"/>
                <a:gridCol w="27003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Interjections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Introductory interjections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Sound interjections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744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Hey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Yes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Phew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744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latin typeface="Comic Sans MS" panose="030F0702030302020204" pitchFamily="66" charset="0"/>
                        </a:rPr>
                        <a:t>Ouch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latin typeface="Comic Sans MS" panose="030F0702030302020204" pitchFamily="66" charset="0"/>
                        </a:rPr>
                        <a:t>Indeed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err="1" smtClean="0">
                          <a:latin typeface="Comic Sans MS" panose="030F0702030302020204" pitchFamily="66" charset="0"/>
                        </a:rPr>
                        <a:t>Mmmm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744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latin typeface="Comic Sans MS" panose="030F0702030302020204" pitchFamily="66" charset="0"/>
                        </a:rPr>
                        <a:t>Wow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latin typeface="Comic Sans MS" panose="030F0702030302020204" pitchFamily="66" charset="0"/>
                        </a:rPr>
                        <a:t>Well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 smtClean="0">
                          <a:latin typeface="Comic Sans MS" panose="030F0702030302020204" pitchFamily="66" charset="0"/>
                        </a:rPr>
                        <a:t>Whoa</a:t>
                      </a:r>
                      <a:endParaRPr lang="en-GB" sz="2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2601" y="4437112"/>
            <a:ext cx="8676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Can you think of anymore interjections?</a:t>
            </a:r>
            <a:endParaRPr lang="en-GB" sz="3200" b="1" i="1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Add your own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interjection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into these </a:t>
            </a:r>
            <a:r>
              <a:rPr lang="en-GB" sz="2000" dirty="0" smtClean="0">
                <a:latin typeface="Comic Sans MS" pitchFamily="66" charset="0"/>
              </a:rPr>
              <a:t>sentences. Be creative! </a:t>
            </a:r>
            <a:endParaRPr lang="en-GB" sz="2000" dirty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 That </a:t>
            </a:r>
            <a:r>
              <a:rPr lang="en-GB" sz="2000" dirty="0" smtClean="0">
                <a:latin typeface="Comic Sans MS" pitchFamily="66" charset="0"/>
              </a:rPr>
              <a:t>pudding was delicious. </a:t>
            </a: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0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I am not trying that again.</a:t>
            </a:r>
          </a:p>
          <a:p>
            <a:pPr marL="514350" indent="-514350">
              <a:buFont typeface="+mj-lt"/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Get off that </a:t>
            </a:r>
            <a:r>
              <a:rPr lang="en-GB" sz="2000" dirty="0" smtClean="0">
                <a:latin typeface="Comic Sans MS" panose="030F0702030302020204" pitchFamily="66" charset="0"/>
              </a:rPr>
              <a:t>floor</a:t>
            </a:r>
            <a:r>
              <a:rPr lang="en-GB" sz="2000" dirty="0">
                <a:latin typeface="Comic Sans MS" panose="030F0702030302020204" pitchFamily="66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My head hurts.</a:t>
            </a: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There’s a big spider in my bath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I know my mum is not going to be happy.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5568536" y="3140968"/>
            <a:ext cx="3287940" cy="1872208"/>
          </a:xfrm>
          <a:prstGeom prst="cloud">
            <a:avLst/>
          </a:prstGeom>
          <a:solidFill>
            <a:srgbClr val="FFFF0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TIP</a:t>
            </a:r>
            <a:r>
              <a:rPr lang="en-GB" sz="15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en-GB" sz="1500" b="1" dirty="0">
                <a:solidFill>
                  <a:schemeClr val="tx1"/>
                </a:solidFill>
                <a:latin typeface="Comic Sans MS" panose="030F0702030302020204" pitchFamily="66" charset="0"/>
              </a:rPr>
              <a:t>I</a:t>
            </a:r>
            <a:r>
              <a:rPr lang="en-GB" sz="15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nterjections normally come at the start of a sentence. </a:t>
            </a:r>
            <a:endParaRPr lang="en-GB" sz="15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6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379</Words>
  <Application>Microsoft Office PowerPoint</Application>
  <PresentationFormat>On-screen Show (4:3)</PresentationFormat>
  <Paragraphs>66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Examples of interjections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51</cp:revision>
  <dcterms:created xsi:type="dcterms:W3CDTF">2013-01-04T17:26:50Z</dcterms:created>
  <dcterms:modified xsi:type="dcterms:W3CDTF">2014-05-14T20:14:05Z</dcterms:modified>
</cp:coreProperties>
</file>