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2" r:id="rId4"/>
    <p:sldId id="258" r:id="rId5"/>
    <p:sldId id="263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800080"/>
    <a:srgbClr val="99FF99"/>
    <a:srgbClr val="99CCFF"/>
    <a:srgbClr val="FFCCCC"/>
    <a:srgbClr val="FFFFCC"/>
    <a:srgbClr val="FFCC66"/>
    <a:srgbClr val="00CC00"/>
    <a:srgbClr val="00CC99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75" autoAdjust="0"/>
  </p:normalViewPr>
  <p:slideViewPr>
    <p:cSldViewPr>
      <p:cViewPr varScale="1">
        <p:scale>
          <a:sx n="70" d="100"/>
          <a:sy n="70" d="100"/>
        </p:scale>
        <p:origin x="5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5E962-99EF-4AA2-9051-B462843959C5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9D9D6-531A-406B-BC5C-F322D476CF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079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56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for pupils’ definition before showing</a:t>
            </a:r>
            <a:r>
              <a:rPr lang="en-GB" baseline="0" dirty="0" smtClean="0"/>
              <a:t> the correct one.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526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77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958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Hear feedback.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9D9D6-531A-406B-BC5C-F322D476CF9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900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77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64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403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47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6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5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7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5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BB61-F817-4253-B0D8-AC32194FF2F4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DBB61-F817-4253-B0D8-AC32194FF2F4}" type="datetimeFigureOut">
              <a:rPr lang="en-GB" smtClean="0"/>
              <a:t>12/06/2014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5AD1-101C-4D18-8F51-741E11B8E5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81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Grammar Starter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96270"/>
            <a:ext cx="9144000" cy="1752600"/>
          </a:xfrm>
        </p:spPr>
        <p:txBody>
          <a:bodyPr/>
          <a:lstStyle/>
          <a:p>
            <a:r>
              <a:rPr lang="en-GB" b="1" dirty="0" smtClean="0">
                <a:solidFill>
                  <a:schemeClr val="tx1"/>
                </a:solidFill>
                <a:latin typeface="Comic Sans MS" pitchFamily="66" charset="0"/>
              </a:rPr>
              <a:t>Interrogative words</a:t>
            </a: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71428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78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4253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u="sng" dirty="0" smtClean="0">
                <a:latin typeface="Comic Sans MS" pitchFamily="66" charset="0"/>
              </a:rPr>
              <a:t>Grammar Starter: </a:t>
            </a:r>
            <a:r>
              <a:rPr lang="en-GB" b="1" u="sng" dirty="0">
                <a:latin typeface="Comic Sans MS" pitchFamily="66" charset="0"/>
              </a:rPr>
              <a:t>Interrogative words</a:t>
            </a:r>
          </a:p>
          <a:p>
            <a:pPr marL="0" indent="0" algn="ctr">
              <a:buNone/>
            </a:pPr>
            <a:endParaRPr lang="en-GB" sz="2300" b="1" u="sng" dirty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300" b="1" u="sng" dirty="0" smtClean="0">
                <a:latin typeface="Comic Sans MS" pitchFamily="66" charset="0"/>
              </a:rPr>
              <a:t>Definition</a:t>
            </a:r>
            <a:r>
              <a:rPr lang="en-GB" sz="2300" b="1" dirty="0" smtClean="0">
                <a:latin typeface="Comic Sans MS" pitchFamily="66" charset="0"/>
              </a:rPr>
              <a:t>: </a:t>
            </a:r>
            <a:r>
              <a:rPr lang="en-GB" sz="2300" dirty="0" smtClean="0">
                <a:latin typeface="Comic Sans MS" pitchFamily="66" charset="0"/>
              </a:rPr>
              <a:t>These </a:t>
            </a:r>
            <a:r>
              <a:rPr lang="en-GB" sz="2300" dirty="0" smtClean="0">
                <a:latin typeface="Comic Sans MS" pitchFamily="66" charset="0"/>
              </a:rPr>
              <a:t>are words which form the basis of a question. When they are used, more than a ‘yes’ or ‘no’ answer is needed.</a:t>
            </a:r>
          </a:p>
          <a:p>
            <a:pPr marL="0" indent="0" algn="just">
              <a:buNone/>
            </a:pPr>
            <a:endParaRPr lang="en-GB" sz="2300" b="1" u="sng" dirty="0" smtClean="0">
              <a:latin typeface="Comic Sans MS" pitchFamily="66" charset="0"/>
            </a:endParaRPr>
          </a:p>
          <a:p>
            <a:pPr marL="0" indent="0" algn="just">
              <a:buNone/>
            </a:pPr>
            <a:r>
              <a:rPr lang="en-GB" sz="2300" b="1" u="sng" dirty="0" smtClean="0">
                <a:latin typeface="Comic Sans MS" pitchFamily="66" charset="0"/>
              </a:rPr>
              <a:t>Example</a:t>
            </a:r>
            <a:r>
              <a:rPr lang="en-GB" sz="2300" dirty="0" smtClean="0">
                <a:latin typeface="Comic Sans MS" pitchFamily="66" charset="0"/>
              </a:rPr>
              <a:t>: </a:t>
            </a:r>
            <a:r>
              <a:rPr lang="en-GB" sz="2300" b="1" dirty="0" smtClean="0">
                <a:solidFill>
                  <a:srgbClr val="00B0F0"/>
                </a:solidFill>
                <a:latin typeface="Comic Sans MS" pitchFamily="66" charset="0"/>
              </a:rPr>
              <a:t>When</a:t>
            </a:r>
            <a:r>
              <a:rPr lang="en-GB" sz="2300" dirty="0" smtClean="0">
                <a:latin typeface="Comic Sans MS" pitchFamily="66" charset="0"/>
              </a:rPr>
              <a:t> shall we next meet?</a:t>
            </a:r>
          </a:p>
          <a:p>
            <a:pPr marL="0" indent="0" algn="just">
              <a:buNone/>
            </a:pPr>
            <a:r>
              <a:rPr lang="en-GB" sz="2300" b="1" dirty="0">
                <a:solidFill>
                  <a:schemeClr val="tx1"/>
                </a:solidFill>
                <a:latin typeface="Comic Sans MS" pitchFamily="66" charset="0"/>
              </a:rPr>
              <a:t>	</a:t>
            </a:r>
            <a:r>
              <a:rPr lang="en-GB" sz="2300" b="1" dirty="0" smtClean="0">
                <a:solidFill>
                  <a:schemeClr val="tx1"/>
                </a:solidFill>
                <a:latin typeface="Comic Sans MS" pitchFamily="66" charset="0"/>
              </a:rPr>
              <a:t>   </a:t>
            </a:r>
            <a:r>
              <a:rPr lang="en-GB" sz="2300" b="1" dirty="0" smtClean="0">
                <a:solidFill>
                  <a:srgbClr val="00B0F0"/>
                </a:solidFill>
                <a:latin typeface="Comic Sans MS" pitchFamily="66" charset="0"/>
              </a:rPr>
              <a:t>How</a:t>
            </a:r>
            <a:r>
              <a:rPr lang="en-GB" sz="2300" dirty="0" smtClean="0">
                <a:solidFill>
                  <a:schemeClr val="tx1"/>
                </a:solidFill>
                <a:latin typeface="Comic Sans MS" pitchFamily="66" charset="0"/>
              </a:rPr>
              <a:t> many cats do yo</a:t>
            </a:r>
            <a:r>
              <a:rPr lang="en-GB" sz="2300" dirty="0" smtClean="0">
                <a:latin typeface="Comic Sans MS" pitchFamily="66" charset="0"/>
              </a:rPr>
              <a:t>u have?</a:t>
            </a:r>
            <a:r>
              <a:rPr lang="en-GB" sz="2300" dirty="0" smtClean="0">
                <a:solidFill>
                  <a:schemeClr val="tx1"/>
                </a:solidFill>
                <a:latin typeface="Comic Sans MS" pitchFamily="66" charset="0"/>
              </a:rPr>
              <a:t>	</a:t>
            </a:r>
          </a:p>
          <a:p>
            <a:pPr marL="0" indent="0" algn="just">
              <a:buNone/>
            </a:pPr>
            <a:r>
              <a:rPr lang="en-GB" sz="2300" dirty="0">
                <a:latin typeface="Comic Sans MS" pitchFamily="66" charset="0"/>
              </a:rPr>
              <a:t>	  </a:t>
            </a:r>
            <a:r>
              <a:rPr lang="en-GB" sz="2300" dirty="0" smtClean="0">
                <a:latin typeface="Comic Sans MS" pitchFamily="66" charset="0"/>
              </a:rPr>
              <a:t>  </a:t>
            </a:r>
            <a:r>
              <a:rPr lang="en-GB" sz="2300" b="1" dirty="0" smtClean="0">
                <a:solidFill>
                  <a:srgbClr val="00B0F0"/>
                </a:solidFill>
                <a:latin typeface="Comic Sans MS" pitchFamily="66" charset="0"/>
              </a:rPr>
              <a:t>Why</a:t>
            </a:r>
            <a:r>
              <a:rPr lang="en-GB" sz="2300" dirty="0" smtClean="0">
                <a:latin typeface="Comic Sans MS" pitchFamily="66" charset="0"/>
              </a:rPr>
              <a:t> can’t we go swimming?</a:t>
            </a:r>
            <a:endParaRPr lang="en-GB" sz="23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06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8748464" cy="1469796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In the back of your </a:t>
            </a:r>
            <a:b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exercise book...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425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latin typeface="Comic Sans MS" pitchFamily="66" charset="0"/>
              </a:rPr>
              <a:t>       </a:t>
            </a:r>
            <a:endParaRPr lang="en-GB" sz="23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499656"/>
              </p:ext>
            </p:extLst>
          </p:nvPr>
        </p:nvGraphicFramePr>
        <p:xfrm>
          <a:off x="2392462" y="1939521"/>
          <a:ext cx="4320480" cy="29667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326909"/>
                <a:gridCol w="2993571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I want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to know the…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Who?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Person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Where?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Position, Place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When?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Time, Occasion, Moment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Why?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Reason, Explanation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What?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Specific thing, Object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Which?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Choice,</a:t>
                      </a:r>
                      <a:r>
                        <a:rPr lang="en-GB" baseline="0" dirty="0" smtClean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Alternative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How?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anose="030F0702030302020204" pitchFamily="66" charset="0"/>
                        </a:rPr>
                        <a:t>Way, Manner, Form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5906" t="22640" r="66039" b="46845"/>
          <a:stretch/>
        </p:blipFill>
        <p:spPr>
          <a:xfrm rot="21093615">
            <a:off x="256414" y="1031583"/>
            <a:ext cx="1412286" cy="11521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4965" t="51969" r="69195" b="19485"/>
          <a:stretch/>
        </p:blipFill>
        <p:spPr>
          <a:xfrm rot="436150">
            <a:off x="766185" y="2577759"/>
            <a:ext cx="1345138" cy="11145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36711" t="22438" r="34496" b="48259"/>
          <a:stretch/>
        </p:blipFill>
        <p:spPr>
          <a:xfrm rot="821390">
            <a:off x="7544324" y="360569"/>
            <a:ext cx="1415061" cy="108012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40766" t="52325" r="35610" b="19152"/>
          <a:stretch/>
        </p:blipFill>
        <p:spPr>
          <a:xfrm>
            <a:off x="179512" y="4077072"/>
            <a:ext cx="1329138" cy="12035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5704" t="31297" r="68309" b="39547"/>
          <a:stretch/>
        </p:blipFill>
        <p:spPr>
          <a:xfrm rot="20764430">
            <a:off x="7710199" y="2913172"/>
            <a:ext cx="1310578" cy="11027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/>
          <a:srcRect l="39042" t="31297" r="34497" b="39547"/>
          <a:stretch/>
        </p:blipFill>
        <p:spPr>
          <a:xfrm>
            <a:off x="6954361" y="4359496"/>
            <a:ext cx="1284786" cy="106173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/>
          <a:srcRect l="3488" t="44828" r="63289" b="21454"/>
          <a:stretch/>
        </p:blipFill>
        <p:spPr>
          <a:xfrm>
            <a:off x="6850842" y="1700808"/>
            <a:ext cx="1324700" cy="1008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71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add them in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45330" y="1052736"/>
            <a:ext cx="89986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dirty="0" smtClean="0">
                <a:latin typeface="Comic Sans MS" pitchFamily="66" charset="0"/>
              </a:rPr>
              <a:t>Add the correct interrogative word into these sentences and then state why you have used it.</a:t>
            </a:r>
          </a:p>
          <a:p>
            <a:pPr algn="just"/>
            <a:r>
              <a:rPr lang="en-GB" b="1" u="sng" dirty="0" smtClean="0">
                <a:latin typeface="Comic Sans MS" pitchFamily="66" charset="0"/>
              </a:rPr>
              <a:t>For example</a:t>
            </a:r>
            <a:r>
              <a:rPr lang="en-GB" dirty="0" smtClean="0">
                <a:latin typeface="Comic Sans MS" pitchFamily="66" charset="0"/>
              </a:rPr>
              <a:t>: </a:t>
            </a:r>
            <a:r>
              <a:rPr lang="en-GB" b="1" u="sng" dirty="0" smtClean="0">
                <a:solidFill>
                  <a:srgbClr val="00B0F0"/>
                </a:solidFill>
                <a:latin typeface="Comic Sans MS" pitchFamily="66" charset="0"/>
              </a:rPr>
              <a:t>Which</a:t>
            </a:r>
            <a:r>
              <a:rPr lang="en-GB" dirty="0" smtClean="0">
                <a:latin typeface="Comic Sans MS" pitchFamily="66" charset="0"/>
              </a:rPr>
              <a:t> ice-cream would you like? </a:t>
            </a:r>
            <a:r>
              <a:rPr lang="en-GB" dirty="0">
                <a:latin typeface="Comic Sans MS" pitchFamily="66" charset="0"/>
              </a:rPr>
              <a:t>=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b="1" i="1" dirty="0" smtClean="0">
                <a:solidFill>
                  <a:srgbClr val="FF0000"/>
                </a:solidFill>
                <a:latin typeface="Comic Sans MS" pitchFamily="66" charset="0"/>
              </a:rPr>
              <a:t>Choice</a:t>
            </a:r>
          </a:p>
          <a:p>
            <a:pPr algn="just"/>
            <a:endParaRPr lang="en-GB" dirty="0"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dirty="0" smtClean="0">
                <a:latin typeface="Comic Sans MS" pitchFamily="66" charset="0"/>
              </a:rPr>
              <a:t>___________ does water bubble when it is heated?</a:t>
            </a:r>
            <a:endParaRPr lang="en-GB" dirty="0" smtClean="0"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dirty="0" smtClean="0">
                <a:latin typeface="Comic Sans MS" pitchFamily="66" charset="0"/>
              </a:rPr>
              <a:t>____________ does baby Harry get christened?</a:t>
            </a:r>
            <a:endParaRPr lang="en-GB" dirty="0" smtClean="0"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dirty="0" smtClean="0">
                <a:latin typeface="Comic Sans MS" pitchFamily="66" charset="0"/>
              </a:rPr>
              <a:t>__________ pair of shoes should I buy – the blue ones or the red ones?</a:t>
            </a:r>
            <a:endParaRPr lang="en-GB" dirty="0" smtClean="0"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dirty="0" smtClean="0">
                <a:latin typeface="Comic Sans MS" pitchFamily="66" charset="0"/>
              </a:rPr>
              <a:t>_________ broke the vase?</a:t>
            </a:r>
            <a:endParaRPr lang="en-GB" dirty="0" smtClean="0"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dirty="0" smtClean="0">
                <a:latin typeface="Comic Sans MS" pitchFamily="66" charset="0"/>
              </a:rPr>
              <a:t>___________ should I decorate the cake?</a:t>
            </a:r>
            <a:endParaRPr lang="en-GB" dirty="0" smtClean="0"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dirty="0" smtClean="0">
                <a:latin typeface="Comic Sans MS" pitchFamily="66" charset="0"/>
              </a:rPr>
              <a:t>__________ is that in your hair?</a:t>
            </a:r>
            <a:endParaRPr lang="en-GB" dirty="0" smtClean="0"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dirty="0" smtClean="0">
                <a:latin typeface="Comic Sans MS" pitchFamily="66" charset="0"/>
              </a:rPr>
              <a:t>_________ does Sophie live?</a:t>
            </a:r>
            <a:endParaRPr lang="en-GB" dirty="0" smtClean="0"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dirty="0" smtClean="0">
                <a:latin typeface="Comic Sans MS" pitchFamily="66" charset="0"/>
              </a:rPr>
              <a:t>_____________ </a:t>
            </a:r>
            <a:r>
              <a:rPr lang="en-GB" dirty="0">
                <a:latin typeface="Comic Sans MS" pitchFamily="66" charset="0"/>
              </a:rPr>
              <a:t>can I get to the library quickly? </a:t>
            </a:r>
            <a:endParaRPr lang="en-GB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86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add them in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87524" y="1628800"/>
            <a:ext cx="8568952" cy="4525963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latin typeface="Comic Sans MS" pitchFamily="66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65998" y="1159846"/>
            <a:ext cx="899867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650" dirty="0" smtClean="0">
                <a:latin typeface="Comic Sans MS" pitchFamily="66" charset="0"/>
              </a:rPr>
              <a:t>Add the correct interrogative word into these sentences and then state why you have used it.</a:t>
            </a:r>
          </a:p>
          <a:p>
            <a:pPr algn="just"/>
            <a:r>
              <a:rPr lang="en-GB" sz="1650" b="1" u="sng" dirty="0" smtClean="0">
                <a:latin typeface="Comic Sans MS" pitchFamily="66" charset="0"/>
              </a:rPr>
              <a:t>For example</a:t>
            </a:r>
            <a:r>
              <a:rPr lang="en-GB" sz="1650" dirty="0" smtClean="0">
                <a:latin typeface="Comic Sans MS" pitchFamily="66" charset="0"/>
              </a:rPr>
              <a:t>: </a:t>
            </a:r>
            <a:r>
              <a:rPr lang="en-GB" sz="1650" b="1" u="sng" dirty="0" smtClean="0">
                <a:solidFill>
                  <a:srgbClr val="00B0F0"/>
                </a:solidFill>
                <a:latin typeface="Comic Sans MS" pitchFamily="66" charset="0"/>
              </a:rPr>
              <a:t>Which</a:t>
            </a:r>
            <a:r>
              <a:rPr lang="en-GB" sz="1650" dirty="0" smtClean="0">
                <a:latin typeface="Comic Sans MS" pitchFamily="66" charset="0"/>
              </a:rPr>
              <a:t> ice-cream would you like? </a:t>
            </a:r>
            <a:r>
              <a:rPr lang="en-GB" sz="1650" dirty="0">
                <a:latin typeface="Comic Sans MS" pitchFamily="66" charset="0"/>
              </a:rPr>
              <a:t>=</a:t>
            </a:r>
            <a:r>
              <a:rPr lang="en-GB" sz="1650" dirty="0" smtClean="0">
                <a:latin typeface="Comic Sans MS" pitchFamily="66" charset="0"/>
              </a:rPr>
              <a:t> </a:t>
            </a:r>
            <a:r>
              <a:rPr lang="en-GB" sz="1650" b="1" i="1" dirty="0" smtClean="0">
                <a:solidFill>
                  <a:srgbClr val="FF0000"/>
                </a:solidFill>
                <a:latin typeface="Comic Sans MS" pitchFamily="66" charset="0"/>
              </a:rPr>
              <a:t>Choice</a:t>
            </a:r>
          </a:p>
          <a:p>
            <a:pPr algn="just"/>
            <a:endParaRPr lang="en-GB" sz="1650" dirty="0"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sz="1650" b="1" u="sng" dirty="0" smtClean="0">
                <a:solidFill>
                  <a:srgbClr val="00B0F0"/>
                </a:solidFill>
                <a:latin typeface="Comic Sans MS" pitchFamily="66" charset="0"/>
              </a:rPr>
              <a:t>Why</a:t>
            </a:r>
            <a:r>
              <a:rPr lang="en-GB" sz="1650" dirty="0" smtClean="0">
                <a:latin typeface="Comic Sans MS" pitchFamily="66" charset="0"/>
              </a:rPr>
              <a:t> does water bubble when it is heated? = </a:t>
            </a:r>
            <a:r>
              <a:rPr lang="en-GB" sz="1650" b="1" i="1" dirty="0" smtClean="0">
                <a:solidFill>
                  <a:srgbClr val="FF0000"/>
                </a:solidFill>
                <a:latin typeface="Comic Sans MS" pitchFamily="66" charset="0"/>
              </a:rPr>
              <a:t>Explanation</a:t>
            </a:r>
            <a:endParaRPr lang="en-GB" sz="1650" b="1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sz="1650" b="1" u="sng" dirty="0" smtClean="0">
                <a:solidFill>
                  <a:srgbClr val="00B0F0"/>
                </a:solidFill>
                <a:latin typeface="Comic Sans MS" pitchFamily="66" charset="0"/>
              </a:rPr>
              <a:t>When</a:t>
            </a:r>
            <a:r>
              <a:rPr lang="en-GB" sz="1650" dirty="0" smtClean="0">
                <a:latin typeface="Comic Sans MS" pitchFamily="66" charset="0"/>
              </a:rPr>
              <a:t> does baby Harry get christened? = </a:t>
            </a:r>
            <a:r>
              <a:rPr lang="en-GB" sz="1650" b="1" i="1" dirty="0" smtClean="0">
                <a:solidFill>
                  <a:srgbClr val="FF0000"/>
                </a:solidFill>
                <a:latin typeface="Comic Sans MS" pitchFamily="66" charset="0"/>
              </a:rPr>
              <a:t>Time/Occasion</a:t>
            </a:r>
            <a:endParaRPr lang="en-GB" sz="1650" b="1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sz="1650" b="1" u="sng" dirty="0" smtClean="0">
                <a:solidFill>
                  <a:srgbClr val="00B0F0"/>
                </a:solidFill>
                <a:latin typeface="Comic Sans MS" pitchFamily="66" charset="0"/>
              </a:rPr>
              <a:t>Which</a:t>
            </a:r>
            <a:r>
              <a:rPr lang="en-GB" sz="1650" dirty="0" smtClean="0">
                <a:latin typeface="Comic Sans MS" pitchFamily="66" charset="0"/>
              </a:rPr>
              <a:t> pair of shoes should I buy – the blue ones or the red ones? = </a:t>
            </a:r>
            <a:r>
              <a:rPr lang="en-GB" sz="1650" b="1" i="1" dirty="0" smtClean="0">
                <a:solidFill>
                  <a:srgbClr val="FF0000"/>
                </a:solidFill>
                <a:latin typeface="Comic Sans MS" pitchFamily="66" charset="0"/>
              </a:rPr>
              <a:t>Alternative</a:t>
            </a:r>
            <a:endParaRPr lang="en-GB" sz="1650" b="1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sz="1650" b="1" u="sng" dirty="0" smtClean="0">
                <a:solidFill>
                  <a:srgbClr val="00B0F0"/>
                </a:solidFill>
                <a:latin typeface="Comic Sans MS" pitchFamily="66" charset="0"/>
              </a:rPr>
              <a:t>Who</a:t>
            </a:r>
            <a:r>
              <a:rPr lang="en-GB" sz="1650" dirty="0" smtClean="0">
                <a:latin typeface="Comic Sans MS" pitchFamily="66" charset="0"/>
              </a:rPr>
              <a:t> broke the vase? = </a:t>
            </a:r>
            <a:r>
              <a:rPr lang="en-GB" sz="1650" b="1" i="1" dirty="0" smtClean="0">
                <a:solidFill>
                  <a:srgbClr val="FF0000"/>
                </a:solidFill>
                <a:latin typeface="Comic Sans MS" pitchFamily="66" charset="0"/>
              </a:rPr>
              <a:t>Person</a:t>
            </a:r>
            <a:endParaRPr lang="en-GB" sz="1650" b="1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sz="1650" b="1" u="sng" dirty="0" smtClean="0">
                <a:solidFill>
                  <a:srgbClr val="00B0F0"/>
                </a:solidFill>
                <a:latin typeface="Comic Sans MS" pitchFamily="66" charset="0"/>
              </a:rPr>
              <a:t>How</a:t>
            </a:r>
            <a:r>
              <a:rPr lang="en-GB" sz="1650" dirty="0" smtClean="0">
                <a:latin typeface="Comic Sans MS" pitchFamily="66" charset="0"/>
              </a:rPr>
              <a:t> should I decorate the cake? = </a:t>
            </a:r>
            <a:r>
              <a:rPr lang="en-GB" sz="1650" b="1" i="1" dirty="0" smtClean="0">
                <a:solidFill>
                  <a:srgbClr val="FF0000"/>
                </a:solidFill>
                <a:latin typeface="Comic Sans MS" pitchFamily="66" charset="0"/>
              </a:rPr>
              <a:t>Manner</a:t>
            </a:r>
            <a:endParaRPr lang="en-GB" sz="1650" b="1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sz="1650" b="1" u="sng" dirty="0" smtClean="0">
                <a:solidFill>
                  <a:srgbClr val="00B0F0"/>
                </a:solidFill>
                <a:latin typeface="Comic Sans MS" pitchFamily="66" charset="0"/>
              </a:rPr>
              <a:t>What</a:t>
            </a:r>
            <a:r>
              <a:rPr lang="en-GB" sz="1650" dirty="0" smtClean="0">
                <a:latin typeface="Comic Sans MS" pitchFamily="66" charset="0"/>
              </a:rPr>
              <a:t> is that in your hair? = </a:t>
            </a:r>
            <a:r>
              <a:rPr lang="en-GB" sz="1650" b="1" i="1" dirty="0" smtClean="0">
                <a:solidFill>
                  <a:srgbClr val="FF0000"/>
                </a:solidFill>
                <a:latin typeface="Comic Sans MS" pitchFamily="66" charset="0"/>
              </a:rPr>
              <a:t>Specific thing/Object</a:t>
            </a:r>
            <a:endParaRPr lang="en-GB" sz="1650" b="1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sz="1650" b="1" u="sng" dirty="0" smtClean="0">
                <a:solidFill>
                  <a:srgbClr val="00B0F0"/>
                </a:solidFill>
                <a:latin typeface="Comic Sans MS" pitchFamily="66" charset="0"/>
              </a:rPr>
              <a:t>Where</a:t>
            </a:r>
            <a:r>
              <a:rPr lang="en-GB" sz="1650" dirty="0" smtClean="0">
                <a:latin typeface="Comic Sans MS" pitchFamily="66" charset="0"/>
              </a:rPr>
              <a:t> does Sophie live? = </a:t>
            </a:r>
            <a:r>
              <a:rPr lang="en-GB" sz="1650" b="1" i="1" dirty="0" smtClean="0">
                <a:solidFill>
                  <a:srgbClr val="FF0000"/>
                </a:solidFill>
                <a:latin typeface="Comic Sans MS" pitchFamily="66" charset="0"/>
              </a:rPr>
              <a:t>Place</a:t>
            </a:r>
            <a:endParaRPr lang="en-GB" sz="1650" b="1" i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arenR"/>
            </a:pPr>
            <a:r>
              <a:rPr lang="en-GB" sz="1650" b="1" u="sng" dirty="0" smtClean="0">
                <a:solidFill>
                  <a:srgbClr val="00B0F0"/>
                </a:solidFill>
                <a:latin typeface="Comic Sans MS" pitchFamily="66" charset="0"/>
              </a:rPr>
              <a:t>How</a:t>
            </a:r>
            <a:r>
              <a:rPr lang="en-GB" sz="1650" b="1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en-GB" sz="1650" dirty="0" smtClean="0">
                <a:latin typeface="Comic Sans MS" pitchFamily="66" charset="0"/>
              </a:rPr>
              <a:t>can I get to the library quickly? = </a:t>
            </a:r>
            <a:r>
              <a:rPr lang="en-GB" sz="1650" b="1" i="1" dirty="0" smtClean="0">
                <a:solidFill>
                  <a:srgbClr val="FF0000"/>
                </a:solidFill>
                <a:latin typeface="Comic Sans MS" pitchFamily="66" charset="0"/>
              </a:rPr>
              <a:t>Way</a:t>
            </a:r>
            <a:endParaRPr lang="en-GB" sz="1650" b="1" i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11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9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sz="54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time: create your own</a:t>
            </a:r>
            <a:endParaRPr lang="en-GB" sz="5400" b="1" dirty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179512" y="1268760"/>
            <a:ext cx="8568952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2800" dirty="0">
                <a:latin typeface="Comic Sans MS" panose="030F0702030302020204" pitchFamily="66" charset="0"/>
              </a:rPr>
              <a:t>Write </a:t>
            </a:r>
            <a:r>
              <a:rPr lang="en-GB" sz="2800" u="sng" dirty="0">
                <a:latin typeface="Comic Sans MS" panose="030F0702030302020204" pitchFamily="66" charset="0"/>
              </a:rPr>
              <a:t>three sentences</a:t>
            </a:r>
            <a:r>
              <a:rPr lang="en-GB" sz="2800" dirty="0">
                <a:latin typeface="Comic Sans MS" panose="030F0702030302020204" pitchFamily="66" charset="0"/>
              </a:rPr>
              <a:t> for each </a:t>
            </a:r>
            <a:r>
              <a:rPr lang="en-GB" sz="2800" dirty="0" smtClean="0">
                <a:latin typeface="Comic Sans MS" panose="030F0702030302020204" pitchFamily="66" charset="0"/>
              </a:rPr>
              <a:t>interrogative word. Be creative!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358399"/>
              </p:ext>
            </p:extLst>
          </p:nvPr>
        </p:nvGraphicFramePr>
        <p:xfrm>
          <a:off x="0" y="5547360"/>
          <a:ext cx="9144000" cy="131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48000"/>
                <a:gridCol w="3048000"/>
                <a:gridCol w="3048000"/>
              </a:tblGrid>
              <a:tr h="297271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All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</a:t>
                      </a:r>
                      <a:r>
                        <a:rPr lang="en-GB" sz="1800" dirty="0" smtClean="0">
                          <a:latin typeface="Comic Sans MS" pitchFamily="66" charset="0"/>
                        </a:rPr>
                        <a:t> 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Most 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Comic Sans MS" pitchFamily="66" charset="0"/>
                        </a:rPr>
                        <a:t>Some  </a:t>
                      </a:r>
                      <a:r>
                        <a:rPr lang="en-GB" sz="1800" kern="1200" dirty="0" smtClean="0">
                          <a:effectLst/>
                          <a:latin typeface="Comic Sans MS" pitchFamily="66" charset="0"/>
                        </a:rPr>
                        <a:t>✰✰✰</a:t>
                      </a:r>
                      <a:endParaRPr lang="en-GB" sz="1800" dirty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94135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definition?</a:t>
                      </a:r>
                      <a:endParaRPr lang="en-GB" sz="14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using the correct definition and give my own examples?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Comic Sans MS" pitchFamily="66" charset="0"/>
                        </a:rPr>
                        <a:t>Can I describe</a:t>
                      </a:r>
                      <a:r>
                        <a:rPr lang="en-GB" sz="1400" baseline="0" dirty="0" smtClean="0">
                          <a:latin typeface="Comic Sans MS" pitchFamily="66" charset="0"/>
                        </a:rPr>
                        <a:t> the grammar feature and give my own examples as well as identifying it in in a range of texts?</a:t>
                      </a:r>
                      <a:endParaRPr lang="en-GB" sz="1400" dirty="0" smtClean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5906" t="22640" r="66039" b="46845"/>
          <a:stretch/>
        </p:blipFill>
        <p:spPr>
          <a:xfrm rot="21093615">
            <a:off x="247935" y="2420663"/>
            <a:ext cx="1604017" cy="13085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4965" t="51969" r="69195" b="19485"/>
          <a:stretch/>
        </p:blipFill>
        <p:spPr>
          <a:xfrm rot="436150">
            <a:off x="2543489" y="2314239"/>
            <a:ext cx="1581194" cy="13101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40766" t="52325" r="35610" b="19152"/>
          <a:stretch/>
        </p:blipFill>
        <p:spPr>
          <a:xfrm>
            <a:off x="1426542" y="3950600"/>
            <a:ext cx="1497442" cy="13559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36711" t="22438" r="34496" b="48259"/>
          <a:stretch/>
        </p:blipFill>
        <p:spPr>
          <a:xfrm rot="821390">
            <a:off x="7064256" y="1977396"/>
            <a:ext cx="1585360" cy="12101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3488" t="44828" r="63289" b="21454"/>
          <a:stretch/>
        </p:blipFill>
        <p:spPr>
          <a:xfrm>
            <a:off x="4788891" y="1935182"/>
            <a:ext cx="1560002" cy="11874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/>
          <a:srcRect l="5704" t="31297" r="68309" b="39547"/>
          <a:stretch/>
        </p:blipFill>
        <p:spPr>
          <a:xfrm rot="20764430">
            <a:off x="4119243" y="3836106"/>
            <a:ext cx="1584538" cy="133332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/>
          <a:srcRect l="39042" t="31297" r="34497" b="39547"/>
          <a:stretch/>
        </p:blipFill>
        <p:spPr>
          <a:xfrm>
            <a:off x="6459699" y="3850385"/>
            <a:ext cx="1578877" cy="130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4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711</Words>
  <Application>Microsoft Office PowerPoint</Application>
  <PresentationFormat>On-screen Show (4:3)</PresentationFormat>
  <Paragraphs>99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Grammar Starter</vt:lpstr>
      <vt:lpstr>In the back of your exercise book...</vt:lpstr>
      <vt:lpstr>In the back of your  exercise book...</vt:lpstr>
      <vt:lpstr>Task time: add them in</vt:lpstr>
      <vt:lpstr>Task time: add them in</vt:lpstr>
      <vt:lpstr>Task time: create your own</vt:lpstr>
    </vt:vector>
  </TitlesOfParts>
  <Company>The Brunts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Lesson 1</dc:title>
  <dc:creator>Charlie Mason</dc:creator>
  <cp:lastModifiedBy>Mason Charlie</cp:lastModifiedBy>
  <cp:revision>69</cp:revision>
  <dcterms:created xsi:type="dcterms:W3CDTF">2013-01-04T17:26:50Z</dcterms:created>
  <dcterms:modified xsi:type="dcterms:W3CDTF">2014-06-12T09:09:59Z</dcterms:modified>
</cp:coreProperties>
</file>