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63" r:id="rId6"/>
    <p:sldId id="265" r:id="rId7"/>
    <p:sldId id="264" r:id="rId8"/>
    <p:sldId id="261" r:id="rId9"/>
    <p:sldId id="262" r:id="rId10"/>
    <p:sldId id="25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00"/>
    <a:srgbClr val="FF3399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28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608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920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923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21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9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19/05/2014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Making plurals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93576" y="1340768"/>
            <a:ext cx="88429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100" dirty="0" smtClean="0">
                <a:latin typeface="Comic Sans MS" panose="030F0702030302020204" pitchFamily="66" charset="0"/>
              </a:rPr>
              <a:t>There are some errors in spelling of the plurals. </a:t>
            </a:r>
            <a:r>
              <a:rPr lang="en-GB" sz="21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Can you find them and explain why they are wrong?</a:t>
            </a:r>
          </a:p>
          <a:p>
            <a:pPr marL="0" indent="0">
              <a:buNone/>
            </a:pPr>
            <a:endParaRPr lang="en-GB" sz="2100" b="1" i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100" i="1" dirty="0" smtClean="0">
                <a:latin typeface="Comic Sans MS" panose="030F0702030302020204" pitchFamily="66" charset="0"/>
              </a:rPr>
              <a:t>The classroom was full of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childs</a:t>
            </a:r>
            <a:r>
              <a:rPr lang="en-GB" sz="2100" i="1" dirty="0" smtClean="0">
                <a:latin typeface="Comic Sans MS" panose="030F0702030302020204" pitchFamily="66" charset="0"/>
              </a:rPr>
              <a:t> who were being noisy! The teacher had asked for the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bookes</a:t>
            </a:r>
            <a:r>
              <a:rPr lang="en-GB" sz="2100" i="1" dirty="0" smtClean="0">
                <a:latin typeface="Comic Sans MS" panose="030F0702030302020204" pitchFamily="66" charset="0"/>
              </a:rPr>
              <a:t> and pens to be handed out but no one was listening. They were talking about their own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lifes</a:t>
            </a:r>
            <a:r>
              <a:rPr lang="en-GB" sz="2100" i="1" dirty="0" smtClean="0">
                <a:latin typeface="Comic Sans MS" panose="030F0702030302020204" pitchFamily="66" charset="0"/>
              </a:rPr>
              <a:t> and how they had seen a video on YouTube of two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babys</a:t>
            </a:r>
            <a:r>
              <a:rPr lang="en-GB" sz="2100" i="1" dirty="0" smtClean="0">
                <a:latin typeface="Comic Sans MS" panose="030F0702030302020204" pitchFamily="66" charset="0"/>
              </a:rPr>
              <a:t> chasing </a:t>
            </a:r>
            <a:r>
              <a:rPr lang="en-GB" sz="2100" i="1" dirty="0" smtClean="0">
                <a:latin typeface="Comic Sans MS" panose="030F0702030302020204" pitchFamily="66" charset="0"/>
              </a:rPr>
              <a:t>two gooses through the leafs. She clapped her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handes</a:t>
            </a:r>
            <a:r>
              <a:rPr lang="en-GB" sz="2100" i="1" dirty="0" smtClean="0">
                <a:latin typeface="Comic Sans MS" panose="030F0702030302020204" pitchFamily="66" charset="0"/>
              </a:rPr>
              <a:t> and asked the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chieves</a:t>
            </a:r>
            <a:r>
              <a:rPr lang="en-GB" sz="2100" i="1" dirty="0" smtClean="0">
                <a:latin typeface="Comic Sans MS" panose="030F0702030302020204" pitchFamily="66" charset="0"/>
              </a:rPr>
              <a:t> of the talking to be quiet. </a:t>
            </a:r>
            <a:r>
              <a:rPr lang="en-GB" sz="2100" i="1" dirty="0" smtClean="0">
                <a:latin typeface="Comic Sans MS" panose="030F0702030302020204" pitchFamily="66" charset="0"/>
              </a:rPr>
              <a:t>The only thing the teacher could think of doing was screaming ”</a:t>
            </a:r>
            <a:r>
              <a:rPr lang="en-GB" sz="2100" i="1" dirty="0" err="1" smtClean="0">
                <a:latin typeface="Comic Sans MS" panose="030F0702030302020204" pitchFamily="66" charset="0"/>
              </a:rPr>
              <a:t>Ahh</a:t>
            </a:r>
            <a:r>
              <a:rPr lang="en-GB" sz="2100" i="1" dirty="0" smtClean="0">
                <a:latin typeface="Comic Sans MS" panose="030F0702030302020204" pitchFamily="66" charset="0"/>
              </a:rPr>
              <a:t>! Did you see those </a:t>
            </a:r>
            <a:r>
              <a:rPr lang="en-GB" sz="2100" i="1" dirty="0" err="1" smtClean="0">
                <a:latin typeface="Comic Sans MS" panose="030F0702030302020204" pitchFamily="66" charset="0"/>
              </a:rPr>
              <a:t>mouses</a:t>
            </a:r>
            <a:r>
              <a:rPr lang="en-GB" sz="2100" i="1" dirty="0" smtClean="0">
                <a:latin typeface="Comic Sans MS" panose="030F0702030302020204" pitchFamily="66" charset="0"/>
              </a:rPr>
              <a:t> run across the floor?”. The pupils fell silent.</a:t>
            </a:r>
            <a:endParaRPr lang="en-GB" sz="21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8712968" cy="43819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i="1" dirty="0">
                <a:latin typeface="Comic Sans MS" panose="030F0702030302020204" pitchFamily="66" charset="0"/>
              </a:rPr>
              <a:t>The classroom was full of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children</a:t>
            </a:r>
            <a:r>
              <a:rPr lang="en-GB" sz="2400" i="1" dirty="0" smtClean="0">
                <a:latin typeface="Comic Sans MS" panose="030F0702030302020204" pitchFamily="66" charset="0"/>
              </a:rPr>
              <a:t> who </a:t>
            </a:r>
            <a:r>
              <a:rPr lang="en-GB" sz="2400" i="1" dirty="0">
                <a:latin typeface="Comic Sans MS" panose="030F0702030302020204" pitchFamily="66" charset="0"/>
              </a:rPr>
              <a:t>were being noisy! The teacher had asked </a:t>
            </a:r>
            <a:r>
              <a:rPr lang="en-GB" sz="2400" i="1" dirty="0" smtClean="0">
                <a:latin typeface="Comic Sans MS" panose="030F0702030302020204" pitchFamily="66" charset="0"/>
              </a:rPr>
              <a:t>for </a:t>
            </a:r>
            <a:r>
              <a:rPr lang="en-GB" sz="2400" i="1" dirty="0">
                <a:latin typeface="Comic Sans MS" panose="030F0702030302020204" pitchFamily="66" charset="0"/>
              </a:rPr>
              <a:t>the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books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and pens to be handed out but no one was listening. They were talking about their own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lives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and how they had seen a video on YouTube of two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babies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chasing two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geese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through the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leaves</a:t>
            </a:r>
            <a:r>
              <a:rPr lang="en-GB" sz="2400" i="1" dirty="0">
                <a:latin typeface="Comic Sans MS" panose="030F0702030302020204" pitchFamily="66" charset="0"/>
              </a:rPr>
              <a:t>. She clapped her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hands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and asked the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chiefs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of the talking to be quiet. The only thing the teacher could think of doing was screaming ”</a:t>
            </a:r>
            <a:r>
              <a:rPr lang="en-GB" sz="2400" i="1" dirty="0" err="1">
                <a:latin typeface="Comic Sans MS" panose="030F0702030302020204" pitchFamily="66" charset="0"/>
              </a:rPr>
              <a:t>Ahh</a:t>
            </a:r>
            <a:r>
              <a:rPr lang="en-GB" sz="2400" i="1" dirty="0">
                <a:latin typeface="Comic Sans MS" panose="030F0702030302020204" pitchFamily="66" charset="0"/>
              </a:rPr>
              <a:t>! Did you see those </a:t>
            </a:r>
            <a:r>
              <a:rPr lang="en-GB" sz="2400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mice</a:t>
            </a:r>
            <a:r>
              <a:rPr lang="en-GB" sz="2400" i="1" dirty="0" smtClean="0">
                <a:latin typeface="Comic Sans MS" panose="030F0702030302020204" pitchFamily="66" charset="0"/>
              </a:rPr>
              <a:t> </a:t>
            </a:r>
            <a:r>
              <a:rPr lang="en-GB" sz="2400" i="1" dirty="0">
                <a:latin typeface="Comic Sans MS" panose="030F0702030302020204" pitchFamily="66" charset="0"/>
              </a:rPr>
              <a:t>run across the floor?”. The pupils fell silent.</a:t>
            </a:r>
          </a:p>
          <a:p>
            <a:pPr marL="0" indent="0" algn="just">
              <a:buNone/>
            </a:pPr>
            <a:endParaRPr lang="en-GB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95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 smtClean="0">
                <a:latin typeface="Comic Sans MS" pitchFamily="66" charset="0"/>
              </a:rPr>
              <a:t>Making plurals</a:t>
            </a:r>
            <a:endParaRPr lang="en-GB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b="1" u="sng" dirty="0">
                <a:latin typeface="Comic Sans MS" pitchFamily="66" charset="0"/>
              </a:rPr>
              <a:t>Definition</a:t>
            </a:r>
            <a:r>
              <a:rPr lang="en-GB" sz="2400" b="1" dirty="0" smtClean="0">
                <a:latin typeface="Comic Sans MS" pitchFamily="66" charset="0"/>
              </a:rPr>
              <a:t>: </a:t>
            </a:r>
            <a:r>
              <a:rPr lang="en-GB" sz="2400" dirty="0" smtClean="0">
                <a:latin typeface="Comic Sans MS" pitchFamily="66" charset="0"/>
              </a:rPr>
              <a:t>Plural means more than one. Most words just add ‘s’ to the end to make them plural but there are some unusual ones that you will have to learn.</a:t>
            </a:r>
            <a:endParaRPr lang="en-GB" sz="24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b="1" u="sng" dirty="0" smtClean="0">
                <a:latin typeface="Comic Sans MS" pitchFamily="66" charset="0"/>
              </a:rPr>
              <a:t>Example</a:t>
            </a:r>
            <a:r>
              <a:rPr lang="en-GB" sz="2400" dirty="0" smtClean="0">
                <a:latin typeface="Comic Sans MS" pitchFamily="66" charset="0"/>
              </a:rPr>
              <a:t>: One mask = lots of mask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s</a:t>
            </a:r>
          </a:p>
          <a:p>
            <a:pPr marL="0" indent="0" algn="just">
              <a:buNone/>
            </a:pPr>
            <a:r>
              <a:rPr lang="en-GB" sz="2400" dirty="0" smtClean="0">
                <a:latin typeface="Comic Sans MS" pitchFamily="66" charset="0"/>
              </a:rPr>
              <a:t>	     One watch = lots of watch</a:t>
            </a:r>
            <a:r>
              <a:rPr lang="en-GB" sz="2400" b="1" u="sng" dirty="0" smtClean="0">
                <a:solidFill>
                  <a:srgbClr val="00B0F0"/>
                </a:solidFill>
                <a:latin typeface="Comic Sans MS" pitchFamily="66" charset="0"/>
              </a:rPr>
              <a:t>es</a:t>
            </a:r>
          </a:p>
          <a:p>
            <a:pPr marL="0" indent="0" algn="just">
              <a:buNone/>
            </a:pPr>
            <a:r>
              <a:rPr lang="en-GB" sz="2400" dirty="0">
                <a:latin typeface="Comic Sans MS" pitchFamily="66" charset="0"/>
              </a:rPr>
              <a:t>	</a:t>
            </a:r>
            <a:r>
              <a:rPr lang="en-GB" sz="2400" dirty="0" smtClean="0">
                <a:latin typeface="Comic Sans MS" pitchFamily="66" charset="0"/>
              </a:rPr>
              <a:t>     One tooth = two </a:t>
            </a:r>
            <a:r>
              <a:rPr lang="en-GB" sz="2400" b="1" u="sng" dirty="0" smtClean="0">
                <a:solidFill>
                  <a:srgbClr val="00B0F0"/>
                </a:solidFill>
                <a:latin typeface="Comic Sans MS" pitchFamily="66" charset="0"/>
              </a:rPr>
              <a:t>teeth</a:t>
            </a:r>
            <a:r>
              <a:rPr lang="en-GB" sz="2400" u="sng" dirty="0" smtClean="0">
                <a:latin typeface="Comic Sans MS" pitchFamily="66" charset="0"/>
              </a:rPr>
              <a:t> </a:t>
            </a:r>
            <a:endParaRPr lang="en-GB" sz="2400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Making plurals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4525963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W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ords that end on a hissing sound need ‘-</a:t>
            </a:r>
            <a:r>
              <a:rPr lang="en-GB" sz="2000" b="1" dirty="0" err="1" smtClean="0">
                <a:solidFill>
                  <a:srgbClr val="00CC00"/>
                </a:solidFill>
                <a:latin typeface="Comic Sans MS" pitchFamily="66" charset="0"/>
              </a:rPr>
              <a:t>es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’.</a:t>
            </a:r>
          </a:p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Some words end in a </a:t>
            </a:r>
            <a:r>
              <a:rPr lang="en-GB" sz="2000" i="1" u="sng" dirty="0" smtClean="0">
                <a:solidFill>
                  <a:srgbClr val="00B0F0"/>
                </a:solidFill>
                <a:latin typeface="Comic Sans MS" pitchFamily="66" charset="0"/>
              </a:rPr>
              <a:t>hissing sound</a:t>
            </a:r>
            <a:r>
              <a:rPr lang="en-GB" sz="2000" dirty="0" smtClean="0">
                <a:latin typeface="Comic Sans MS" pitchFamily="66" charset="0"/>
              </a:rPr>
              <a:t>. If you add a ‘s’ you wouldn’t hear it on top of the ‘s’ or ‘</a:t>
            </a:r>
            <a:r>
              <a:rPr lang="en-GB" sz="2000" dirty="0" err="1" smtClean="0">
                <a:latin typeface="Comic Sans MS" pitchFamily="66" charset="0"/>
              </a:rPr>
              <a:t>sh</a:t>
            </a:r>
            <a:r>
              <a:rPr lang="en-GB" sz="2000" dirty="0" smtClean="0">
                <a:latin typeface="Comic Sans MS" pitchFamily="66" charset="0"/>
              </a:rPr>
              <a:t>’ sound so you need to add ‘</a:t>
            </a:r>
            <a:r>
              <a:rPr lang="en-GB" sz="2000" dirty="0" err="1" smtClean="0">
                <a:latin typeface="Comic Sans MS" pitchFamily="66" charset="0"/>
              </a:rPr>
              <a:t>es</a:t>
            </a:r>
            <a:r>
              <a:rPr lang="en-GB" sz="2000" dirty="0" smtClean="0">
                <a:latin typeface="Comic Sans MS" pitchFamily="66" charset="0"/>
              </a:rPr>
              <a:t>’ instead.  </a:t>
            </a:r>
          </a:p>
          <a:p>
            <a:pPr marL="0" indent="0" algn="just">
              <a:buNone/>
            </a:pPr>
            <a:endParaRPr lang="en-GB" sz="2000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f</a:t>
            </a:r>
            <a:r>
              <a:rPr lang="en-GB" sz="2000" dirty="0" smtClean="0">
                <a:latin typeface="Comic Sans MS" pitchFamily="66" charset="0"/>
              </a:rPr>
              <a:t>ox = fox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es</a:t>
            </a:r>
            <a:r>
              <a:rPr lang="en-GB" sz="2000" dirty="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g</a:t>
            </a:r>
            <a:r>
              <a:rPr lang="en-GB" sz="2000" dirty="0" smtClean="0">
                <a:latin typeface="Comic Sans MS" pitchFamily="66" charset="0"/>
              </a:rPr>
              <a:t>lass = glass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es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>
                <a:latin typeface="Comic Sans MS" pitchFamily="66" charset="0"/>
              </a:rPr>
              <a:t>watch = watch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es</a:t>
            </a:r>
          </a:p>
          <a:p>
            <a:pPr algn="just">
              <a:lnSpc>
                <a:spcPct val="150000"/>
              </a:lnSpc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endParaRPr lang="en-GB" sz="20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945" y="3717032"/>
            <a:ext cx="2082437" cy="15598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08920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Making plurals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2) Words that end in ‘o’.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Words that end in ‘o’ usually just add a ‘s’ to make their plural…</a:t>
            </a:r>
          </a:p>
          <a:p>
            <a:pPr marL="0" indent="0" algn="ctr"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omic Sans MS" pitchFamily="66" charset="0"/>
              </a:rPr>
              <a:t>d</a:t>
            </a:r>
            <a:r>
              <a:rPr lang="en-GB" sz="2000" dirty="0" smtClean="0">
                <a:latin typeface="Comic Sans MS" pitchFamily="66" charset="0"/>
              </a:rPr>
              <a:t>isco = disco</a:t>
            </a:r>
            <a:r>
              <a:rPr lang="en-GB" sz="2000" b="1" i="1" dirty="0" smtClean="0">
                <a:solidFill>
                  <a:srgbClr val="FF3300"/>
                </a:solidFill>
                <a:latin typeface="Comic Sans MS" pitchFamily="66" charset="0"/>
              </a:rPr>
              <a:t>s</a:t>
            </a:r>
            <a:r>
              <a:rPr lang="en-GB" sz="2000" dirty="0" smtClean="0">
                <a:latin typeface="Comic Sans MS" pitchFamily="66" charset="0"/>
              </a:rPr>
              <a:t>			piano = piano</a:t>
            </a:r>
            <a:r>
              <a:rPr lang="en-GB" sz="2000" b="1" i="1" dirty="0" smtClean="0">
                <a:solidFill>
                  <a:srgbClr val="FF3300"/>
                </a:solidFill>
                <a:latin typeface="Comic Sans MS" pitchFamily="66" charset="0"/>
              </a:rPr>
              <a:t>s</a:t>
            </a:r>
            <a:endParaRPr lang="en-GB" sz="2000" b="1" i="1" dirty="0">
              <a:solidFill>
                <a:srgbClr val="FF33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There are some cheeky ones that break the rule though: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domino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dominoes</a:t>
            </a:r>
            <a:r>
              <a:rPr lang="en-GB" sz="2000" dirty="0">
                <a:latin typeface="Comic Sans MS" pitchFamily="66" charset="0"/>
              </a:rPr>
              <a:t>			</a:t>
            </a:r>
            <a:r>
              <a:rPr lang="en-GB" sz="2000" dirty="0" smtClean="0">
                <a:latin typeface="Comic Sans MS" pitchFamily="66" charset="0"/>
              </a:rPr>
              <a:t>potato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potatoes</a:t>
            </a: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echo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echoes</a:t>
            </a:r>
            <a:r>
              <a:rPr lang="en-GB" sz="2000" dirty="0">
                <a:latin typeface="Comic Sans MS" pitchFamily="66" charset="0"/>
              </a:rPr>
              <a:t>				</a:t>
            </a:r>
            <a:r>
              <a:rPr lang="en-GB" sz="2000" dirty="0" smtClean="0">
                <a:latin typeface="Comic Sans MS" pitchFamily="66" charset="0"/>
              </a:rPr>
              <a:t>tomato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tomatoes</a:t>
            </a: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hero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heroes</a:t>
            </a:r>
            <a:r>
              <a:rPr lang="en-GB" sz="2000" dirty="0">
                <a:latin typeface="Comic Sans MS" pitchFamily="66" charset="0"/>
              </a:rPr>
              <a:t>				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Making plurals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rgbClr val="FF3399"/>
                </a:solidFill>
                <a:latin typeface="Comic Sans MS" pitchFamily="66" charset="0"/>
              </a:rPr>
              <a:t>3</a:t>
            </a:r>
            <a:r>
              <a:rPr lang="en-GB" sz="2000" b="1" dirty="0" smtClean="0">
                <a:solidFill>
                  <a:srgbClr val="FF3399"/>
                </a:solidFill>
                <a:latin typeface="Comic Sans MS" pitchFamily="66" charset="0"/>
              </a:rPr>
              <a:t>) W</a:t>
            </a:r>
            <a:r>
              <a:rPr lang="en-GB" sz="2000" b="1" dirty="0" smtClean="0">
                <a:solidFill>
                  <a:srgbClr val="FF3399"/>
                </a:solidFill>
                <a:latin typeface="Comic Sans MS" pitchFamily="66" charset="0"/>
              </a:rPr>
              <a:t>ords that end in ‘f’ and ‘</a:t>
            </a:r>
            <a:r>
              <a:rPr lang="en-GB" sz="2000" b="1" dirty="0" err="1" smtClean="0">
                <a:solidFill>
                  <a:srgbClr val="FF3399"/>
                </a:solidFill>
                <a:latin typeface="Comic Sans MS" pitchFamily="66" charset="0"/>
              </a:rPr>
              <a:t>fe</a:t>
            </a:r>
            <a:r>
              <a:rPr lang="en-GB" sz="2000" b="1" dirty="0" smtClean="0">
                <a:solidFill>
                  <a:srgbClr val="FF3399"/>
                </a:solidFill>
                <a:latin typeface="Comic Sans MS" pitchFamily="66" charset="0"/>
              </a:rPr>
              <a:t>’.</a:t>
            </a:r>
            <a:endParaRPr lang="en-GB" sz="2000" b="1" dirty="0">
              <a:solidFill>
                <a:srgbClr val="FF3399"/>
              </a:solidFill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If the word ends in ‘f’ or ‘</a:t>
            </a:r>
            <a:r>
              <a:rPr lang="en-GB" sz="2000" dirty="0" err="1" smtClean="0">
                <a:latin typeface="Comic Sans MS" pitchFamily="66" charset="0"/>
              </a:rPr>
              <a:t>fe</a:t>
            </a:r>
            <a:r>
              <a:rPr lang="en-GB" sz="2000" dirty="0" smtClean="0">
                <a:latin typeface="Comic Sans MS" pitchFamily="66" charset="0"/>
              </a:rPr>
              <a:t>’ then you will need to changes these to ‘</a:t>
            </a:r>
            <a:r>
              <a:rPr lang="en-GB" sz="2000" dirty="0" err="1" smtClean="0">
                <a:latin typeface="Comic Sans MS" pitchFamily="66" charset="0"/>
              </a:rPr>
              <a:t>ves</a:t>
            </a:r>
            <a:r>
              <a:rPr lang="en-GB" sz="2000" dirty="0" smtClean="0">
                <a:latin typeface="Comic Sans MS" pitchFamily="66" charset="0"/>
              </a:rPr>
              <a:t>’ to make the plural.</a:t>
            </a:r>
          </a:p>
          <a:p>
            <a:pPr marL="0" indent="0" algn="just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		life = li</a:t>
            </a:r>
            <a:r>
              <a:rPr lang="en-GB" sz="2400" b="1" i="1" dirty="0" smtClean="0">
                <a:solidFill>
                  <a:srgbClr val="FF3399"/>
                </a:solidFill>
                <a:latin typeface="Comic Sans MS" pitchFamily="66" charset="0"/>
              </a:rPr>
              <a:t>ves		</a:t>
            </a:r>
            <a:r>
              <a:rPr lang="en-GB" sz="2400" dirty="0" smtClean="0">
                <a:latin typeface="Comic Sans MS" pitchFamily="66" charset="0"/>
              </a:rPr>
              <a:t>l</a:t>
            </a:r>
            <a:r>
              <a:rPr lang="en-GB" sz="2400" dirty="0" smtClean="0">
                <a:latin typeface="Comic Sans MS" pitchFamily="66" charset="0"/>
              </a:rPr>
              <a:t>oaf = loa</a:t>
            </a:r>
            <a:r>
              <a:rPr lang="en-GB" sz="2400" b="1" i="1" dirty="0" smtClean="0">
                <a:solidFill>
                  <a:srgbClr val="FF3399"/>
                </a:solidFill>
                <a:latin typeface="Comic Sans MS" pitchFamily="66" charset="0"/>
              </a:rPr>
              <a:t>ves</a:t>
            </a:r>
          </a:p>
          <a:p>
            <a:pPr marL="0" indent="0">
              <a:buNone/>
            </a:pPr>
            <a:endParaRPr lang="en-GB" sz="2400" b="1" i="1" dirty="0">
              <a:solidFill>
                <a:srgbClr val="FF3399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There are some cheeky ones that break the rule though: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b</a:t>
            </a:r>
            <a:r>
              <a:rPr lang="en-GB" sz="2000" dirty="0" smtClean="0">
                <a:latin typeface="Comic Sans MS" pitchFamily="66" charset="0"/>
              </a:rPr>
              <a:t>elief = beliefs				cliff = cliffs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c</a:t>
            </a:r>
            <a:r>
              <a:rPr lang="en-GB" sz="2000" dirty="0" smtClean="0">
                <a:latin typeface="Comic Sans MS" pitchFamily="66" charset="0"/>
              </a:rPr>
              <a:t>hef = chefs				reef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reefs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</a:rPr>
              <a:t>c</a:t>
            </a:r>
            <a:r>
              <a:rPr lang="en-GB" sz="2000" dirty="0" smtClean="0">
                <a:latin typeface="Comic Sans MS" pitchFamily="66" charset="0"/>
              </a:rPr>
              <a:t>hief = chiefs				riff = riffs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85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Making plurals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FF3300"/>
                </a:solidFill>
                <a:latin typeface="Comic Sans MS" pitchFamily="66" charset="0"/>
              </a:rPr>
              <a:t>4) Words that end in ‘y’.</a:t>
            </a:r>
          </a:p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If the letter before the ‘y’ is a vowel then just add ‘s’. </a:t>
            </a:r>
          </a:p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If the letter before the ‘y’ is a consonant then the ‘y’ becomes ‘</a:t>
            </a:r>
            <a:r>
              <a:rPr lang="en-GB" sz="2000" dirty="0" err="1" smtClean="0">
                <a:latin typeface="Comic Sans MS" pitchFamily="66" charset="0"/>
              </a:rPr>
              <a:t>ies</a:t>
            </a:r>
            <a:r>
              <a:rPr lang="en-GB" sz="2000" dirty="0" smtClean="0">
                <a:latin typeface="Comic Sans MS" pitchFamily="66" charset="0"/>
              </a:rPr>
              <a:t>’</a:t>
            </a:r>
          </a:p>
          <a:p>
            <a:pPr marL="0" indent="0" algn="just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omic Sans MS" pitchFamily="66" charset="0"/>
              </a:rPr>
              <a:t>b</a:t>
            </a:r>
            <a:r>
              <a:rPr lang="en-GB" sz="2400" b="1" i="1" dirty="0" smtClean="0">
                <a:solidFill>
                  <a:srgbClr val="FF3300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latin typeface="Comic Sans MS" pitchFamily="66" charset="0"/>
              </a:rPr>
              <a:t>y = boy</a:t>
            </a:r>
            <a:r>
              <a:rPr lang="en-GB" sz="2400" b="1" i="1" dirty="0" smtClean="0">
                <a:solidFill>
                  <a:srgbClr val="FF3300"/>
                </a:solidFill>
                <a:latin typeface="Comic Sans MS" pitchFamily="66" charset="0"/>
              </a:rPr>
              <a:t>s</a:t>
            </a:r>
          </a:p>
          <a:p>
            <a:pPr marL="0" indent="0" algn="ctr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2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omic Sans MS" pitchFamily="66" charset="0"/>
              </a:rPr>
              <a:t>b</a:t>
            </a:r>
            <a:r>
              <a:rPr lang="en-GB" sz="2400" dirty="0" smtClean="0">
                <a:latin typeface="Comic Sans MS" pitchFamily="66" charset="0"/>
              </a:rPr>
              <a:t>a</a:t>
            </a:r>
            <a:r>
              <a:rPr lang="en-GB" sz="2400" b="1" i="1" dirty="0" smtClean="0">
                <a:solidFill>
                  <a:srgbClr val="FF3300"/>
                </a:solidFill>
                <a:latin typeface="Comic Sans MS" pitchFamily="66" charset="0"/>
              </a:rPr>
              <a:t>b</a:t>
            </a:r>
            <a:r>
              <a:rPr lang="en-GB" sz="2400" dirty="0" smtClean="0">
                <a:latin typeface="Comic Sans MS" pitchFamily="66" charset="0"/>
              </a:rPr>
              <a:t>y = bab</a:t>
            </a:r>
            <a:r>
              <a:rPr lang="en-GB" sz="2400" b="1" i="1" dirty="0" smtClean="0">
                <a:solidFill>
                  <a:srgbClr val="FF3300"/>
                </a:solidFill>
                <a:latin typeface="Comic Sans MS" pitchFamily="66" charset="0"/>
              </a:rPr>
              <a:t>ies</a:t>
            </a:r>
            <a:r>
              <a:rPr lang="en-GB" sz="2000" dirty="0" smtClean="0">
                <a:latin typeface="Comic Sans MS" pitchFamily="66" charset="0"/>
              </a:rPr>
              <a:t> </a:t>
            </a: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2771800" y="3387725"/>
            <a:ext cx="1250789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907704" y="4725144"/>
            <a:ext cx="2114885" cy="2160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36096" y="3284984"/>
            <a:ext cx="172819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6" idx="1"/>
          </p:cNvCxnSpPr>
          <p:nvPr/>
        </p:nvCxnSpPr>
        <p:spPr>
          <a:xfrm flipH="1">
            <a:off x="5652121" y="4472423"/>
            <a:ext cx="1219424" cy="1297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87624" y="3356821"/>
            <a:ext cx="1984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This letter is a </a:t>
            </a:r>
            <a:r>
              <a:rPr lang="en-GB" i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vowel</a:t>
            </a:r>
            <a:r>
              <a:rPr lang="en-GB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2085" y="4458128"/>
            <a:ext cx="1984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This letter is a </a:t>
            </a:r>
            <a:r>
              <a:rPr lang="en-GB" i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consonant</a:t>
            </a:r>
            <a:r>
              <a:rPr lang="en-GB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1545" y="3100318"/>
            <a:ext cx="198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add </a:t>
            </a:r>
            <a:r>
              <a:rPr lang="en-GB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71545" y="4287757"/>
            <a:ext cx="198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‘y’ becomes ‘</a:t>
            </a:r>
            <a:r>
              <a:rPr lang="en-GB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ies</a:t>
            </a:r>
            <a:r>
              <a:rPr lang="en-GB" dirty="0" smtClean="0">
                <a:latin typeface="Comic Sans MS" panose="030F0702030302020204" pitchFamily="66" charset="0"/>
              </a:rPr>
              <a:t>’.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0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/>
      <p:bldP spid="23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Making plurals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5) Words that are completely different! 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These do not follow any rules and just have to be learnt. They do all change th</a:t>
            </a:r>
            <a:r>
              <a:rPr lang="en-GB" sz="2000" dirty="0" smtClean="0">
                <a:latin typeface="Comic Sans MS" pitchFamily="66" charset="0"/>
              </a:rPr>
              <a:t>e </a:t>
            </a:r>
            <a:r>
              <a:rPr lang="en-GB" sz="2000" i="1" u="sng" dirty="0" smtClean="0">
                <a:solidFill>
                  <a:srgbClr val="00B0F0"/>
                </a:solidFill>
                <a:latin typeface="Comic Sans MS" pitchFamily="66" charset="0"/>
              </a:rPr>
              <a:t>vowel sound</a:t>
            </a:r>
            <a:r>
              <a:rPr lang="en-GB" sz="2000" dirty="0" smtClean="0">
                <a:latin typeface="Comic Sans MS" pitchFamily="66" charset="0"/>
              </a:rPr>
              <a:t> at the end.</a:t>
            </a:r>
            <a:endParaRPr lang="en-GB" sz="2000" dirty="0" smtClean="0">
              <a:latin typeface="Comic Sans MS" pitchFamily="66" charset="0"/>
            </a:endParaRPr>
          </a:p>
          <a:p>
            <a:endParaRPr lang="en-GB" sz="12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goose = geese</a:t>
            </a:r>
          </a:p>
          <a:p>
            <a:r>
              <a:rPr lang="en-GB" sz="2000" dirty="0">
                <a:latin typeface="Comic Sans MS" pitchFamily="66" charset="0"/>
              </a:rPr>
              <a:t>m</a:t>
            </a:r>
            <a:r>
              <a:rPr lang="en-GB" sz="2000" dirty="0" smtClean="0">
                <a:latin typeface="Comic Sans MS" pitchFamily="66" charset="0"/>
              </a:rPr>
              <a:t>an = men</a:t>
            </a:r>
          </a:p>
          <a:p>
            <a:r>
              <a:rPr lang="en-GB" sz="2000" dirty="0" smtClean="0">
                <a:latin typeface="Comic Sans MS" pitchFamily="66" charset="0"/>
              </a:rPr>
              <a:t>mouse </a:t>
            </a:r>
            <a:r>
              <a:rPr lang="en-GB" sz="2000" dirty="0">
                <a:latin typeface="Comic Sans MS" pitchFamily="66" charset="0"/>
              </a:rPr>
              <a:t>= </a:t>
            </a:r>
            <a:r>
              <a:rPr lang="en-GB" sz="2000" dirty="0" smtClean="0">
                <a:latin typeface="Comic Sans MS" pitchFamily="66" charset="0"/>
              </a:rPr>
              <a:t>mice</a:t>
            </a:r>
          </a:p>
          <a:p>
            <a:r>
              <a:rPr lang="en-GB" sz="2000" dirty="0">
                <a:latin typeface="Comic Sans MS" pitchFamily="66" charset="0"/>
              </a:rPr>
              <a:t>o</a:t>
            </a:r>
            <a:r>
              <a:rPr lang="en-GB" sz="2000" dirty="0" smtClean="0">
                <a:latin typeface="Comic Sans MS" pitchFamily="66" charset="0"/>
              </a:rPr>
              <a:t>asis = oases</a:t>
            </a:r>
          </a:p>
          <a:p>
            <a:r>
              <a:rPr lang="en-GB" sz="2000" dirty="0">
                <a:latin typeface="Comic Sans MS" pitchFamily="66" charset="0"/>
              </a:rPr>
              <a:t>t</a:t>
            </a:r>
            <a:r>
              <a:rPr lang="en-GB" sz="2000" dirty="0" smtClean="0">
                <a:latin typeface="Comic Sans MS" pitchFamily="66" charset="0"/>
              </a:rPr>
              <a:t>ooth = teeth</a:t>
            </a:r>
          </a:p>
          <a:p>
            <a:r>
              <a:rPr lang="en-GB" sz="2000" dirty="0">
                <a:latin typeface="Comic Sans MS" pitchFamily="66" charset="0"/>
              </a:rPr>
              <a:t>w</a:t>
            </a:r>
            <a:r>
              <a:rPr lang="en-GB" sz="2000" dirty="0" smtClean="0">
                <a:latin typeface="Comic Sans MS" pitchFamily="66" charset="0"/>
              </a:rPr>
              <a:t>oman = women</a:t>
            </a:r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852936"/>
            <a:ext cx="3024336" cy="226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3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513" y="0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1" y="1268760"/>
            <a:ext cx="893549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Change these singulars into plurals. Remember the rules we have just learnt.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 </a:t>
            </a: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84354"/>
              </p:ext>
            </p:extLst>
          </p:nvPr>
        </p:nvGraphicFramePr>
        <p:xfrm>
          <a:off x="827584" y="2276872"/>
          <a:ext cx="7776865" cy="294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22502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goose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glass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echo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potato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loaf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computer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country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shelf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hero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mouse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book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cliff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toy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0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513" y="0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1" y="1268760"/>
            <a:ext cx="893549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Change these singulars into plurals. Remember the rules we have just learnt.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itchFamily="66" charset="0"/>
              </a:rPr>
              <a:t> </a:t>
            </a: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065610"/>
              </p:ext>
            </p:extLst>
          </p:nvPr>
        </p:nvGraphicFramePr>
        <p:xfrm>
          <a:off x="827584" y="2276872"/>
          <a:ext cx="7776865" cy="294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22502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cat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goose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geese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glass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glass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echo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echo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potato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potato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loaf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loav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computer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computer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country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countr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ies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shelf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shelv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hero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hero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mouse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mice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book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book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cliff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cliff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toy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toy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n-GB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54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1311</Words>
  <Application>Microsoft Office PowerPoint</Application>
  <PresentationFormat>On-screen Show (4:3)</PresentationFormat>
  <Paragraphs>204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Making plurals</vt:lpstr>
      <vt:lpstr>Making plurals</vt:lpstr>
      <vt:lpstr>Making plurals</vt:lpstr>
      <vt:lpstr>Making plurals</vt:lpstr>
      <vt:lpstr>Making plurals</vt:lpstr>
      <vt:lpstr>Task time: create your own</vt:lpstr>
      <vt:lpstr>Task time: create your own</vt:lpstr>
      <vt:lpstr>Task time: now find it! </vt:lpstr>
      <vt:lpstr>Task time: now find it! 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Mason Charlie</cp:lastModifiedBy>
  <cp:revision>64</cp:revision>
  <dcterms:created xsi:type="dcterms:W3CDTF">2013-01-04T17:26:50Z</dcterms:created>
  <dcterms:modified xsi:type="dcterms:W3CDTF">2014-05-19T12:12:14Z</dcterms:modified>
</cp:coreProperties>
</file>