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9" r:id="rId4"/>
    <p:sldId id="260" r:id="rId5"/>
    <p:sldId id="25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FF99"/>
    <a:srgbClr val="99CCFF"/>
    <a:srgbClr val="FFCCCC"/>
    <a:srgbClr val="FFFFCC"/>
    <a:srgbClr val="FFCC66"/>
    <a:srgbClr val="00CC00"/>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25/09/2014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5</a:t>
            </a:fld>
            <a:endParaRPr lang="en-GB"/>
          </a:p>
        </p:txBody>
      </p:sp>
    </p:spTree>
    <p:extLst>
      <p:ext uri="{BB962C8B-B14F-4D97-AF65-F5344CB8AC3E}">
        <p14:creationId xmlns:p14="http://schemas.microsoft.com/office/powerpoint/2010/main" val="16677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25/09/2014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25/09/2014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25/09/2014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25/09/2014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25/09/2014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25/09/2014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25/09/2014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25/09/2014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25/09/2014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Nouns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2060848"/>
            <a:ext cx="8856984" cy="4425355"/>
          </a:xfrm>
        </p:spPr>
        <p:txBody>
          <a:bodyPr/>
          <a:lstStyle/>
          <a:p>
            <a:pPr marL="0" indent="0" algn="ctr">
              <a:buNone/>
            </a:pPr>
            <a:r>
              <a:rPr lang="en-GB" b="1" u="sng" dirty="0" smtClean="0">
                <a:latin typeface="Comic Sans MS" pitchFamily="66" charset="0"/>
              </a:rPr>
              <a:t>Grammar Starter: Nouns</a:t>
            </a:r>
          </a:p>
          <a:p>
            <a:pPr marL="0" indent="0" algn="ctr">
              <a:buNone/>
            </a:pPr>
            <a:endParaRPr lang="en-GB" b="1" u="sng" dirty="0">
              <a:latin typeface="Comic Sans MS" pitchFamily="66" charset="0"/>
            </a:endParaRPr>
          </a:p>
          <a:p>
            <a:pPr marL="0" indent="0" algn="just">
              <a:buNone/>
            </a:pPr>
            <a:r>
              <a:rPr lang="en-GB" sz="2700" b="1" u="sng" dirty="0">
                <a:latin typeface="Comic Sans MS" pitchFamily="66" charset="0"/>
              </a:rPr>
              <a:t>Definition</a:t>
            </a:r>
            <a:r>
              <a:rPr lang="en-GB" sz="2700" b="1" dirty="0" smtClean="0">
                <a:latin typeface="Comic Sans MS" pitchFamily="66" charset="0"/>
              </a:rPr>
              <a:t>: </a:t>
            </a:r>
            <a:r>
              <a:rPr lang="en-GB" sz="2700" dirty="0" smtClean="0">
                <a:latin typeface="Comic Sans MS" pitchFamily="66" charset="0"/>
              </a:rPr>
              <a:t>A word used to name something or someone (objects, names, people).</a:t>
            </a:r>
          </a:p>
          <a:p>
            <a:pPr marL="0" indent="0" algn="just">
              <a:buNone/>
            </a:pPr>
            <a:endParaRPr lang="en-GB" sz="2700" dirty="0">
              <a:latin typeface="Comic Sans MS" pitchFamily="66" charset="0"/>
            </a:endParaRPr>
          </a:p>
          <a:p>
            <a:pPr marL="0" indent="0" algn="just">
              <a:buNone/>
            </a:pPr>
            <a:r>
              <a:rPr lang="en-GB" sz="2700" b="1" u="sng" dirty="0" smtClean="0">
                <a:latin typeface="Comic Sans MS" pitchFamily="66" charset="0"/>
              </a:rPr>
              <a:t>Example</a:t>
            </a:r>
            <a:r>
              <a:rPr lang="en-GB" sz="2700" dirty="0" smtClean="0">
                <a:latin typeface="Comic Sans MS" pitchFamily="66" charset="0"/>
              </a:rPr>
              <a:t>: The bright red </a:t>
            </a:r>
            <a:r>
              <a:rPr lang="en-GB" sz="2700" b="1" dirty="0" err="1" smtClean="0">
                <a:solidFill>
                  <a:srgbClr val="00B0F0"/>
                </a:solidFill>
                <a:latin typeface="Comic Sans MS" pitchFamily="66" charset="0"/>
              </a:rPr>
              <a:t>postbox</a:t>
            </a:r>
            <a:r>
              <a:rPr lang="en-GB" sz="2700" dirty="0" smtClean="0">
                <a:latin typeface="Comic Sans MS" pitchFamily="66" charset="0"/>
              </a:rPr>
              <a:t> was positioned at the end of the </a:t>
            </a:r>
            <a:r>
              <a:rPr lang="en-GB" sz="2700" b="1" dirty="0" smtClean="0">
                <a:solidFill>
                  <a:srgbClr val="00B0F0"/>
                </a:solidFill>
                <a:latin typeface="Comic Sans MS" pitchFamily="66" charset="0"/>
              </a:rPr>
              <a:t>road</a:t>
            </a:r>
            <a:r>
              <a:rPr lang="en-GB" sz="2700" dirty="0" smtClean="0">
                <a:latin typeface="Comic Sans MS" pitchFamily="66" charset="0"/>
              </a:rPr>
              <a:t>. </a:t>
            </a:r>
            <a:endParaRPr lang="en-GB" sz="2700" b="1" u="sng"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GB" sz="2400" dirty="0" smtClean="0">
                <a:latin typeface="Comic Sans MS" panose="030F0702030302020204" pitchFamily="66" charset="0"/>
              </a:rPr>
              <a:t>The garage was filled to the brim with ancient and dusty items. As far as the eye could see there were boxes, bags and containers filled with hundreds of lamps, clothes and ornaments. The woman surveyed the scene and sighed heavily – her car would never fit in here! The skip was not arriving until tomorrow morning so until then she would have to make do with the small dustbin which was situated at the bottom of the garden. Without hesitating any longer she pulled on her rubber gloves and picked up a dirty beanbag but swiftly flung it back on to the ground when she noticed a black spider crawl towards her! </a:t>
            </a:r>
            <a:endParaRPr lang="en-GB" sz="2400" dirty="0">
              <a:latin typeface="Comic Sans MS" panose="030F0702030302020204" pitchFamily="66" charset="0"/>
            </a:endParaRPr>
          </a:p>
        </p:txBody>
      </p:sp>
    </p:spTree>
    <p:extLst>
      <p:ext uri="{BB962C8B-B14F-4D97-AF65-F5344CB8AC3E}">
        <p14:creationId xmlns:p14="http://schemas.microsoft.com/office/powerpoint/2010/main" val="4098581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GB" sz="2400" dirty="0" smtClean="0">
                <a:latin typeface="Comic Sans MS" panose="030F0702030302020204" pitchFamily="66" charset="0"/>
              </a:rPr>
              <a:t>The </a:t>
            </a:r>
            <a:r>
              <a:rPr lang="en-GB" sz="2400" b="1" dirty="0" smtClean="0">
                <a:solidFill>
                  <a:srgbClr val="00B0F0"/>
                </a:solidFill>
                <a:latin typeface="Comic Sans MS" panose="030F0702030302020204" pitchFamily="66" charset="0"/>
              </a:rPr>
              <a:t>garage</a:t>
            </a:r>
            <a:r>
              <a:rPr lang="en-GB" sz="2400" dirty="0" smtClean="0">
                <a:latin typeface="Comic Sans MS" panose="030F0702030302020204" pitchFamily="66" charset="0"/>
              </a:rPr>
              <a:t> was filled to the </a:t>
            </a:r>
            <a:r>
              <a:rPr lang="en-GB" sz="2400" b="1" dirty="0" smtClean="0">
                <a:solidFill>
                  <a:srgbClr val="00B0F0"/>
                </a:solidFill>
                <a:latin typeface="Comic Sans MS" panose="030F0702030302020204" pitchFamily="66" charset="0"/>
              </a:rPr>
              <a:t>brim</a:t>
            </a:r>
            <a:r>
              <a:rPr lang="en-GB" sz="2400" dirty="0" smtClean="0">
                <a:latin typeface="Comic Sans MS" panose="030F0702030302020204" pitchFamily="66" charset="0"/>
              </a:rPr>
              <a:t> with ancient and dusty </a:t>
            </a:r>
            <a:r>
              <a:rPr lang="en-GB" sz="2400" b="1" dirty="0" smtClean="0">
                <a:solidFill>
                  <a:srgbClr val="00B0F0"/>
                </a:solidFill>
                <a:latin typeface="Comic Sans MS" panose="030F0702030302020204" pitchFamily="66" charset="0"/>
              </a:rPr>
              <a:t>items</a:t>
            </a:r>
            <a:r>
              <a:rPr lang="en-GB" sz="2400" dirty="0" smtClean="0">
                <a:latin typeface="Comic Sans MS" panose="030F0702030302020204" pitchFamily="66" charset="0"/>
              </a:rPr>
              <a:t>. As far as the eye could see there were </a:t>
            </a:r>
            <a:r>
              <a:rPr lang="en-GB" sz="2400" b="1" dirty="0" smtClean="0">
                <a:solidFill>
                  <a:srgbClr val="00B0F0"/>
                </a:solidFill>
                <a:latin typeface="Comic Sans MS" panose="030F0702030302020204" pitchFamily="66" charset="0"/>
              </a:rPr>
              <a:t>boxes</a:t>
            </a:r>
            <a:r>
              <a:rPr lang="en-GB" sz="2400" dirty="0" smtClean="0">
                <a:latin typeface="Comic Sans MS" panose="030F0702030302020204" pitchFamily="66" charset="0"/>
              </a:rPr>
              <a:t>, </a:t>
            </a:r>
            <a:r>
              <a:rPr lang="en-GB" sz="2400" b="1" dirty="0" smtClean="0">
                <a:solidFill>
                  <a:srgbClr val="00B0F0"/>
                </a:solidFill>
                <a:latin typeface="Comic Sans MS" panose="030F0702030302020204" pitchFamily="66" charset="0"/>
              </a:rPr>
              <a:t>bags</a:t>
            </a:r>
            <a:r>
              <a:rPr lang="en-GB" sz="2400" dirty="0" smtClean="0">
                <a:latin typeface="Comic Sans MS" panose="030F0702030302020204" pitchFamily="66" charset="0"/>
              </a:rPr>
              <a:t> and </a:t>
            </a:r>
            <a:r>
              <a:rPr lang="en-GB" sz="2400" b="1" dirty="0" smtClean="0">
                <a:solidFill>
                  <a:srgbClr val="00B0F0"/>
                </a:solidFill>
                <a:latin typeface="Comic Sans MS" panose="030F0702030302020204" pitchFamily="66" charset="0"/>
              </a:rPr>
              <a:t>containers</a:t>
            </a:r>
            <a:r>
              <a:rPr lang="en-GB" sz="2400" dirty="0" smtClean="0">
                <a:latin typeface="Comic Sans MS" panose="030F0702030302020204" pitchFamily="66" charset="0"/>
              </a:rPr>
              <a:t> filled with hundreds of </a:t>
            </a:r>
            <a:r>
              <a:rPr lang="en-GB" sz="2400" b="1" dirty="0" smtClean="0">
                <a:solidFill>
                  <a:srgbClr val="00B0F0"/>
                </a:solidFill>
                <a:latin typeface="Comic Sans MS" panose="030F0702030302020204" pitchFamily="66" charset="0"/>
              </a:rPr>
              <a:t>lamps</a:t>
            </a:r>
            <a:r>
              <a:rPr lang="en-GB" sz="2400" dirty="0" smtClean="0">
                <a:latin typeface="Comic Sans MS" panose="030F0702030302020204" pitchFamily="66" charset="0"/>
              </a:rPr>
              <a:t>, </a:t>
            </a:r>
            <a:r>
              <a:rPr lang="en-GB" sz="2400" b="1" dirty="0" smtClean="0">
                <a:solidFill>
                  <a:srgbClr val="00B0F0"/>
                </a:solidFill>
                <a:latin typeface="Comic Sans MS" panose="030F0702030302020204" pitchFamily="66" charset="0"/>
              </a:rPr>
              <a:t>clothes</a:t>
            </a:r>
            <a:r>
              <a:rPr lang="en-GB" sz="2400" dirty="0" smtClean="0">
                <a:latin typeface="Comic Sans MS" panose="030F0702030302020204" pitchFamily="66" charset="0"/>
              </a:rPr>
              <a:t> and </a:t>
            </a:r>
            <a:r>
              <a:rPr lang="en-GB" sz="2400" b="1" dirty="0" smtClean="0">
                <a:solidFill>
                  <a:srgbClr val="00B0F0"/>
                </a:solidFill>
                <a:latin typeface="Comic Sans MS" panose="030F0702030302020204" pitchFamily="66" charset="0"/>
              </a:rPr>
              <a:t>ornaments</a:t>
            </a:r>
            <a:r>
              <a:rPr lang="en-GB" sz="2400" dirty="0" smtClean="0">
                <a:latin typeface="Comic Sans MS" panose="030F0702030302020204" pitchFamily="66" charset="0"/>
              </a:rPr>
              <a:t>. The </a:t>
            </a:r>
            <a:r>
              <a:rPr lang="en-GB" sz="2400" b="1" dirty="0" smtClean="0">
                <a:solidFill>
                  <a:srgbClr val="00B0F0"/>
                </a:solidFill>
                <a:latin typeface="Comic Sans MS" panose="030F0702030302020204" pitchFamily="66" charset="0"/>
              </a:rPr>
              <a:t>woman</a:t>
            </a:r>
            <a:r>
              <a:rPr lang="en-GB" sz="2400" dirty="0" smtClean="0">
                <a:latin typeface="Comic Sans MS" panose="030F0702030302020204" pitchFamily="66" charset="0"/>
              </a:rPr>
              <a:t> surveyed the </a:t>
            </a:r>
            <a:r>
              <a:rPr lang="en-GB" sz="2400" b="1" dirty="0" smtClean="0">
                <a:solidFill>
                  <a:srgbClr val="00B0F0"/>
                </a:solidFill>
                <a:latin typeface="Comic Sans MS" panose="030F0702030302020204" pitchFamily="66" charset="0"/>
              </a:rPr>
              <a:t>scene</a:t>
            </a:r>
            <a:r>
              <a:rPr lang="en-GB" sz="2400" dirty="0" smtClean="0">
                <a:latin typeface="Comic Sans MS" panose="030F0702030302020204" pitchFamily="66" charset="0"/>
              </a:rPr>
              <a:t> and sighed heavily – her </a:t>
            </a:r>
            <a:r>
              <a:rPr lang="en-GB" sz="2400" b="1" dirty="0" smtClean="0">
                <a:solidFill>
                  <a:srgbClr val="00B0F0"/>
                </a:solidFill>
                <a:latin typeface="Comic Sans MS" panose="030F0702030302020204" pitchFamily="66" charset="0"/>
              </a:rPr>
              <a:t>car</a:t>
            </a:r>
            <a:r>
              <a:rPr lang="en-GB" sz="2400" dirty="0" smtClean="0">
                <a:latin typeface="Comic Sans MS" panose="030F0702030302020204" pitchFamily="66" charset="0"/>
              </a:rPr>
              <a:t> would never fit in here! The </a:t>
            </a:r>
            <a:r>
              <a:rPr lang="en-GB" sz="2400" b="1" dirty="0" smtClean="0">
                <a:solidFill>
                  <a:srgbClr val="00B0F0"/>
                </a:solidFill>
                <a:latin typeface="Comic Sans MS" panose="030F0702030302020204" pitchFamily="66" charset="0"/>
              </a:rPr>
              <a:t>skip</a:t>
            </a:r>
            <a:r>
              <a:rPr lang="en-GB" sz="2400" dirty="0" smtClean="0">
                <a:latin typeface="Comic Sans MS" panose="030F0702030302020204" pitchFamily="66" charset="0"/>
              </a:rPr>
              <a:t> was not arriving until tomorrow </a:t>
            </a:r>
            <a:r>
              <a:rPr lang="en-GB" sz="2400" b="1" dirty="0" smtClean="0">
                <a:solidFill>
                  <a:srgbClr val="00B0F0"/>
                </a:solidFill>
                <a:latin typeface="Comic Sans MS" panose="030F0702030302020204" pitchFamily="66" charset="0"/>
              </a:rPr>
              <a:t>morning</a:t>
            </a:r>
            <a:r>
              <a:rPr lang="en-GB" sz="2400" dirty="0" smtClean="0">
                <a:latin typeface="Comic Sans MS" panose="030F0702030302020204" pitchFamily="66" charset="0"/>
              </a:rPr>
              <a:t> so until then she would have to make do with the small </a:t>
            </a:r>
            <a:r>
              <a:rPr lang="en-GB" sz="2400" b="1" dirty="0" smtClean="0">
                <a:solidFill>
                  <a:srgbClr val="00B0F0"/>
                </a:solidFill>
                <a:latin typeface="Comic Sans MS" panose="030F0702030302020204" pitchFamily="66" charset="0"/>
              </a:rPr>
              <a:t>dustbin</a:t>
            </a:r>
            <a:r>
              <a:rPr lang="en-GB" sz="2400" dirty="0" smtClean="0">
                <a:latin typeface="Comic Sans MS" panose="030F0702030302020204" pitchFamily="66" charset="0"/>
              </a:rPr>
              <a:t> which was situated at the bottom of the </a:t>
            </a:r>
            <a:r>
              <a:rPr lang="en-GB" sz="2400" b="1" dirty="0" smtClean="0">
                <a:solidFill>
                  <a:srgbClr val="00B0F0"/>
                </a:solidFill>
                <a:latin typeface="Comic Sans MS" panose="030F0702030302020204" pitchFamily="66" charset="0"/>
              </a:rPr>
              <a:t>garden</a:t>
            </a:r>
            <a:r>
              <a:rPr lang="en-GB" sz="2400" dirty="0" smtClean="0">
                <a:latin typeface="Comic Sans MS" panose="030F0702030302020204" pitchFamily="66" charset="0"/>
              </a:rPr>
              <a:t>. Without hesitating any longer she pulled on her rubber </a:t>
            </a:r>
            <a:r>
              <a:rPr lang="en-GB" sz="2400" b="1" dirty="0" smtClean="0">
                <a:solidFill>
                  <a:srgbClr val="00B0F0"/>
                </a:solidFill>
                <a:latin typeface="Comic Sans MS" panose="030F0702030302020204" pitchFamily="66" charset="0"/>
              </a:rPr>
              <a:t>gloves</a:t>
            </a:r>
            <a:r>
              <a:rPr lang="en-GB" sz="2400" dirty="0" smtClean="0">
                <a:latin typeface="Comic Sans MS" panose="030F0702030302020204" pitchFamily="66" charset="0"/>
              </a:rPr>
              <a:t> and picked up a dirty </a:t>
            </a:r>
            <a:r>
              <a:rPr lang="en-GB" sz="2400" b="1" dirty="0" smtClean="0">
                <a:solidFill>
                  <a:srgbClr val="00B0F0"/>
                </a:solidFill>
                <a:latin typeface="Comic Sans MS" panose="030F0702030302020204" pitchFamily="66" charset="0"/>
              </a:rPr>
              <a:t>beanbag</a:t>
            </a:r>
            <a:r>
              <a:rPr lang="en-GB" sz="2400" dirty="0" smtClean="0">
                <a:latin typeface="Comic Sans MS" panose="030F0702030302020204" pitchFamily="66" charset="0"/>
              </a:rPr>
              <a:t> but swiftly flung it back on to the </a:t>
            </a:r>
            <a:r>
              <a:rPr lang="en-GB" sz="2400" b="1" dirty="0" smtClean="0">
                <a:solidFill>
                  <a:srgbClr val="00B0F0"/>
                </a:solidFill>
                <a:latin typeface="Comic Sans MS" panose="030F0702030302020204" pitchFamily="66" charset="0"/>
              </a:rPr>
              <a:t>ground</a:t>
            </a:r>
            <a:r>
              <a:rPr lang="en-GB" sz="2400" dirty="0" smtClean="0">
                <a:latin typeface="Comic Sans MS" panose="030F0702030302020204" pitchFamily="66" charset="0"/>
              </a:rPr>
              <a:t> when she noticed a black </a:t>
            </a:r>
            <a:r>
              <a:rPr lang="en-GB" sz="2400" b="1" dirty="0" smtClean="0">
                <a:solidFill>
                  <a:srgbClr val="00B0F0"/>
                </a:solidFill>
                <a:latin typeface="Comic Sans MS" panose="030F0702030302020204" pitchFamily="66" charset="0"/>
              </a:rPr>
              <a:t>spider</a:t>
            </a:r>
            <a:r>
              <a:rPr lang="en-GB" sz="2400" dirty="0" smtClean="0">
                <a:latin typeface="Comic Sans MS" panose="030F0702030302020204" pitchFamily="66" charset="0"/>
              </a:rPr>
              <a:t> crawl towards her! </a:t>
            </a:r>
            <a:endParaRPr lang="en-GB" sz="2400" dirty="0">
              <a:latin typeface="Comic Sans MS" panose="030F0702030302020204" pitchFamily="66" charset="0"/>
            </a:endParaRPr>
          </a:p>
        </p:txBody>
      </p:sp>
    </p:spTree>
    <p:extLst>
      <p:ext uri="{BB962C8B-B14F-4D97-AF65-F5344CB8AC3E}">
        <p14:creationId xmlns:p14="http://schemas.microsoft.com/office/powerpoint/2010/main" val="27413601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Autofit/>
          </a:bodyPr>
          <a:lstStyle/>
          <a:p>
            <a:r>
              <a:rPr lang="en-GB" b="1" dirty="0" smtClean="0">
                <a:solidFill>
                  <a:srgbClr val="D60093"/>
                </a:solidFill>
                <a:effectLst>
                  <a:outerShdw blurRad="38100" dist="38100" dir="2700000" algn="tl">
                    <a:srgbClr val="000000">
                      <a:alpha val="43137"/>
                    </a:srgbClr>
                  </a:outerShdw>
                </a:effectLst>
                <a:latin typeface="Comic Sans MS" pitchFamily="66" charset="0"/>
              </a:rPr>
              <a:t>Task time: now create your own!</a:t>
            </a:r>
            <a:endParaRPr lang="en-GB"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60478" y="1556792"/>
            <a:ext cx="8568952" cy="4525963"/>
          </a:xfrm>
        </p:spPr>
        <p:txBody>
          <a:bodyPr/>
          <a:lstStyle/>
          <a:p>
            <a:pPr marL="0" indent="0">
              <a:buNone/>
            </a:pPr>
            <a:endParaRPr lang="en-GB" b="1" dirty="0">
              <a:latin typeface="Comic Sans MS" pitchFamily="66" charset="0"/>
            </a:endParaRPr>
          </a:p>
          <a:p>
            <a:pPr marL="0" indent="0">
              <a:buNone/>
            </a:pPr>
            <a:r>
              <a:rPr lang="en-GB" b="1" dirty="0" smtClean="0">
                <a:solidFill>
                  <a:schemeClr val="tx1"/>
                </a:solidFill>
                <a:latin typeface="Comic Sans MS" pitchFamily="66" charset="0"/>
              </a:rPr>
              <a:t> </a:t>
            </a: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52466" y="1268760"/>
            <a:ext cx="8784976" cy="4193456"/>
          </a:xfrm>
          <a:prstGeom prst="rect">
            <a:avLst/>
          </a:prstGeom>
        </p:spPr>
        <p:txBody>
          <a:bodyPr wrap="square">
            <a:spAutoFit/>
          </a:bodyPr>
          <a:lstStyle/>
          <a:p>
            <a:r>
              <a:rPr lang="en-GB" sz="2050" dirty="0" smtClean="0">
                <a:latin typeface="Comic Sans MS" panose="030F0702030302020204" pitchFamily="66" charset="0"/>
              </a:rPr>
              <a:t>Change all the nouns in </a:t>
            </a:r>
            <a:r>
              <a:rPr lang="en-GB" sz="2050" dirty="0">
                <a:latin typeface="Comic Sans MS" panose="030F0702030302020204" pitchFamily="66" charset="0"/>
              </a:rPr>
              <a:t>these </a:t>
            </a:r>
            <a:r>
              <a:rPr lang="en-GB" sz="2050" dirty="0" smtClean="0">
                <a:latin typeface="Comic Sans MS" panose="030F0702030302020204" pitchFamily="66" charset="0"/>
              </a:rPr>
              <a:t>sentences so the subject changes.</a:t>
            </a:r>
          </a:p>
          <a:p>
            <a:endParaRPr lang="en-GB" sz="2050" dirty="0" smtClean="0">
              <a:latin typeface="Comic Sans MS" panose="030F0702030302020204" pitchFamily="66" charset="0"/>
            </a:endParaRPr>
          </a:p>
          <a:p>
            <a:r>
              <a:rPr lang="en-GB" sz="2050" dirty="0" smtClean="0">
                <a:latin typeface="Comic Sans MS" panose="030F0702030302020204" pitchFamily="66" charset="0"/>
              </a:rPr>
              <a:t>1) </a:t>
            </a:r>
            <a:r>
              <a:rPr lang="en-GB" sz="2050" dirty="0" smtClean="0">
                <a:latin typeface="Comic Sans MS" panose="030F0702030302020204" pitchFamily="66" charset="0"/>
              </a:rPr>
              <a:t>Whilst </a:t>
            </a:r>
            <a:r>
              <a:rPr lang="en-GB" sz="2050" dirty="0" smtClean="0">
                <a:latin typeface="Comic Sans MS" panose="030F0702030302020204" pitchFamily="66" charset="0"/>
              </a:rPr>
              <a:t>the trees swayed in the breeze, the flowers danced. </a:t>
            </a:r>
          </a:p>
          <a:p>
            <a:endParaRPr lang="en-GB" sz="2050" dirty="0">
              <a:latin typeface="Comic Sans MS" panose="030F0702030302020204" pitchFamily="66" charset="0"/>
            </a:endParaRPr>
          </a:p>
          <a:p>
            <a:r>
              <a:rPr lang="en-GB" sz="2050" dirty="0" smtClean="0">
                <a:latin typeface="Comic Sans MS" panose="030F0702030302020204" pitchFamily="66" charset="0"/>
              </a:rPr>
              <a:t>2) A small child in a pink coat ran towards the park. </a:t>
            </a:r>
          </a:p>
          <a:p>
            <a:endParaRPr lang="en-GB" sz="2050" dirty="0">
              <a:latin typeface="Comic Sans MS" panose="030F0702030302020204" pitchFamily="66" charset="0"/>
            </a:endParaRPr>
          </a:p>
          <a:p>
            <a:r>
              <a:rPr lang="en-GB" sz="2050" dirty="0" smtClean="0">
                <a:latin typeface="Comic Sans MS" panose="030F0702030302020204" pitchFamily="66" charset="0"/>
              </a:rPr>
              <a:t>3) Twenty-seven exercise books needed marking by the teacher tonight.</a:t>
            </a:r>
            <a:endParaRPr lang="en-GB" sz="2050" dirty="0">
              <a:latin typeface="Comic Sans MS" panose="030F0702030302020204" pitchFamily="66" charset="0"/>
            </a:endParaRPr>
          </a:p>
          <a:p>
            <a:endParaRPr lang="en-GB" sz="2050" dirty="0" smtClean="0">
              <a:latin typeface="Comic Sans MS" panose="030F0702030302020204" pitchFamily="66" charset="0"/>
            </a:endParaRPr>
          </a:p>
          <a:p>
            <a:r>
              <a:rPr lang="en-GB" sz="2050" dirty="0" smtClean="0">
                <a:latin typeface="Comic Sans MS" panose="030F0702030302020204" pitchFamily="66" charset="0"/>
              </a:rPr>
              <a:t>4) Water flowed rapidly out of the sink – the man had forgotten to turn the tap off. </a:t>
            </a:r>
          </a:p>
          <a:p>
            <a:endParaRPr lang="en-GB" sz="2050" dirty="0">
              <a:latin typeface="Comic Sans MS" panose="030F0702030302020204" pitchFamily="66" charset="0"/>
            </a:endParaRPr>
          </a:p>
          <a:p>
            <a:r>
              <a:rPr lang="en-GB" sz="2050" dirty="0" smtClean="0">
                <a:latin typeface="Comic Sans MS" panose="030F0702030302020204" pitchFamily="66" charset="0"/>
              </a:rPr>
              <a:t>5) </a:t>
            </a:r>
            <a:r>
              <a:rPr lang="en-GB" sz="2050" dirty="0">
                <a:latin typeface="Comic Sans MS" panose="030F0702030302020204" pitchFamily="66" charset="0"/>
              </a:rPr>
              <a:t>The green sofa was covered in mucky handprints</a:t>
            </a:r>
            <a:r>
              <a:rPr lang="en-GB" sz="2050" dirty="0" smtClean="0">
                <a:latin typeface="Comic Sans MS" panose="030F0702030302020204" pitchFamily="66" charset="0"/>
              </a:rPr>
              <a:t>.</a:t>
            </a:r>
            <a:endParaRPr lang="en-GB" sz="2050" dirty="0">
              <a:latin typeface="Comic Sans MS" panose="030F0702030302020204" pitchFamily="66" charset="0"/>
            </a:endParaRPr>
          </a:p>
        </p:txBody>
      </p:sp>
    </p:spTree>
    <p:extLst>
      <p:ext uri="{BB962C8B-B14F-4D97-AF65-F5344CB8AC3E}">
        <p14:creationId xmlns:p14="http://schemas.microsoft.com/office/powerpoint/2010/main" val="26928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291</TotalTime>
  <Words>685</Words>
  <Application>Microsoft Office PowerPoint</Application>
  <PresentationFormat>On-screen Show (4:3)</PresentationFormat>
  <Paragraphs>60</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find it </vt:lpstr>
      <vt:lpstr>Task time: find it </vt:lpstr>
      <vt:lpstr>Task time: now create your own!</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Duckett Charlie</cp:lastModifiedBy>
  <cp:revision>74</cp:revision>
  <dcterms:created xsi:type="dcterms:W3CDTF">2013-01-04T17:26:50Z</dcterms:created>
  <dcterms:modified xsi:type="dcterms:W3CDTF">2014-09-25T10:58:02Z</dcterms:modified>
</cp:coreProperties>
</file>