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62" r:id="rId4"/>
    <p:sldId id="261" r:id="rId5"/>
    <p:sldId id="264" r:id="rId6"/>
    <p:sldId id="260"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D60093"/>
    <a:srgbClr val="800080"/>
    <a:srgbClr val="99FF99"/>
    <a:srgbClr val="99CCFF"/>
    <a:srgbClr val="FFCCCC"/>
    <a:srgbClr val="FFFFCC"/>
    <a:srgbClr val="FFCC66"/>
    <a:srgbClr val="00CC99"/>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15/05/2014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4</a:t>
            </a:fld>
            <a:endParaRPr lang="en-GB"/>
          </a:p>
        </p:txBody>
      </p:sp>
    </p:spTree>
    <p:extLst>
      <p:ext uri="{BB962C8B-B14F-4D97-AF65-F5344CB8AC3E}">
        <p14:creationId xmlns:p14="http://schemas.microsoft.com/office/powerpoint/2010/main" val="1989451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5</a:t>
            </a:fld>
            <a:endParaRPr lang="en-GB"/>
          </a:p>
        </p:txBody>
      </p:sp>
    </p:spTree>
    <p:extLst>
      <p:ext uri="{BB962C8B-B14F-4D97-AF65-F5344CB8AC3E}">
        <p14:creationId xmlns:p14="http://schemas.microsoft.com/office/powerpoint/2010/main" val="176725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15/05/2014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15/05/2014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15/05/2014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15/05/2014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15/05/2014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15/05/2014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15/05/2014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15/05/2014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15/05/2014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15/05/2014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15/05/2014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15/05/2014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Paragraphing</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1700808"/>
            <a:ext cx="8784976" cy="4425355"/>
          </a:xfrm>
        </p:spPr>
        <p:txBody>
          <a:bodyPr/>
          <a:lstStyle/>
          <a:p>
            <a:pPr marL="0" indent="0" algn="ctr">
              <a:buNone/>
            </a:pPr>
            <a:r>
              <a:rPr lang="en-GB" b="1" u="sng" dirty="0" smtClean="0">
                <a:latin typeface="Comic Sans MS" pitchFamily="66" charset="0"/>
              </a:rPr>
              <a:t>Grammar Starter: Paragraphing</a:t>
            </a:r>
          </a:p>
          <a:p>
            <a:pPr marL="0" indent="0" algn="ctr">
              <a:buNone/>
            </a:pPr>
            <a:endParaRPr lang="en-GB" b="1" u="sng" dirty="0">
              <a:latin typeface="Comic Sans MS" pitchFamily="66" charset="0"/>
            </a:endParaRPr>
          </a:p>
          <a:p>
            <a:pPr marL="0" indent="0" algn="just">
              <a:buNone/>
            </a:pPr>
            <a:r>
              <a:rPr lang="en-GB" sz="2800" b="1" u="sng" dirty="0" smtClean="0">
                <a:latin typeface="Comic Sans MS" panose="030F0702030302020204" pitchFamily="66" charset="0"/>
              </a:rPr>
              <a:t>Definition</a:t>
            </a:r>
            <a:r>
              <a:rPr lang="en-GB" sz="2800" b="1" dirty="0" smtClean="0">
                <a:latin typeface="Comic Sans MS" pitchFamily="66" charset="0"/>
              </a:rPr>
              <a:t>: </a:t>
            </a:r>
            <a:r>
              <a:rPr lang="en-GB" sz="2800" dirty="0" smtClean="0">
                <a:latin typeface="Comic Sans MS" pitchFamily="66" charset="0"/>
              </a:rPr>
              <a:t>A distinct </a:t>
            </a:r>
            <a:r>
              <a:rPr lang="en-GB" sz="2800" dirty="0">
                <a:latin typeface="Comic Sans MS" panose="030F0702030302020204" pitchFamily="66" charset="0"/>
              </a:rPr>
              <a:t>section of a piece of writing, usually dealing with a single theme </a:t>
            </a:r>
            <a:r>
              <a:rPr lang="en-GB" sz="2800" dirty="0" smtClean="0">
                <a:latin typeface="Comic Sans MS" panose="030F0702030302020204" pitchFamily="66" charset="0"/>
              </a:rPr>
              <a:t>or idea. </a:t>
            </a:r>
            <a:r>
              <a:rPr lang="en-GB" altLang="en-US" sz="2800" dirty="0" smtClean="0">
                <a:latin typeface="Comic Sans MS" panose="030F0702030302020204" pitchFamily="66" charset="0"/>
              </a:rPr>
              <a:t>They keep </a:t>
            </a:r>
            <a:r>
              <a:rPr lang="en-GB" altLang="en-US" sz="2800" dirty="0">
                <a:latin typeface="Comic Sans MS" panose="030F0702030302020204" pitchFamily="66" charset="0"/>
              </a:rPr>
              <a:t>your writing organised as similar ideas are grouped together</a:t>
            </a:r>
            <a:r>
              <a:rPr lang="en-GB" altLang="en-US" sz="2800" dirty="0" smtClean="0">
                <a:latin typeface="Comic Sans MS" panose="030F0702030302020204" pitchFamily="66" charset="0"/>
              </a:rPr>
              <a:t>. This means the reader finds it easier to understand your points. </a:t>
            </a:r>
            <a:endParaRPr lang="en-GB" altLang="en-US" sz="2800" dirty="0">
              <a:latin typeface="Comic Sans MS" panose="030F0702030302020204" pitchFamily="66" charset="0"/>
            </a:endParaRPr>
          </a:p>
          <a:p>
            <a:pPr marL="0" indent="0" algn="just">
              <a:buNone/>
            </a:pPr>
            <a:endParaRPr lang="en-GB" sz="2700" b="1" u="sng" dirty="0" smtClean="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00063" y="2643188"/>
            <a:ext cx="8229600" cy="1143000"/>
          </a:xfrm>
        </p:spPr>
        <p:txBody>
          <a:bodyPr>
            <a:normAutofit fontScale="90000"/>
          </a:bodyPr>
          <a:lstStyle/>
          <a:p>
            <a:pPr eaLnBrk="1" hangingPunct="1"/>
            <a:r>
              <a:rPr lang="en-GB" altLang="en-US" sz="12000" b="1" dirty="0" err="1" smtClean="0">
                <a:solidFill>
                  <a:srgbClr val="0070C0"/>
                </a:solidFill>
                <a:latin typeface="Comic Sans MS" panose="030F0702030302020204" pitchFamily="66" charset="0"/>
              </a:rPr>
              <a:t>Ti</a:t>
            </a:r>
            <a:r>
              <a:rPr lang="en-GB" altLang="en-US" sz="12000" b="1" dirty="0" err="1" smtClean="0">
                <a:solidFill>
                  <a:srgbClr val="FFC000"/>
                </a:solidFill>
                <a:latin typeface="Comic Sans MS" panose="030F0702030302020204" pitchFamily="66" charset="0"/>
              </a:rPr>
              <a:t>P</a:t>
            </a:r>
            <a:r>
              <a:rPr lang="en-GB" altLang="en-US" sz="12000" b="1" dirty="0" smtClean="0">
                <a:latin typeface="Comic Sans MS" panose="030F0702030302020204" pitchFamily="66" charset="0"/>
              </a:rPr>
              <a:t> </a:t>
            </a:r>
            <a:r>
              <a:rPr lang="en-GB" altLang="en-US" sz="12000" b="1" dirty="0" err="1" smtClean="0">
                <a:solidFill>
                  <a:srgbClr val="FF0000"/>
                </a:solidFill>
                <a:latin typeface="Comic Sans MS" panose="030F0702030302020204" pitchFamily="66" charset="0"/>
              </a:rPr>
              <a:t>To</a:t>
            </a:r>
            <a:r>
              <a:rPr lang="en-GB" altLang="en-US" sz="12000" b="1" dirty="0" err="1" smtClean="0">
                <a:solidFill>
                  <a:srgbClr val="00CC00"/>
                </a:solidFill>
                <a:latin typeface="Comic Sans MS" panose="030F0702030302020204" pitchFamily="66" charset="0"/>
              </a:rPr>
              <a:t>P</a:t>
            </a:r>
            <a:endParaRPr lang="en-GB" altLang="en-US" sz="12000" b="1" dirty="0" smtClean="0">
              <a:solidFill>
                <a:srgbClr val="00CC00"/>
              </a:solidFill>
              <a:latin typeface="Comic Sans MS" panose="030F0702030302020204" pitchFamily="66" charset="0"/>
            </a:endParaRPr>
          </a:p>
        </p:txBody>
      </p:sp>
      <p:cxnSp>
        <p:nvCxnSpPr>
          <p:cNvPr id="5" name="Straight Arrow Connector 4"/>
          <p:cNvCxnSpPr/>
          <p:nvPr/>
        </p:nvCxnSpPr>
        <p:spPr>
          <a:xfrm rot="16200000" flipV="1">
            <a:off x="1428750" y="1428750"/>
            <a:ext cx="1214438" cy="642938"/>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a:off x="2393156" y="3918794"/>
            <a:ext cx="642938" cy="72464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flipH="1" flipV="1">
            <a:off x="5572125" y="1428750"/>
            <a:ext cx="1143000" cy="85725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6732240" y="3714750"/>
            <a:ext cx="504056" cy="7223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500063" y="285750"/>
            <a:ext cx="22145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800" b="1" dirty="0">
                <a:solidFill>
                  <a:srgbClr val="0070C0"/>
                </a:solidFill>
                <a:latin typeface="Comic Sans MS" panose="030F0702030302020204" pitchFamily="66" charset="0"/>
              </a:rPr>
              <a:t>Time</a:t>
            </a:r>
          </a:p>
        </p:txBody>
      </p:sp>
      <p:sp>
        <p:nvSpPr>
          <p:cNvPr id="15" name="TextBox 14"/>
          <p:cNvSpPr txBox="1">
            <a:spLocks noChangeArrowheads="1"/>
          </p:cNvSpPr>
          <p:nvPr/>
        </p:nvSpPr>
        <p:spPr bwMode="auto">
          <a:xfrm>
            <a:off x="294309" y="4105628"/>
            <a:ext cx="221456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800" b="1" dirty="0">
                <a:solidFill>
                  <a:srgbClr val="FFC000"/>
                </a:solidFill>
                <a:latin typeface="Comic Sans MS" panose="030F0702030302020204" pitchFamily="66" charset="0"/>
              </a:rPr>
              <a:t>Place</a:t>
            </a:r>
          </a:p>
        </p:txBody>
      </p:sp>
      <p:sp>
        <p:nvSpPr>
          <p:cNvPr id="16" name="TextBox 15"/>
          <p:cNvSpPr txBox="1">
            <a:spLocks noChangeArrowheads="1"/>
          </p:cNvSpPr>
          <p:nvPr/>
        </p:nvSpPr>
        <p:spPr bwMode="auto">
          <a:xfrm>
            <a:off x="6000750" y="285750"/>
            <a:ext cx="22145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800" b="1">
                <a:solidFill>
                  <a:srgbClr val="FF0000"/>
                </a:solidFill>
                <a:latin typeface="Comic Sans MS" panose="030F0702030302020204" pitchFamily="66" charset="0"/>
              </a:rPr>
              <a:t>Topic</a:t>
            </a:r>
          </a:p>
        </p:txBody>
      </p:sp>
      <p:sp>
        <p:nvSpPr>
          <p:cNvPr id="17" name="TextBox 16"/>
          <p:cNvSpPr txBox="1">
            <a:spLocks noChangeArrowheads="1"/>
          </p:cNvSpPr>
          <p:nvPr/>
        </p:nvSpPr>
        <p:spPr bwMode="auto">
          <a:xfrm>
            <a:off x="6515100" y="4442618"/>
            <a:ext cx="2214563"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4800" b="1" dirty="0">
                <a:solidFill>
                  <a:srgbClr val="00CC00"/>
                </a:solidFill>
                <a:latin typeface="Comic Sans MS" panose="030F0702030302020204" pitchFamily="66" charset="0"/>
              </a:rPr>
              <a:t>Person</a:t>
            </a:r>
          </a:p>
        </p:txBody>
      </p:sp>
      <p:graphicFrame>
        <p:nvGraphicFramePr>
          <p:cNvPr id="11" name="Table 10"/>
          <p:cNvGraphicFramePr>
            <a:graphicFrameLocks noGrp="1"/>
          </p:cNvGraphicFramePr>
          <p:nvPr>
            <p:extLst>
              <p:ext uri="{D42A27DB-BD31-4B8C-83A1-F6EECF244321}">
                <p14:modId xmlns:p14="http://schemas.microsoft.com/office/powerpoint/2010/main" val="1650359295"/>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3486240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wipe(down)">
                                      <p:cBhvr>
                                        <p:cTn id="12" dur="500"/>
                                        <p:tgtEl>
                                          <p:spTgt spid="1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ipe(down)">
                                      <p:cBhvr>
                                        <p:cTn id="22" dur="500"/>
                                        <p:tgtEl>
                                          <p:spTgt spid="15">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6">
                                            <p:txEl>
                                              <p:pRg st="0" end="0"/>
                                            </p:txEl>
                                          </p:spTgt>
                                        </p:tgtEl>
                                        <p:attrNameLst>
                                          <p:attrName>style.visibility</p:attrName>
                                        </p:attrNameLst>
                                      </p:cBhvr>
                                      <p:to>
                                        <p:strVal val="visible"/>
                                      </p:to>
                                    </p:set>
                                    <p:animEffect transition="in" filter="wipe(down)">
                                      <p:cBhvr>
                                        <p:cTn id="32" dur="500"/>
                                        <p:tgtEl>
                                          <p:spTgt spid="16">
                                            <p:txEl>
                                              <p:pRg st="0" end="0"/>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4"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down)">
                                      <p:cBhvr>
                                        <p:cTn id="37" dur="500"/>
                                        <p:tgtEl>
                                          <p:spTgt spid="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7">
                                            <p:txEl>
                                              <p:pRg st="0" end="0"/>
                                            </p:txEl>
                                          </p:spTgt>
                                        </p:tgtEl>
                                        <p:attrNameLst>
                                          <p:attrName>style.visibility</p:attrName>
                                        </p:attrNameLst>
                                      </p:cBhvr>
                                      <p:to>
                                        <p:strVal val="visible"/>
                                      </p:to>
                                    </p:set>
                                    <p:animEffect transition="in" filter="wipe(down)">
                                      <p:cBhvr>
                                        <p:cTn id="42"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15" grpId="0" build="p"/>
      <p:bldP spid="16" grpId="0" build="p"/>
      <p:bldP spid="1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437"/>
            <a:ext cx="9144000" cy="1109756"/>
          </a:xfrm>
        </p:spPr>
        <p:txBody>
          <a:bodyPr>
            <a:noAutofit/>
          </a:bodyPr>
          <a:lstStyle/>
          <a:p>
            <a:r>
              <a:rPr lang="en-GB" sz="5400" b="1" dirty="0" smtClean="0">
                <a:solidFill>
                  <a:srgbClr val="D60093"/>
                </a:solidFill>
                <a:effectLst>
                  <a:outerShdw blurRad="38100" dist="38100" dir="2700000" algn="tl">
                    <a:srgbClr val="000000">
                      <a:alpha val="43137"/>
                    </a:srgbClr>
                  </a:outerShdw>
                </a:effectLst>
                <a:latin typeface="Comic Sans MS" panose="030F0702030302020204" pitchFamily="66" charset="0"/>
              </a:rPr>
              <a:t>Task time</a:t>
            </a:r>
            <a:r>
              <a:rPr lang="en-GB" sz="5400" b="1" dirty="0" smtClean="0">
                <a:solidFill>
                  <a:srgbClr val="D60093"/>
                </a:solidFill>
                <a:effectLst>
                  <a:outerShdw blurRad="38100" dist="38100" dir="2700000" algn="tl">
                    <a:srgbClr val="000000">
                      <a:alpha val="43137"/>
                    </a:srgbClr>
                  </a:outerShdw>
                </a:effectLst>
                <a:latin typeface="Comic Sans MS" pitchFamily="66" charset="0"/>
              </a:rPr>
              <a:t>: which one? </a:t>
            </a:r>
            <a:endParaRPr lang="en-GB" sz="88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06514" y="1196752"/>
            <a:ext cx="8757973" cy="4165923"/>
          </a:xfrm>
        </p:spPr>
        <p:txBody>
          <a:bodyPr>
            <a:normAutofit/>
          </a:bodyPr>
          <a:lstStyle/>
          <a:p>
            <a:pPr marL="0" indent="0" algn="just">
              <a:buNone/>
            </a:pPr>
            <a:r>
              <a:rPr lang="en-GB" sz="2000" dirty="0">
                <a:latin typeface="Comic Sans MS" panose="030F0702030302020204" pitchFamily="66" charset="0"/>
              </a:rPr>
              <a:t>All of the sentences below would appear at the start of a new paragraph. For each example, decide </a:t>
            </a:r>
            <a:r>
              <a:rPr lang="en-GB" sz="2000" dirty="0" smtClean="0">
                <a:latin typeface="Comic Sans MS" panose="030F0702030302020204" pitchFamily="66" charset="0"/>
              </a:rPr>
              <a:t>what </a:t>
            </a:r>
            <a:r>
              <a:rPr lang="en-GB" sz="2000" dirty="0">
                <a:latin typeface="Comic Sans MS" panose="030F0702030302020204" pitchFamily="66" charset="0"/>
              </a:rPr>
              <a:t>the reason for starting a new paragraph is. </a:t>
            </a:r>
            <a:endParaRPr lang="en-GB" sz="2000" dirty="0" smtClean="0">
              <a:latin typeface="Comic Sans MS" panose="030F0702030302020204" pitchFamily="66" charset="0"/>
            </a:endParaRPr>
          </a:p>
          <a:p>
            <a:pPr marL="0" indent="0" algn="just">
              <a:buNone/>
            </a:pPr>
            <a:endParaRPr lang="en-GB" sz="2000" dirty="0">
              <a:latin typeface="Comic Sans MS" panose="030F0702030302020204" pitchFamily="66" charset="0"/>
            </a:endParaRPr>
          </a:p>
          <a:p>
            <a:pPr marL="0" indent="0" algn="just">
              <a:buNone/>
            </a:pPr>
            <a:endParaRPr lang="en-GB" sz="2000" dirty="0">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70219957"/>
              </p:ext>
            </p:extLst>
          </p:nvPr>
        </p:nvGraphicFramePr>
        <p:xfrm>
          <a:off x="190651" y="2420891"/>
          <a:ext cx="8937486" cy="2941784"/>
        </p:xfrm>
        <a:graphic>
          <a:graphicData uri="http://schemas.openxmlformats.org/drawingml/2006/table">
            <a:tbl>
              <a:tblPr firstRow="1" firstCol="1" lastRow="1" lastCol="1" bandRow="1" bandCol="1">
                <a:tableStyleId>{5C22544A-7EE6-4342-B048-85BDC9FD1C3A}</a:tableStyleId>
              </a:tblPr>
              <a:tblGrid>
                <a:gridCol w="8937486"/>
              </a:tblGrid>
              <a:tr h="367723">
                <a:tc>
                  <a:txBody>
                    <a:bodyPr/>
                    <a:lstStyle/>
                    <a:p>
                      <a:pPr>
                        <a:spcAft>
                          <a:spcPts val="0"/>
                        </a:spcAft>
                      </a:pPr>
                      <a:r>
                        <a:rPr lang="en-US" sz="1800" b="0" dirty="0" smtClean="0">
                          <a:solidFill>
                            <a:schemeClr val="tx1"/>
                          </a:solidFill>
                          <a:effectLst/>
                          <a:latin typeface="Comic Sans MS" panose="030F0702030302020204" pitchFamily="66" charset="0"/>
                        </a:rPr>
                        <a:t>1) Later </a:t>
                      </a:r>
                      <a:r>
                        <a:rPr lang="en-US" sz="1800" b="0" dirty="0">
                          <a:solidFill>
                            <a:schemeClr val="tx1"/>
                          </a:solidFill>
                          <a:effectLst/>
                          <a:latin typeface="Comic Sans MS" panose="030F0702030302020204" pitchFamily="66" charset="0"/>
                        </a:rPr>
                        <a:t>that day, John realised he had made a mistake.</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2) “It’s </a:t>
                      </a:r>
                      <a:r>
                        <a:rPr lang="en-US" sz="1800" b="0" dirty="0">
                          <a:solidFill>
                            <a:schemeClr val="tx1"/>
                          </a:solidFill>
                          <a:effectLst/>
                          <a:latin typeface="Comic Sans MS" panose="030F0702030302020204" pitchFamily="66" charset="0"/>
                        </a:rPr>
                        <a:t>my turn to be in goal,” said Sarah.</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3) Arriving </a:t>
                      </a:r>
                      <a:r>
                        <a:rPr lang="en-US" sz="1800" b="0" dirty="0">
                          <a:solidFill>
                            <a:schemeClr val="tx1"/>
                          </a:solidFill>
                          <a:effectLst/>
                          <a:latin typeface="Comic Sans MS" panose="030F0702030302020204" pitchFamily="66" charset="0"/>
                        </a:rPr>
                        <a:t>at the bus stop, Stuart realised he had missed the three o’clock bus.</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4) The </a:t>
                      </a:r>
                      <a:r>
                        <a:rPr lang="en-US" sz="1800" b="0" dirty="0">
                          <a:solidFill>
                            <a:schemeClr val="tx1"/>
                          </a:solidFill>
                          <a:effectLst/>
                          <a:latin typeface="Comic Sans MS" panose="030F0702030302020204" pitchFamily="66" charset="0"/>
                        </a:rPr>
                        <a:t>stadium was packed with football fans.</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5) Evening </a:t>
                      </a:r>
                      <a:r>
                        <a:rPr lang="en-US" sz="1800" b="0" dirty="0">
                          <a:solidFill>
                            <a:schemeClr val="tx1"/>
                          </a:solidFill>
                          <a:effectLst/>
                          <a:latin typeface="Comic Sans MS" panose="030F0702030302020204" pitchFamily="66" charset="0"/>
                        </a:rPr>
                        <a:t>came and it began to rain heavily.</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6) “I </a:t>
                      </a:r>
                      <a:r>
                        <a:rPr lang="en-US" sz="1800" b="0" dirty="0">
                          <a:solidFill>
                            <a:schemeClr val="tx1"/>
                          </a:solidFill>
                          <a:effectLst/>
                          <a:latin typeface="Comic Sans MS" panose="030F0702030302020204" pitchFamily="66" charset="0"/>
                        </a:rPr>
                        <a:t>can’t believe you did that!” shouted Natalie.</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7) Next </a:t>
                      </a:r>
                      <a:r>
                        <a:rPr lang="en-US" sz="1800" b="0" dirty="0">
                          <a:solidFill>
                            <a:schemeClr val="tx1"/>
                          </a:solidFill>
                          <a:effectLst/>
                          <a:latin typeface="Comic Sans MS" panose="030F0702030302020204" pitchFamily="66" charset="0"/>
                        </a:rPr>
                        <a:t>add two tablespoons of sugar.</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8) Looking </a:t>
                      </a:r>
                      <a:r>
                        <a:rPr lang="en-US" sz="1800" b="0" dirty="0">
                          <a:solidFill>
                            <a:schemeClr val="tx1"/>
                          </a:solidFill>
                          <a:effectLst/>
                          <a:latin typeface="Comic Sans MS" panose="030F0702030302020204" pitchFamily="66" charset="0"/>
                        </a:rPr>
                        <a:t>out of the brightly lit window, Liam began to feel a lot better.</a:t>
                      </a:r>
                      <a:endParaRPr lang="en-GB" sz="1800" b="0" dirty="0">
                        <a:solidFill>
                          <a:schemeClr val="tx1"/>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62548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437"/>
            <a:ext cx="9144000" cy="1109756"/>
          </a:xfrm>
        </p:spPr>
        <p:txBody>
          <a:bodyPr>
            <a:noAutofit/>
          </a:bodyPr>
          <a:lstStyle/>
          <a:p>
            <a:r>
              <a:rPr lang="en-GB" sz="5400" b="1" dirty="0" smtClean="0">
                <a:solidFill>
                  <a:srgbClr val="D60093"/>
                </a:solidFill>
                <a:effectLst>
                  <a:outerShdw blurRad="38100" dist="38100" dir="2700000" algn="tl">
                    <a:srgbClr val="000000">
                      <a:alpha val="43137"/>
                    </a:srgbClr>
                  </a:outerShdw>
                </a:effectLst>
                <a:latin typeface="Comic Sans MS" panose="030F0702030302020204" pitchFamily="66" charset="0"/>
              </a:rPr>
              <a:t>Task time</a:t>
            </a:r>
            <a:r>
              <a:rPr lang="en-GB" sz="5400" b="1" dirty="0" smtClean="0">
                <a:solidFill>
                  <a:srgbClr val="D60093"/>
                </a:solidFill>
                <a:effectLst>
                  <a:outerShdw blurRad="38100" dist="38100" dir="2700000" algn="tl">
                    <a:srgbClr val="000000">
                      <a:alpha val="43137"/>
                    </a:srgbClr>
                  </a:outerShdw>
                </a:effectLst>
                <a:latin typeface="Comic Sans MS" pitchFamily="66" charset="0"/>
              </a:rPr>
              <a:t>: which one? </a:t>
            </a:r>
            <a:endParaRPr lang="en-GB" sz="88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06514" y="1196752"/>
            <a:ext cx="8757973" cy="4165923"/>
          </a:xfrm>
        </p:spPr>
        <p:txBody>
          <a:bodyPr>
            <a:normAutofit/>
          </a:bodyPr>
          <a:lstStyle/>
          <a:p>
            <a:pPr marL="0" indent="0" algn="just">
              <a:buNone/>
            </a:pPr>
            <a:r>
              <a:rPr lang="en-GB" sz="2000" dirty="0">
                <a:latin typeface="Comic Sans MS" panose="030F0702030302020204" pitchFamily="66" charset="0"/>
              </a:rPr>
              <a:t>All of the sentences below would appear at the start of a new paragraph. For each example, decide </a:t>
            </a:r>
            <a:r>
              <a:rPr lang="en-GB" sz="2000" dirty="0" smtClean="0">
                <a:latin typeface="Comic Sans MS" panose="030F0702030302020204" pitchFamily="66" charset="0"/>
              </a:rPr>
              <a:t>what </a:t>
            </a:r>
            <a:r>
              <a:rPr lang="en-GB" sz="2000" dirty="0">
                <a:latin typeface="Comic Sans MS" panose="030F0702030302020204" pitchFamily="66" charset="0"/>
              </a:rPr>
              <a:t>the reason for starting a new paragraph is. </a:t>
            </a:r>
            <a:endParaRPr lang="en-GB" sz="2000" dirty="0" smtClean="0">
              <a:latin typeface="Comic Sans MS" panose="030F0702030302020204" pitchFamily="66" charset="0"/>
            </a:endParaRPr>
          </a:p>
          <a:p>
            <a:pPr marL="0" indent="0" algn="just">
              <a:buNone/>
            </a:pPr>
            <a:endParaRPr lang="en-GB" sz="2000" dirty="0">
              <a:latin typeface="Comic Sans MS" panose="030F0702030302020204" pitchFamily="66" charset="0"/>
            </a:endParaRPr>
          </a:p>
          <a:p>
            <a:pPr marL="0" indent="0" algn="just">
              <a:buNone/>
            </a:pPr>
            <a:endParaRPr lang="en-GB" sz="2000" dirty="0">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69087242"/>
              </p:ext>
            </p:extLst>
          </p:nvPr>
        </p:nvGraphicFramePr>
        <p:xfrm>
          <a:off x="206514" y="2348880"/>
          <a:ext cx="8937486" cy="3122701"/>
        </p:xfrm>
        <a:graphic>
          <a:graphicData uri="http://schemas.openxmlformats.org/drawingml/2006/table">
            <a:tbl>
              <a:tblPr firstRow="1" firstCol="1" lastRow="1" lastCol="1" bandRow="1" bandCol="1">
                <a:tableStyleId>{5C22544A-7EE6-4342-B048-85BDC9FD1C3A}</a:tableStyleId>
              </a:tblPr>
              <a:tblGrid>
                <a:gridCol w="8937486"/>
              </a:tblGrid>
              <a:tr h="367723">
                <a:tc>
                  <a:txBody>
                    <a:bodyPr/>
                    <a:lstStyle/>
                    <a:p>
                      <a:pPr>
                        <a:spcAft>
                          <a:spcPts val="0"/>
                        </a:spcAft>
                      </a:pPr>
                      <a:r>
                        <a:rPr lang="en-US" sz="1800" b="0" dirty="0" smtClean="0">
                          <a:solidFill>
                            <a:schemeClr val="tx1"/>
                          </a:solidFill>
                          <a:effectLst/>
                          <a:latin typeface="Comic Sans MS" panose="030F0702030302020204" pitchFamily="66" charset="0"/>
                        </a:rPr>
                        <a:t>1) Later </a:t>
                      </a:r>
                      <a:r>
                        <a:rPr lang="en-US" sz="1800" b="0" dirty="0">
                          <a:solidFill>
                            <a:schemeClr val="tx1"/>
                          </a:solidFill>
                          <a:effectLst/>
                          <a:latin typeface="Comic Sans MS" panose="030F0702030302020204" pitchFamily="66" charset="0"/>
                        </a:rPr>
                        <a:t>that day, John realised he had made a mistake</a:t>
                      </a:r>
                      <a:r>
                        <a:rPr lang="en-US" sz="1800" b="0" dirty="0" smtClean="0">
                          <a:solidFill>
                            <a:schemeClr val="tx1"/>
                          </a:solidFill>
                          <a:effectLst/>
                          <a:latin typeface="Comic Sans MS" panose="030F0702030302020204" pitchFamily="66" charset="0"/>
                        </a:rPr>
                        <a:t>. </a:t>
                      </a:r>
                      <a:r>
                        <a:rPr lang="en-US" sz="1800" b="1" dirty="0" smtClean="0">
                          <a:solidFill>
                            <a:srgbClr val="0070C0"/>
                          </a:solidFill>
                          <a:effectLst/>
                          <a:latin typeface="Comic Sans MS" panose="030F0702030302020204" pitchFamily="66" charset="0"/>
                        </a:rPr>
                        <a:t>TIME</a:t>
                      </a:r>
                      <a:endParaRPr lang="en-GB" sz="1800" b="1" dirty="0">
                        <a:solidFill>
                          <a:srgbClr val="0070C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2) “It’s </a:t>
                      </a:r>
                      <a:r>
                        <a:rPr lang="en-US" sz="1800" b="0" dirty="0">
                          <a:solidFill>
                            <a:schemeClr val="tx1"/>
                          </a:solidFill>
                          <a:effectLst/>
                          <a:latin typeface="Comic Sans MS" panose="030F0702030302020204" pitchFamily="66" charset="0"/>
                        </a:rPr>
                        <a:t>my turn to be in goal,” said Sarah</a:t>
                      </a:r>
                      <a:r>
                        <a:rPr lang="en-US" sz="1800" b="0" dirty="0" smtClean="0">
                          <a:solidFill>
                            <a:schemeClr val="tx1"/>
                          </a:solidFill>
                          <a:effectLst/>
                          <a:latin typeface="Comic Sans MS" panose="030F0702030302020204" pitchFamily="66" charset="0"/>
                        </a:rPr>
                        <a:t>. </a:t>
                      </a:r>
                      <a:r>
                        <a:rPr lang="en-US" sz="1800" b="1" dirty="0" smtClean="0">
                          <a:solidFill>
                            <a:srgbClr val="00CC00"/>
                          </a:solidFill>
                          <a:effectLst/>
                          <a:latin typeface="Comic Sans MS" panose="030F0702030302020204" pitchFamily="66" charset="0"/>
                        </a:rPr>
                        <a:t>PERSON</a:t>
                      </a:r>
                      <a:endParaRPr lang="en-GB" sz="1800" b="1" dirty="0">
                        <a:solidFill>
                          <a:srgbClr val="00CC0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3) Arriving </a:t>
                      </a:r>
                      <a:r>
                        <a:rPr lang="en-US" sz="1800" b="0" dirty="0">
                          <a:solidFill>
                            <a:schemeClr val="tx1"/>
                          </a:solidFill>
                          <a:effectLst/>
                          <a:latin typeface="Comic Sans MS" panose="030F0702030302020204" pitchFamily="66" charset="0"/>
                        </a:rPr>
                        <a:t>at the bus stop, Stuart realised he had missed the three o’clock bus</a:t>
                      </a:r>
                      <a:r>
                        <a:rPr lang="en-US" sz="1800" b="0" dirty="0" smtClean="0">
                          <a:solidFill>
                            <a:schemeClr val="tx1"/>
                          </a:solidFill>
                          <a:effectLst/>
                          <a:latin typeface="Comic Sans MS" panose="030F0702030302020204" pitchFamily="66" charset="0"/>
                        </a:rPr>
                        <a:t>. </a:t>
                      </a:r>
                      <a:r>
                        <a:rPr lang="en-US" sz="1800" b="1" dirty="0" smtClean="0">
                          <a:solidFill>
                            <a:srgbClr val="FFC000"/>
                          </a:solidFill>
                          <a:effectLst/>
                          <a:latin typeface="Comic Sans MS" panose="030F0702030302020204" pitchFamily="66" charset="0"/>
                        </a:rPr>
                        <a:t>PLACE</a:t>
                      </a:r>
                      <a:endParaRPr lang="en-GB" sz="1800" b="1" dirty="0">
                        <a:solidFill>
                          <a:srgbClr val="FFC00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4) The </a:t>
                      </a:r>
                      <a:r>
                        <a:rPr lang="en-US" sz="1800" b="0" dirty="0">
                          <a:solidFill>
                            <a:schemeClr val="tx1"/>
                          </a:solidFill>
                          <a:effectLst/>
                          <a:latin typeface="Comic Sans MS" panose="030F0702030302020204" pitchFamily="66" charset="0"/>
                        </a:rPr>
                        <a:t>stadium was packed with football fans</a:t>
                      </a:r>
                      <a:r>
                        <a:rPr lang="en-US" sz="1800" b="0" dirty="0" smtClean="0">
                          <a:solidFill>
                            <a:schemeClr val="tx1"/>
                          </a:solidFill>
                          <a:effectLst/>
                          <a:latin typeface="Comic Sans MS" panose="030F0702030302020204" pitchFamily="66" charset="0"/>
                        </a:rPr>
                        <a:t>. </a:t>
                      </a:r>
                      <a:r>
                        <a:rPr lang="en-US" sz="1800" b="1" dirty="0" smtClean="0">
                          <a:solidFill>
                            <a:srgbClr val="FFC000"/>
                          </a:solidFill>
                          <a:effectLst/>
                          <a:latin typeface="Comic Sans MS" panose="030F0702030302020204" pitchFamily="66" charset="0"/>
                        </a:rPr>
                        <a:t>PLACE</a:t>
                      </a:r>
                      <a:endParaRPr lang="en-GB" sz="1800" b="1" dirty="0">
                        <a:solidFill>
                          <a:srgbClr val="FFC00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5) Evening </a:t>
                      </a:r>
                      <a:r>
                        <a:rPr lang="en-US" sz="1800" b="0" dirty="0">
                          <a:solidFill>
                            <a:schemeClr val="tx1"/>
                          </a:solidFill>
                          <a:effectLst/>
                          <a:latin typeface="Comic Sans MS" panose="030F0702030302020204" pitchFamily="66" charset="0"/>
                        </a:rPr>
                        <a:t>came and it began to rain heavily</a:t>
                      </a:r>
                      <a:r>
                        <a:rPr lang="en-US" sz="1800" b="0" dirty="0" smtClean="0">
                          <a:solidFill>
                            <a:schemeClr val="tx1"/>
                          </a:solidFill>
                          <a:effectLst/>
                          <a:latin typeface="Comic Sans MS" panose="030F0702030302020204" pitchFamily="66" charset="0"/>
                        </a:rPr>
                        <a:t>. </a:t>
                      </a:r>
                      <a:r>
                        <a:rPr lang="en-US" sz="1800" b="1" dirty="0" smtClean="0">
                          <a:solidFill>
                            <a:srgbClr val="0070C0"/>
                          </a:solidFill>
                          <a:effectLst/>
                          <a:latin typeface="Comic Sans MS" panose="030F0702030302020204" pitchFamily="66" charset="0"/>
                        </a:rPr>
                        <a:t>TIME</a:t>
                      </a:r>
                      <a:endParaRPr lang="en-GB" sz="1800" b="1" dirty="0">
                        <a:solidFill>
                          <a:srgbClr val="0070C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tx1"/>
                          </a:solidFill>
                          <a:effectLst/>
                          <a:latin typeface="Comic Sans MS" panose="030F0702030302020204" pitchFamily="66" charset="0"/>
                        </a:rPr>
                        <a:t>6) “I </a:t>
                      </a:r>
                      <a:r>
                        <a:rPr lang="en-US" sz="1800" b="0" dirty="0">
                          <a:solidFill>
                            <a:schemeClr val="tx1"/>
                          </a:solidFill>
                          <a:effectLst/>
                          <a:latin typeface="Comic Sans MS" panose="030F0702030302020204" pitchFamily="66" charset="0"/>
                        </a:rPr>
                        <a:t>can’t believe you did that!” shouted Natalie</a:t>
                      </a:r>
                      <a:r>
                        <a:rPr lang="en-US" sz="1800" b="0" dirty="0" smtClean="0">
                          <a:solidFill>
                            <a:schemeClr val="tx1"/>
                          </a:solidFill>
                          <a:effectLst/>
                          <a:latin typeface="Comic Sans MS" panose="030F0702030302020204" pitchFamily="66" charset="0"/>
                        </a:rPr>
                        <a:t>. </a:t>
                      </a:r>
                      <a:r>
                        <a:rPr lang="en-US" sz="1800" b="1" dirty="0" smtClean="0">
                          <a:solidFill>
                            <a:srgbClr val="00CC00"/>
                          </a:solidFill>
                          <a:effectLst/>
                          <a:latin typeface="Comic Sans MS" panose="030F0702030302020204" pitchFamily="66" charset="0"/>
                        </a:rPr>
                        <a:t>PERSON</a:t>
                      </a:r>
                      <a:endParaRPr lang="en-GB" sz="1800" b="1" dirty="0" smtClean="0">
                        <a:solidFill>
                          <a:srgbClr val="00CC0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7) Next </a:t>
                      </a:r>
                      <a:r>
                        <a:rPr lang="en-US" sz="1800" b="0" dirty="0">
                          <a:solidFill>
                            <a:schemeClr val="tx1"/>
                          </a:solidFill>
                          <a:effectLst/>
                          <a:latin typeface="Comic Sans MS" panose="030F0702030302020204" pitchFamily="66" charset="0"/>
                        </a:rPr>
                        <a:t>add two tablespoons of sugar</a:t>
                      </a:r>
                      <a:r>
                        <a:rPr lang="en-US" sz="1800" b="0" dirty="0" smtClean="0">
                          <a:solidFill>
                            <a:schemeClr val="tx1"/>
                          </a:solidFill>
                          <a:effectLst/>
                          <a:latin typeface="Comic Sans MS" panose="030F0702030302020204" pitchFamily="66" charset="0"/>
                        </a:rPr>
                        <a:t>. </a:t>
                      </a:r>
                      <a:r>
                        <a:rPr lang="en-US" sz="1800" b="1" dirty="0" smtClean="0">
                          <a:solidFill>
                            <a:srgbClr val="0070C0"/>
                          </a:solidFill>
                          <a:effectLst/>
                          <a:latin typeface="Comic Sans MS" panose="030F0702030302020204" pitchFamily="66" charset="0"/>
                        </a:rPr>
                        <a:t>TIME</a:t>
                      </a:r>
                      <a:endParaRPr lang="en-GB" sz="1800" b="1" dirty="0">
                        <a:solidFill>
                          <a:srgbClr val="0070C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67723">
                <a:tc>
                  <a:txBody>
                    <a:bodyPr/>
                    <a:lstStyle/>
                    <a:p>
                      <a:pPr>
                        <a:spcAft>
                          <a:spcPts val="0"/>
                        </a:spcAft>
                      </a:pPr>
                      <a:r>
                        <a:rPr lang="en-US" sz="1800" b="0" dirty="0" smtClean="0">
                          <a:solidFill>
                            <a:schemeClr val="tx1"/>
                          </a:solidFill>
                          <a:effectLst/>
                          <a:latin typeface="Comic Sans MS" panose="030F0702030302020204" pitchFamily="66" charset="0"/>
                        </a:rPr>
                        <a:t>8) Looking </a:t>
                      </a:r>
                      <a:r>
                        <a:rPr lang="en-US" sz="1800" b="0" dirty="0">
                          <a:solidFill>
                            <a:schemeClr val="tx1"/>
                          </a:solidFill>
                          <a:effectLst/>
                          <a:latin typeface="Comic Sans MS" panose="030F0702030302020204" pitchFamily="66" charset="0"/>
                        </a:rPr>
                        <a:t>out of the brightly lit window, Liam began to feel a lot better</a:t>
                      </a:r>
                      <a:r>
                        <a:rPr lang="en-US" sz="1800" b="0" dirty="0" smtClean="0">
                          <a:solidFill>
                            <a:schemeClr val="tx1"/>
                          </a:solidFill>
                          <a:effectLst/>
                          <a:latin typeface="Comic Sans MS" panose="030F0702030302020204" pitchFamily="66" charset="0"/>
                        </a:rPr>
                        <a:t>. </a:t>
                      </a:r>
                      <a:r>
                        <a:rPr lang="en-US" sz="1800" b="1" dirty="0" smtClean="0">
                          <a:solidFill>
                            <a:srgbClr val="FF0000"/>
                          </a:solidFill>
                          <a:effectLst/>
                          <a:latin typeface="Comic Sans MS" panose="030F0702030302020204" pitchFamily="66" charset="0"/>
                        </a:rPr>
                        <a:t>TOPIC</a:t>
                      </a:r>
                      <a:endParaRPr lang="en-GB" sz="1800" b="1" dirty="0">
                        <a:solidFill>
                          <a:srgbClr val="FF0000"/>
                        </a:solidFill>
                        <a:effectLst/>
                        <a:latin typeface="Comic Sans MS" panose="030F0702030302020204" pitchFamily="66" charset="0"/>
                        <a:ea typeface="Times New Roman" panose="02020603050405020304" pitchFamily="18" charset="0"/>
                      </a:endParaRPr>
                    </a:p>
                  </a:txBody>
                  <a:tcPr marL="68580" marR="685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14729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add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a:xfrm>
            <a:off x="-180528" y="1162518"/>
            <a:ext cx="9145016" cy="4704213"/>
          </a:xfrm>
        </p:spPr>
        <p:txBody>
          <a:bodyPr>
            <a:normAutofit/>
          </a:bodyPr>
          <a:lstStyle/>
          <a:p>
            <a:pPr algn="just">
              <a:buNone/>
              <a:defRPr/>
            </a:pPr>
            <a:r>
              <a:rPr lang="en-GB" b="1" dirty="0" smtClean="0">
                <a:solidFill>
                  <a:srgbClr val="FF0000"/>
                </a:solidFill>
                <a:latin typeface="Comic Sans MS" pitchFamily="66" charset="0"/>
              </a:rPr>
              <a:t>	</a:t>
            </a:r>
            <a:endParaRPr lang="en-GB" sz="3300" dirty="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215516" y="980728"/>
            <a:ext cx="8712968" cy="4346254"/>
          </a:xfrm>
          <a:prstGeom prst="rect">
            <a:avLst/>
          </a:prstGeom>
        </p:spPr>
        <p:txBody>
          <a:bodyPr wrap="square">
            <a:spAutoFit/>
          </a:bodyPr>
          <a:lstStyle/>
          <a:p>
            <a:pPr algn="just">
              <a:lnSpc>
                <a:spcPct val="150000"/>
              </a:lnSpc>
              <a:defRPr/>
            </a:pPr>
            <a:r>
              <a:rPr lang="en-GB" sz="1550" dirty="0">
                <a:latin typeface="Comic Sans MS" pitchFamily="66" charset="0"/>
              </a:rPr>
              <a:t>Stanley felt somewhat dazed as the guard unlocked his handcuffs and led him off the bus. He'd been on the bus for over eight hours</a:t>
            </a:r>
            <a:r>
              <a:rPr lang="en-GB" sz="1550" dirty="0" smtClean="0">
                <a:latin typeface="Comic Sans MS" pitchFamily="66" charset="0"/>
              </a:rPr>
              <a:t>. “</a:t>
            </a:r>
            <a:r>
              <a:rPr lang="en-GB" sz="1550" dirty="0">
                <a:latin typeface="Comic Sans MS" pitchFamily="66" charset="0"/>
              </a:rPr>
              <a:t>Be careful,” the driver said as Stanley walked down the </a:t>
            </a:r>
            <a:r>
              <a:rPr lang="en-GB" sz="1550" dirty="0" smtClean="0">
                <a:latin typeface="Comic Sans MS" pitchFamily="66" charset="0"/>
              </a:rPr>
              <a:t>steps. Stanley </a:t>
            </a:r>
            <a:r>
              <a:rPr lang="en-GB" sz="1550" dirty="0">
                <a:latin typeface="Comic Sans MS" pitchFamily="66" charset="0"/>
              </a:rPr>
              <a:t>wasn't sure if the bus driver meant for him to be careful going down the steps, or if he was telling him to be careful at Camp Green Lake. “Thanks for the ride,” he said. His mouth was dry and his throat hurt. He stepped onto the hard, dry dirt. There was a band of sweat around his wrist where the handcuff had </a:t>
            </a:r>
            <a:r>
              <a:rPr lang="en-GB" sz="1550" dirty="0" smtClean="0">
                <a:latin typeface="Comic Sans MS" pitchFamily="66" charset="0"/>
              </a:rPr>
              <a:t>been. The </a:t>
            </a:r>
            <a:r>
              <a:rPr lang="en-GB" sz="1550" dirty="0">
                <a:latin typeface="Comic Sans MS" pitchFamily="66" charset="0"/>
              </a:rPr>
              <a:t>land was barren and desolate. He could see a few run-down buildings and some tents. Farther away there was a cabin beneath two tall trees. Those trees were the only plant life he could see. There weren't even weeds. </a:t>
            </a:r>
            <a:r>
              <a:rPr lang="en-GB" sz="1550" dirty="0" smtClean="0">
                <a:latin typeface="Comic Sans MS" pitchFamily="66" charset="0"/>
              </a:rPr>
              <a:t>The </a:t>
            </a:r>
            <a:r>
              <a:rPr lang="en-GB" sz="1550" dirty="0">
                <a:latin typeface="Comic Sans MS" pitchFamily="66" charset="0"/>
              </a:rPr>
              <a:t>guard led Stanley to a small building. A sign on front said, YOU ARE ENTERING CAMP GREEN LAKE JUVENILE CORRECTIONAL FACILITY. Next to it was another sign that declared it was a violation of the Texas Penal Code to bring guns, explosives, weapons, drugs, or alcohol onto the premises.</a:t>
            </a:r>
          </a:p>
        </p:txBody>
      </p:sp>
    </p:spTree>
    <p:extLst>
      <p:ext uri="{BB962C8B-B14F-4D97-AF65-F5344CB8AC3E}">
        <p14:creationId xmlns:p14="http://schemas.microsoft.com/office/powerpoint/2010/main" val="3234853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80728"/>
          </a:xfrm>
        </p:spPr>
        <p:txBody>
          <a:bodyPr rtlCol="0">
            <a:noAutofit/>
          </a:bodyPr>
          <a:lstStyle/>
          <a:p>
            <a:pPr>
              <a:defRPr/>
            </a:pPr>
            <a:r>
              <a:rPr lang="en-GB" sz="5400" b="1" dirty="0">
                <a:solidFill>
                  <a:srgbClr val="D60093"/>
                </a:solidFill>
                <a:effectLst>
                  <a:outerShdw blurRad="38100" dist="38100" dir="2700000" algn="tl">
                    <a:srgbClr val="000000">
                      <a:alpha val="43137"/>
                    </a:srgbClr>
                  </a:outerShdw>
                </a:effectLst>
                <a:latin typeface="Comic Sans MS" pitchFamily="66" charset="0"/>
              </a:rPr>
              <a:t>Task time: now </a:t>
            </a:r>
            <a:r>
              <a:rPr lang="en-GB" sz="5400" b="1" dirty="0" smtClean="0">
                <a:solidFill>
                  <a:srgbClr val="D60093"/>
                </a:solidFill>
                <a:effectLst>
                  <a:outerShdw blurRad="38100" dist="38100" dir="2700000" algn="tl">
                    <a:srgbClr val="000000">
                      <a:alpha val="43137"/>
                    </a:srgbClr>
                  </a:outerShdw>
                </a:effectLst>
                <a:latin typeface="Comic Sans MS" pitchFamily="66" charset="0"/>
              </a:rPr>
              <a:t>add </a:t>
            </a:r>
            <a:r>
              <a:rPr lang="en-GB" sz="5400" b="1" dirty="0">
                <a:solidFill>
                  <a:srgbClr val="D60093"/>
                </a:solidFill>
                <a:effectLst>
                  <a:outerShdw blurRad="38100" dist="38100" dir="2700000" algn="tl">
                    <a:srgbClr val="000000">
                      <a:alpha val="43137"/>
                    </a:srgbClr>
                  </a:outerShdw>
                </a:effectLst>
                <a:latin typeface="Comic Sans MS" pitchFamily="66" charset="0"/>
              </a:rPr>
              <a:t>it! </a:t>
            </a:r>
            <a:endParaRPr lang="en-GB" sz="5400" b="1" dirty="0" smtClean="0">
              <a:effectLst>
                <a:outerShdw blurRad="38100" dist="38100" dir="2700000" algn="tl">
                  <a:srgbClr val="000000">
                    <a:alpha val="43137"/>
                  </a:srgbClr>
                </a:outerShdw>
              </a:effectLst>
              <a:latin typeface="Comic Sans MS" pitchFamily="66" charset="0"/>
            </a:endParaRPr>
          </a:p>
        </p:txBody>
      </p:sp>
      <p:sp>
        <p:nvSpPr>
          <p:cNvPr id="3" name="Content Placeholder 2"/>
          <p:cNvSpPr>
            <a:spLocks noGrp="1"/>
          </p:cNvSpPr>
          <p:nvPr>
            <p:ph idx="1"/>
          </p:nvPr>
        </p:nvSpPr>
        <p:spPr>
          <a:xfrm>
            <a:off x="-180528" y="836712"/>
            <a:ext cx="9218736" cy="5214937"/>
          </a:xfrm>
        </p:spPr>
        <p:txBody>
          <a:bodyPr rtlCol="0">
            <a:noAutofit/>
          </a:bodyPr>
          <a:lstStyle/>
          <a:p>
            <a:pPr algn="just" eaLnBrk="1" fontAlgn="auto" hangingPunct="1">
              <a:lnSpc>
                <a:spcPct val="150000"/>
              </a:lnSpc>
              <a:spcAft>
                <a:spcPts val="0"/>
              </a:spcAft>
              <a:buFont typeface="Arial" panose="020B0604020202020204" pitchFamily="34" charset="0"/>
              <a:buNone/>
              <a:defRPr/>
            </a:pPr>
            <a:r>
              <a:rPr lang="en-GB" sz="1500" dirty="0">
                <a:latin typeface="Comic Sans MS" pitchFamily="66" charset="0"/>
              </a:rPr>
              <a:t>	</a:t>
            </a:r>
            <a:r>
              <a:rPr lang="en-GB" sz="1500" dirty="0" smtClean="0">
                <a:latin typeface="Comic Sans MS" pitchFamily="66" charset="0"/>
              </a:rPr>
              <a:t>	</a:t>
            </a:r>
            <a:r>
              <a:rPr lang="en-GB" sz="1400" dirty="0" smtClean="0">
                <a:latin typeface="Comic Sans MS" pitchFamily="66" charset="0"/>
              </a:rPr>
              <a:t>Stanley felt somewhat dazed as the guard unlocked his handcuffs and led him off the bus. He'd been on the bus for over eight hours.</a:t>
            </a:r>
          </a:p>
          <a:p>
            <a:pPr algn="just" eaLnBrk="1" fontAlgn="auto" hangingPunct="1">
              <a:lnSpc>
                <a:spcPct val="150000"/>
              </a:lnSpc>
              <a:spcAft>
                <a:spcPts val="0"/>
              </a:spcAft>
              <a:buFont typeface="Arial" panose="020B0604020202020204" pitchFamily="34" charset="0"/>
              <a:buNone/>
              <a:defRPr/>
            </a:pPr>
            <a:r>
              <a:rPr lang="en-GB" sz="1400" dirty="0" smtClean="0">
                <a:latin typeface="Comic Sans MS" pitchFamily="66" charset="0"/>
              </a:rPr>
              <a:t>		“Be careful,” the driver said as Stanley walked down the steps.</a:t>
            </a:r>
          </a:p>
          <a:p>
            <a:pPr algn="just" eaLnBrk="1" fontAlgn="auto" hangingPunct="1">
              <a:lnSpc>
                <a:spcPct val="150000"/>
              </a:lnSpc>
              <a:spcAft>
                <a:spcPts val="0"/>
              </a:spcAft>
              <a:buFont typeface="Arial" panose="020B0604020202020204" pitchFamily="34" charset="0"/>
              <a:buNone/>
              <a:defRPr/>
            </a:pPr>
            <a:r>
              <a:rPr lang="en-GB" sz="1400" dirty="0" smtClean="0">
                <a:latin typeface="Comic Sans MS" pitchFamily="66" charset="0"/>
              </a:rPr>
              <a:t>		Stanley wasn't sure if the bus driver meant for him to be careful going down the steps, or if he was telling him to be careful at Camp Green Lake. “Thanks for the ride,” he said. His mouth was dry and his throat hurt. He stepped onto the hard, dry dirt. There was a band of sweat around his wrist where the handcuff had been.</a:t>
            </a:r>
          </a:p>
          <a:p>
            <a:pPr algn="just" eaLnBrk="1" fontAlgn="auto" hangingPunct="1">
              <a:lnSpc>
                <a:spcPct val="150000"/>
              </a:lnSpc>
              <a:spcAft>
                <a:spcPts val="0"/>
              </a:spcAft>
              <a:buFont typeface="Arial" panose="020B0604020202020204" pitchFamily="34" charset="0"/>
              <a:buNone/>
              <a:defRPr/>
            </a:pPr>
            <a:r>
              <a:rPr lang="en-GB" sz="1400" dirty="0" smtClean="0">
                <a:latin typeface="Comic Sans MS" pitchFamily="66" charset="0"/>
              </a:rPr>
              <a:t>		The land was barren and desolate. He could see a few run-down buildings and some tents. Farther away there was a cabin beneath two tall trees. Those trees were the only plant life he could see. There weren't even weeds. </a:t>
            </a:r>
          </a:p>
          <a:p>
            <a:pPr algn="just" eaLnBrk="1" fontAlgn="auto" hangingPunct="1">
              <a:lnSpc>
                <a:spcPct val="150000"/>
              </a:lnSpc>
              <a:spcAft>
                <a:spcPts val="0"/>
              </a:spcAft>
              <a:buFont typeface="Arial" panose="020B0604020202020204" pitchFamily="34" charset="0"/>
              <a:buNone/>
              <a:defRPr/>
            </a:pPr>
            <a:r>
              <a:rPr lang="en-GB" sz="1400" dirty="0" smtClean="0">
                <a:latin typeface="Comic Sans MS" pitchFamily="66" charset="0"/>
              </a:rPr>
              <a:t>		The guard led Stanley to a small building. A sign on front said, YOU ARE ENTERING CAMP GREEN LAKE JUVENILE CORRECTIONAL FACILITY. Next to it was another sign that declared it was a violation of the Texas Penal Code to bring guns, explosives, weapons, drugs, or alcohol onto the premises</a:t>
            </a:r>
            <a:r>
              <a:rPr lang="en-GB" sz="1400" dirty="0" smtClean="0">
                <a:latin typeface="Comic Sans MS" pitchFamily="66" charset="0"/>
              </a:rPr>
              <a:t>.</a:t>
            </a:r>
            <a:endParaRPr lang="en-GB" sz="1600" dirty="0" smtClean="0">
              <a:latin typeface="Comic Sans MS" pitchFamily="66" charset="0"/>
            </a:endParaRPr>
          </a:p>
          <a:p>
            <a:pPr algn="just" eaLnBrk="1" fontAlgn="auto" hangingPunct="1">
              <a:lnSpc>
                <a:spcPct val="150000"/>
              </a:lnSpc>
              <a:spcAft>
                <a:spcPts val="0"/>
              </a:spcAft>
              <a:buFont typeface="Arial" panose="020B0604020202020204" pitchFamily="34" charset="0"/>
              <a:buNone/>
              <a:defRPr/>
            </a:pPr>
            <a:endParaRPr lang="en-GB" sz="1700" b="1" dirty="0" smtClean="0">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740684552"/>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a:t>
                      </a:r>
                      <a:r>
                        <a:rPr lang="en-GB" sz="1400" baseline="0" dirty="0" smtClean="0">
                          <a:latin typeface="Comic Sans MS" pitchFamily="66" charset="0"/>
                        </a:rPr>
                        <a:t>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3027484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1003</Words>
  <Application>Microsoft Office PowerPoint</Application>
  <PresentationFormat>On-screen Show (4:3)</PresentationFormat>
  <Paragraphs>88</Paragraphs>
  <Slides>7</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Office Theme</vt:lpstr>
      <vt:lpstr>Grammar Starter</vt:lpstr>
      <vt:lpstr>In the back of your exercise book...</vt:lpstr>
      <vt:lpstr>TiP ToP</vt:lpstr>
      <vt:lpstr>Task time: which one? </vt:lpstr>
      <vt:lpstr>Task time: which one? </vt:lpstr>
      <vt:lpstr>Task time: now add it! </vt:lpstr>
      <vt:lpstr>Task time: now add it! </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Mason Charlie</cp:lastModifiedBy>
  <cp:revision>73</cp:revision>
  <dcterms:created xsi:type="dcterms:W3CDTF">2013-01-04T17:26:50Z</dcterms:created>
  <dcterms:modified xsi:type="dcterms:W3CDTF">2014-05-15T12:31:29Z</dcterms:modified>
</cp:coreProperties>
</file>