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62" r:id="rId5"/>
    <p:sldId id="259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800080"/>
    <a:srgbClr val="99FF99"/>
    <a:srgbClr val="99CCFF"/>
    <a:srgbClr val="FFCCCC"/>
    <a:srgbClr val="FFFFCC"/>
    <a:srgbClr val="FFCC66"/>
    <a:srgbClr val="00CC99"/>
    <a:srgbClr val="33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5E962-99EF-4AA2-9051-B462843959C5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9D9D6-531A-406B-BC5C-F322D476C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7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5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451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693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77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4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0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9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4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8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6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95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7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5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81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Grammar Starter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96270"/>
            <a:ext cx="9144000" cy="1752600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Prepositions</a:t>
            </a: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71428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78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 the back of your 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425355"/>
          </a:xfrm>
        </p:spPr>
        <p:txBody>
          <a:bodyPr/>
          <a:lstStyle/>
          <a:p>
            <a:pPr marL="0" indent="0" algn="ctr">
              <a:buNone/>
            </a:pPr>
            <a:r>
              <a:rPr lang="en-GB" b="1" u="sng" dirty="0" smtClean="0">
                <a:latin typeface="Comic Sans MS" pitchFamily="66" charset="0"/>
              </a:rPr>
              <a:t>Grammar Starter: </a:t>
            </a:r>
            <a:r>
              <a:rPr lang="en-GB" b="1" u="sng" dirty="0" smtClean="0">
                <a:latin typeface="Comic Sans MS" pitchFamily="66" charset="0"/>
              </a:rPr>
              <a:t>Prepositions</a:t>
            </a:r>
            <a:endParaRPr lang="en-GB" b="1" u="sng" dirty="0" smtClean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b="1" u="sng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500" b="1" u="sng" dirty="0" smtClean="0">
                <a:latin typeface="Comic Sans MS" panose="030F0702030302020204" pitchFamily="66" charset="0"/>
              </a:rPr>
              <a:t>Definition</a:t>
            </a:r>
            <a:r>
              <a:rPr lang="en-GB" sz="2500" b="1" dirty="0" smtClean="0">
                <a:latin typeface="Comic Sans MS" pitchFamily="66" charset="0"/>
              </a:rPr>
              <a:t>:</a:t>
            </a:r>
            <a:r>
              <a:rPr lang="en-GB" sz="2500" dirty="0" smtClean="0">
                <a:latin typeface="Comic Sans MS" pitchFamily="66" charset="0"/>
              </a:rPr>
              <a:t> A </a:t>
            </a:r>
            <a:r>
              <a:rPr lang="en-GB" sz="2500" dirty="0" smtClean="0">
                <a:latin typeface="Comic Sans MS" panose="030F0702030302020204" pitchFamily="66" charset="0"/>
              </a:rPr>
              <a:t>preposition is a </a:t>
            </a:r>
            <a:r>
              <a:rPr lang="en-GB" sz="2500" dirty="0">
                <a:latin typeface="Comic Sans MS" panose="030F0702030302020204" pitchFamily="66" charset="0"/>
              </a:rPr>
              <a:t>word that shows the relationship between a </a:t>
            </a:r>
            <a:r>
              <a:rPr lang="en-GB" sz="2500" b="1" dirty="0">
                <a:solidFill>
                  <a:srgbClr val="00B0F0"/>
                </a:solidFill>
                <a:latin typeface="Comic Sans MS" panose="030F0702030302020204" pitchFamily="66" charset="0"/>
              </a:rPr>
              <a:t>noun or a pronoun</a:t>
            </a:r>
            <a:r>
              <a:rPr lang="en-GB" sz="2500" dirty="0">
                <a:latin typeface="Comic Sans MS" panose="030F0702030302020204" pitchFamily="66" charset="0"/>
              </a:rPr>
              <a:t> and </a:t>
            </a:r>
            <a:r>
              <a:rPr lang="en-GB" sz="2500" b="1" dirty="0">
                <a:solidFill>
                  <a:srgbClr val="00CC00"/>
                </a:solidFill>
                <a:latin typeface="Comic Sans MS" panose="030F0702030302020204" pitchFamily="66" charset="0"/>
              </a:rPr>
              <a:t>another </a:t>
            </a:r>
            <a:r>
              <a:rPr lang="en-GB" sz="25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word </a:t>
            </a:r>
            <a:r>
              <a:rPr lang="en-GB" sz="2500" dirty="0" smtClean="0">
                <a:latin typeface="Comic Sans MS" panose="030F0702030302020204" pitchFamily="66" charset="0"/>
              </a:rPr>
              <a:t>later </a:t>
            </a:r>
            <a:r>
              <a:rPr lang="en-GB" sz="2500" dirty="0">
                <a:latin typeface="Comic Sans MS" panose="030F0702030302020204" pitchFamily="66" charset="0"/>
              </a:rPr>
              <a:t>in the sentence.</a:t>
            </a:r>
            <a:endParaRPr lang="en-GB" sz="2500" u="sng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endParaRPr lang="en-GB" sz="2500" u="sng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500" b="1" u="sng" dirty="0" smtClean="0">
                <a:latin typeface="Comic Sans MS" pitchFamily="66" charset="0"/>
              </a:rPr>
              <a:t>Example</a:t>
            </a:r>
            <a:r>
              <a:rPr lang="en-GB" sz="2500" b="1" dirty="0" smtClean="0">
                <a:latin typeface="Comic Sans MS" pitchFamily="66" charset="0"/>
              </a:rPr>
              <a:t>:</a:t>
            </a:r>
            <a:r>
              <a:rPr lang="en-GB" sz="2500" dirty="0" smtClean="0">
                <a:latin typeface="Comic Sans MS" pitchFamily="66" charset="0"/>
              </a:rPr>
              <a:t> The </a:t>
            </a:r>
            <a:r>
              <a:rPr lang="en-GB" sz="2500" b="1" dirty="0" smtClean="0">
                <a:solidFill>
                  <a:srgbClr val="00B0F0"/>
                </a:solidFill>
                <a:latin typeface="Comic Sans MS" pitchFamily="66" charset="0"/>
              </a:rPr>
              <a:t>car</a:t>
            </a:r>
            <a:r>
              <a:rPr lang="en-GB" sz="2500" dirty="0" smtClean="0">
                <a:latin typeface="Comic Sans MS" pitchFamily="66" charset="0"/>
              </a:rPr>
              <a:t> whizzed </a:t>
            </a:r>
            <a:r>
              <a:rPr lang="en-GB" sz="2500" i="1" dirty="0" smtClean="0">
                <a:solidFill>
                  <a:srgbClr val="FF0000"/>
                </a:solidFill>
                <a:latin typeface="Comic Sans MS" pitchFamily="66" charset="0"/>
              </a:rPr>
              <a:t>down</a:t>
            </a:r>
            <a:r>
              <a:rPr lang="en-GB" sz="2500" dirty="0" smtClean="0">
                <a:latin typeface="Comic Sans MS" pitchFamily="66" charset="0"/>
              </a:rPr>
              <a:t> the </a:t>
            </a:r>
            <a:r>
              <a:rPr lang="en-GB" sz="2500" b="1" dirty="0" smtClean="0">
                <a:solidFill>
                  <a:srgbClr val="00CC00"/>
                </a:solidFill>
                <a:latin typeface="Comic Sans MS" pitchFamily="66" charset="0"/>
              </a:rPr>
              <a:t>hill</a:t>
            </a:r>
            <a:r>
              <a:rPr lang="en-GB" sz="2500" dirty="0" smtClean="0">
                <a:latin typeface="Comic Sans MS" pitchFamily="66" charset="0"/>
              </a:rPr>
              <a:t>.</a:t>
            </a:r>
          </a:p>
          <a:p>
            <a:pPr marL="0" indent="0" algn="just">
              <a:buNone/>
            </a:pPr>
            <a:r>
              <a:rPr lang="en-GB" sz="25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GB" sz="2500" dirty="0" smtClean="0">
                <a:solidFill>
                  <a:schemeClr val="tx1"/>
                </a:solidFill>
                <a:latin typeface="Comic Sans MS" pitchFamily="66" charset="0"/>
              </a:rPr>
              <a:t>                      (</a:t>
            </a:r>
            <a:r>
              <a:rPr lang="en-GB" sz="2500" b="1" dirty="0" smtClean="0">
                <a:solidFill>
                  <a:srgbClr val="00B0F0"/>
                </a:solidFill>
                <a:latin typeface="Comic Sans MS" pitchFamily="66" charset="0"/>
              </a:rPr>
              <a:t>n</a:t>
            </a:r>
            <a:r>
              <a:rPr lang="en-GB" sz="2500" dirty="0" smtClean="0">
                <a:solidFill>
                  <a:schemeClr val="tx1"/>
                </a:solidFill>
                <a:latin typeface="Comic Sans MS" pitchFamily="66" charset="0"/>
              </a:rPr>
              <a:t>)                 (</a:t>
            </a:r>
            <a:r>
              <a:rPr lang="en-GB" sz="2500" b="1" dirty="0" smtClean="0">
                <a:solidFill>
                  <a:srgbClr val="FF0000"/>
                </a:solidFill>
                <a:latin typeface="Comic Sans MS" pitchFamily="66" charset="0"/>
              </a:rPr>
              <a:t>p</a:t>
            </a:r>
            <a:r>
              <a:rPr lang="en-GB" sz="2500" dirty="0" smtClean="0">
                <a:solidFill>
                  <a:schemeClr val="tx1"/>
                </a:solidFill>
                <a:latin typeface="Comic Sans MS" pitchFamily="66" charset="0"/>
              </a:rPr>
              <a:t>)       (</a:t>
            </a:r>
            <a:r>
              <a:rPr lang="en-GB" sz="2500" b="1" dirty="0" smtClean="0">
                <a:solidFill>
                  <a:srgbClr val="00CC00"/>
                </a:solidFill>
                <a:latin typeface="Comic Sans MS" pitchFamily="66" charset="0"/>
              </a:rPr>
              <a:t>o/w</a:t>
            </a:r>
            <a:r>
              <a:rPr lang="en-GB" sz="2500" dirty="0" smtClean="0">
                <a:solidFill>
                  <a:schemeClr val="tx1"/>
                </a:solidFill>
                <a:latin typeface="Comic Sans MS" pitchFamily="66" charset="0"/>
              </a:rPr>
              <a:t>) </a:t>
            </a:r>
            <a:endParaRPr lang="en-GB" sz="25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06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Prepositions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359132"/>
            <a:ext cx="85689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latin typeface="Comic Sans MS" pitchFamily="66" charset="0"/>
              </a:rPr>
              <a:t>There are lots of prepositions:</a:t>
            </a:r>
          </a:p>
          <a:p>
            <a:pPr marL="0" indent="0">
              <a:buNone/>
            </a:pPr>
            <a:endParaRPr lang="en-GB" sz="28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GB" sz="2800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sz="2800" b="1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GB" sz="2800" b="1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2800" b="1" i="1" dirty="0" smtClean="0">
              <a:solidFill>
                <a:srgbClr val="00B0F0"/>
              </a:solidFill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i="1" dirty="0" smtClean="0">
              <a:solidFill>
                <a:srgbClr val="00B0F0"/>
              </a:solidFill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2800" b="1" i="1" dirty="0" smtClean="0">
                <a:solidFill>
                  <a:srgbClr val="00B0F0"/>
                </a:solidFill>
                <a:latin typeface="Comic Sans MS" pitchFamily="66" charset="0"/>
              </a:rPr>
              <a:t>Can you think of any more?</a:t>
            </a:r>
            <a:endParaRPr lang="en-GB" sz="2800" b="1" i="1" dirty="0">
              <a:solidFill>
                <a:srgbClr val="00B0F0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79512" y="1340768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/>
          </a:p>
          <a:p>
            <a:endParaRPr lang="en-GB" sz="2400" dirty="0">
              <a:latin typeface="Comic Sans MS" pitchFamily="66" charset="0"/>
            </a:endParaRPr>
          </a:p>
          <a:p>
            <a:endParaRPr lang="en-GB" sz="2400" dirty="0">
              <a:latin typeface="Comic Sans MS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531622"/>
              </p:ext>
            </p:extLst>
          </p:nvPr>
        </p:nvGraphicFramePr>
        <p:xfrm>
          <a:off x="539552" y="1955116"/>
          <a:ext cx="8208912" cy="2363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736304"/>
                <a:gridCol w="2736304"/>
              </a:tblGrid>
              <a:tr h="609788">
                <a:tc>
                  <a:txBody>
                    <a:bodyPr/>
                    <a:lstStyle/>
                    <a:p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above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down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4495">
                <a:tc>
                  <a:txBody>
                    <a:bodyPr/>
                    <a:lstStyle/>
                    <a:p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across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from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past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4495">
                <a:tc>
                  <a:txBody>
                    <a:bodyPr/>
                    <a:lstStyle/>
                    <a:p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below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through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4495">
                <a:tc>
                  <a:txBody>
                    <a:bodyPr/>
                    <a:lstStyle/>
                    <a:p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beside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near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under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48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</a:t>
            </a:r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create </a:t>
            </a:r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your own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318189"/>
            <a:ext cx="8784976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smtClean="0">
                <a:latin typeface="Comic Sans MS" pitchFamily="66" charset="0"/>
              </a:rPr>
              <a:t>Write </a:t>
            </a:r>
            <a:r>
              <a:rPr lang="en-GB" dirty="0">
                <a:latin typeface="Comic Sans MS" pitchFamily="66" charset="0"/>
              </a:rPr>
              <a:t>your own five sentences </a:t>
            </a:r>
            <a:r>
              <a:rPr lang="en-GB" dirty="0" smtClean="0">
                <a:latin typeface="Comic Sans MS" pitchFamily="66" charset="0"/>
              </a:rPr>
              <a:t>and highlight the preposition used. </a:t>
            </a:r>
          </a:p>
          <a:p>
            <a:pPr marL="0" indent="0" algn="just">
              <a:buNone/>
            </a:pPr>
            <a:r>
              <a:rPr lang="en-GB" dirty="0" smtClean="0">
                <a:latin typeface="Comic Sans MS" pitchFamily="66" charset="0"/>
              </a:rPr>
              <a:t>1</a:t>
            </a:r>
            <a:r>
              <a:rPr lang="en-GB" dirty="0">
                <a:latin typeface="Comic Sans MS" pitchFamily="66" charset="0"/>
              </a:rPr>
              <a:t>) </a:t>
            </a:r>
          </a:p>
          <a:p>
            <a:pPr marL="0" indent="0" algn="just">
              <a:buNone/>
            </a:pPr>
            <a:r>
              <a:rPr lang="en-GB" dirty="0">
                <a:latin typeface="Comic Sans MS" pitchFamily="66" charset="0"/>
              </a:rPr>
              <a:t>2) </a:t>
            </a:r>
          </a:p>
          <a:p>
            <a:pPr marL="0" indent="0" algn="just">
              <a:buNone/>
            </a:pPr>
            <a:r>
              <a:rPr lang="en-GB" dirty="0">
                <a:latin typeface="Comic Sans MS" pitchFamily="66" charset="0"/>
              </a:rPr>
              <a:t>3) </a:t>
            </a:r>
          </a:p>
          <a:p>
            <a:pPr marL="0" indent="0" algn="just">
              <a:buNone/>
            </a:pPr>
            <a:r>
              <a:rPr lang="en-GB" dirty="0">
                <a:latin typeface="Comic Sans MS" pitchFamily="66" charset="0"/>
              </a:rPr>
              <a:t>4)</a:t>
            </a:r>
          </a:p>
          <a:p>
            <a:pPr marL="0" indent="0" algn="just">
              <a:buNone/>
            </a:pPr>
            <a:r>
              <a:rPr lang="en-GB" dirty="0">
                <a:latin typeface="Comic Sans MS" pitchFamily="66" charset="0"/>
              </a:rPr>
              <a:t>5)</a:t>
            </a:r>
            <a:endParaRPr lang="en-GB" dirty="0"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79512" y="1340768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/>
          </a:p>
          <a:p>
            <a:endParaRPr lang="en-GB" sz="2400" dirty="0">
              <a:latin typeface="Comic Sans MS" pitchFamily="66" charset="0"/>
            </a:endParaRPr>
          </a:p>
          <a:p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29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51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</a:t>
            </a:r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: now find </a:t>
            </a:r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it! 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79512" y="1268760"/>
            <a:ext cx="878497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Colour code these sentences.</a:t>
            </a:r>
          </a:p>
          <a:p>
            <a:pPr marL="0" indent="0">
              <a:buNone/>
            </a:pPr>
            <a:r>
              <a:rPr lang="en-GB" altLang="en-US" sz="24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	Noun/pronoun</a:t>
            </a:r>
            <a:r>
              <a:rPr lang="en-GB" altLang="en-US" sz="2400" b="1" dirty="0" smtClean="0">
                <a:latin typeface="Comic Sans MS" panose="030F0702030302020204" pitchFamily="66" charset="0"/>
              </a:rPr>
              <a:t>       </a:t>
            </a:r>
            <a:r>
              <a:rPr lang="en-GB" altLang="en-US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Preposition</a:t>
            </a:r>
            <a:r>
              <a:rPr lang="en-GB" altLang="en-US" sz="2400" b="1" dirty="0">
                <a:latin typeface="Comic Sans MS" panose="030F0702030302020204" pitchFamily="66" charset="0"/>
              </a:rPr>
              <a:t>	 </a:t>
            </a:r>
            <a:r>
              <a:rPr lang="en-GB" altLang="en-US" sz="2400" b="1" dirty="0" smtClean="0">
                <a:latin typeface="Comic Sans MS" panose="030F0702030302020204" pitchFamily="66" charset="0"/>
              </a:rPr>
              <a:t>    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Other word</a:t>
            </a:r>
          </a:p>
          <a:p>
            <a:pPr marL="0" indent="0">
              <a:buNone/>
            </a:pPr>
            <a:endParaRPr lang="en-GB" altLang="en-US" sz="2400" b="1" dirty="0">
              <a:solidFill>
                <a:srgbClr val="00CC00"/>
              </a:solidFill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r>
              <a:rPr lang="en-GB" altLang="en-US" sz="2400" dirty="0" smtClean="0">
                <a:latin typeface="Comic Sans MS" panose="030F0702030302020204" pitchFamily="66" charset="0"/>
              </a:rPr>
              <a:t>They met before lunch.</a:t>
            </a:r>
          </a:p>
          <a:p>
            <a:pPr marL="457200" indent="-457200">
              <a:buAutoNum type="arabicParenR"/>
            </a:pPr>
            <a:r>
              <a:rPr lang="en-GB" altLang="en-US" sz="2400" dirty="0" smtClean="0">
                <a:latin typeface="Comic Sans MS" panose="030F0702030302020204" pitchFamily="66" charset="0"/>
              </a:rPr>
              <a:t>My cat jumped on the table.</a:t>
            </a:r>
          </a:p>
          <a:p>
            <a:pPr marL="457200" indent="-457200">
              <a:buAutoNum type="arabicParenR"/>
            </a:pPr>
            <a:r>
              <a:rPr lang="en-GB" altLang="en-US" sz="2400" dirty="0" smtClean="0">
                <a:latin typeface="Comic Sans MS" panose="030F0702030302020204" pitchFamily="66" charset="0"/>
              </a:rPr>
              <a:t>We stayed at a hotel.</a:t>
            </a:r>
          </a:p>
          <a:p>
            <a:pPr marL="457200" indent="-457200">
              <a:buAutoNum type="arabicParenR"/>
            </a:pPr>
            <a:r>
              <a:rPr lang="en-GB" altLang="en-US" sz="2400" dirty="0" smtClean="0">
                <a:latin typeface="Comic Sans MS" panose="030F0702030302020204" pitchFamily="66" charset="0"/>
              </a:rPr>
              <a:t>Can you get the scarf for my friend?</a:t>
            </a:r>
          </a:p>
          <a:p>
            <a:pPr marL="457200" indent="-457200">
              <a:buAutoNum type="arabicParenR"/>
            </a:pPr>
            <a:r>
              <a:rPr lang="en-GB" altLang="en-US" sz="2400" dirty="0" smtClean="0">
                <a:latin typeface="Comic Sans MS" panose="030F0702030302020204" pitchFamily="66" charset="0"/>
              </a:rPr>
              <a:t>He walked quickly under the bridge. </a:t>
            </a:r>
          </a:p>
          <a:p>
            <a:pPr marL="457200" indent="-457200">
              <a:buAutoNum type="arabicParenR"/>
            </a:pPr>
            <a:r>
              <a:rPr lang="en-GB" altLang="en-US" sz="2400" dirty="0" smtClean="0">
                <a:latin typeface="Comic Sans MS" panose="030F0702030302020204" pitchFamily="66" charset="0"/>
              </a:rPr>
              <a:t>Jump through the window!</a:t>
            </a:r>
          </a:p>
          <a:p>
            <a:pPr marL="457200" indent="-457200">
              <a:buAutoNum type="arabicParenR"/>
            </a:pPr>
            <a:endParaRPr lang="en-GB" altLang="en-US" sz="2400" dirty="0" smtClean="0"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endParaRPr lang="en-GB" altLang="en-US" sz="24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581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51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</a:t>
            </a:r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: now find </a:t>
            </a:r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it! 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79512" y="1268760"/>
            <a:ext cx="878497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Colour code these sentences.</a:t>
            </a:r>
          </a:p>
          <a:p>
            <a:pPr marL="0" indent="0">
              <a:buNone/>
            </a:pPr>
            <a:r>
              <a:rPr lang="en-GB" altLang="en-US" sz="24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	Noun/pronoun</a:t>
            </a:r>
            <a:r>
              <a:rPr lang="en-GB" altLang="en-US" sz="2400" b="1" dirty="0" smtClean="0">
                <a:latin typeface="Comic Sans MS" panose="030F0702030302020204" pitchFamily="66" charset="0"/>
              </a:rPr>
              <a:t>       </a:t>
            </a:r>
            <a:r>
              <a:rPr lang="en-GB" altLang="en-US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Preposition</a:t>
            </a:r>
            <a:r>
              <a:rPr lang="en-GB" altLang="en-US" sz="2400" b="1" dirty="0">
                <a:latin typeface="Comic Sans MS" panose="030F0702030302020204" pitchFamily="66" charset="0"/>
              </a:rPr>
              <a:t>	 </a:t>
            </a:r>
            <a:r>
              <a:rPr lang="en-GB" altLang="en-US" sz="2400" b="1" dirty="0" smtClean="0">
                <a:latin typeface="Comic Sans MS" panose="030F0702030302020204" pitchFamily="66" charset="0"/>
              </a:rPr>
              <a:t>    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Other word</a:t>
            </a:r>
          </a:p>
          <a:p>
            <a:pPr marL="0" indent="0">
              <a:buNone/>
            </a:pPr>
            <a:endParaRPr lang="en-GB" altLang="en-US" sz="2400" b="1" dirty="0">
              <a:solidFill>
                <a:srgbClr val="00CC00"/>
              </a:solidFill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r>
              <a:rPr lang="en-GB" altLang="en-US" sz="24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They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 met </a:t>
            </a:r>
            <a:r>
              <a:rPr lang="en-GB" altLang="en-US" sz="24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before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 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lunch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.</a:t>
            </a:r>
          </a:p>
          <a:p>
            <a:pPr marL="457200" indent="-457200">
              <a:buAutoNum type="arabicParenR"/>
            </a:pPr>
            <a:r>
              <a:rPr lang="en-GB" altLang="en-US" sz="2400" dirty="0" smtClean="0">
                <a:latin typeface="Comic Sans MS" panose="030F0702030302020204" pitchFamily="66" charset="0"/>
              </a:rPr>
              <a:t>My </a:t>
            </a:r>
            <a:r>
              <a:rPr lang="en-GB" altLang="en-US" sz="24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cat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 jumped </a:t>
            </a:r>
            <a:r>
              <a:rPr lang="en-GB" altLang="en-US" sz="24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on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 the 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table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.</a:t>
            </a:r>
          </a:p>
          <a:p>
            <a:pPr marL="457200" indent="-457200">
              <a:buAutoNum type="arabicParenR"/>
            </a:pPr>
            <a:r>
              <a:rPr lang="en-GB" altLang="en-US" sz="24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We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 stayed </a:t>
            </a:r>
            <a:r>
              <a:rPr lang="en-GB" altLang="en-US" sz="24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 a 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hotel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.</a:t>
            </a:r>
          </a:p>
          <a:p>
            <a:pPr marL="457200" indent="-457200">
              <a:buAutoNum type="arabicParenR"/>
            </a:pPr>
            <a:r>
              <a:rPr lang="en-GB" altLang="en-US" sz="2400" dirty="0" smtClean="0">
                <a:latin typeface="Comic Sans MS" panose="030F0702030302020204" pitchFamily="66" charset="0"/>
              </a:rPr>
              <a:t>Can you get the </a:t>
            </a:r>
            <a:r>
              <a:rPr lang="en-GB" altLang="en-US" sz="24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scarf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 </a:t>
            </a:r>
            <a:r>
              <a:rPr lang="en-GB" altLang="en-US" sz="24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for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 my 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friend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?</a:t>
            </a:r>
          </a:p>
          <a:p>
            <a:pPr marL="457200" indent="-457200">
              <a:buAutoNum type="arabicParenR"/>
            </a:pPr>
            <a:r>
              <a:rPr lang="en-GB" altLang="en-US" sz="24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He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 walked quickly </a:t>
            </a:r>
            <a:r>
              <a:rPr lang="en-GB" altLang="en-US" sz="24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under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 the 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bridge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. </a:t>
            </a:r>
          </a:p>
          <a:p>
            <a:pPr marL="457200" indent="-457200">
              <a:buAutoNum type="arabicParenR"/>
            </a:pPr>
            <a:r>
              <a:rPr lang="en-GB" altLang="en-US" sz="2400" dirty="0" smtClean="0">
                <a:latin typeface="Comic Sans MS" panose="030F0702030302020204" pitchFamily="66" charset="0"/>
              </a:rPr>
              <a:t>A </a:t>
            </a:r>
            <a:r>
              <a:rPr lang="en-GB" altLang="en-US" sz="24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kangaroo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 jumped </a:t>
            </a:r>
            <a:r>
              <a:rPr lang="en-GB" altLang="en-US" sz="24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through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 the 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window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!</a:t>
            </a:r>
          </a:p>
          <a:p>
            <a:pPr marL="457200" indent="-457200">
              <a:buAutoNum type="arabicParenR"/>
            </a:pPr>
            <a:endParaRPr lang="en-GB" altLang="en-US" sz="2400" dirty="0" smtClean="0"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endParaRPr lang="en-GB" altLang="en-US" sz="24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99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492</Words>
  <Application>Microsoft Office PowerPoint</Application>
  <PresentationFormat>On-screen Show (4:3)</PresentationFormat>
  <Paragraphs>101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Grammar Starter</vt:lpstr>
      <vt:lpstr>In the back of your exercise book...</vt:lpstr>
      <vt:lpstr>Prepositions</vt:lpstr>
      <vt:lpstr>Task time: create your own</vt:lpstr>
      <vt:lpstr>Task time: now find it! </vt:lpstr>
      <vt:lpstr>Task time: now find it! </vt:lpstr>
    </vt:vector>
  </TitlesOfParts>
  <Company>The Brunts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Lesson 1</dc:title>
  <dc:creator>Charlie Mason</dc:creator>
  <cp:lastModifiedBy>Staff</cp:lastModifiedBy>
  <cp:revision>56</cp:revision>
  <dcterms:created xsi:type="dcterms:W3CDTF">2013-01-04T17:26:50Z</dcterms:created>
  <dcterms:modified xsi:type="dcterms:W3CDTF">2014-06-08T17:53:55Z</dcterms:modified>
</cp:coreProperties>
</file>