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FF"/>
    <a:srgbClr val="00CC00"/>
    <a:srgbClr val="800080"/>
    <a:srgbClr val="99FF99"/>
    <a:srgbClr val="99CCFF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045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61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544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49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Pronouns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8856984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Pronouns</a:t>
            </a: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700" b="1" u="sng" dirty="0">
                <a:latin typeface="Comic Sans MS" pitchFamily="66" charset="0"/>
              </a:rPr>
              <a:t>Definition</a:t>
            </a:r>
            <a:r>
              <a:rPr lang="en-GB" sz="2700" b="1" dirty="0" smtClean="0">
                <a:latin typeface="Comic Sans MS" pitchFamily="66" charset="0"/>
              </a:rPr>
              <a:t>: </a:t>
            </a:r>
            <a:r>
              <a:rPr lang="en-GB" sz="2800" dirty="0">
                <a:latin typeface="Comic Sans MS" pitchFamily="66" charset="0"/>
              </a:rPr>
              <a:t>A pronoun is used instead of using a noun or a name. </a:t>
            </a:r>
          </a:p>
          <a:p>
            <a:pPr marL="0" indent="0" algn="just">
              <a:buNone/>
            </a:pPr>
            <a:endParaRPr lang="en-GB" sz="2700" b="1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700" b="1" u="sng" dirty="0" smtClean="0">
                <a:latin typeface="Comic Sans MS" pitchFamily="66" charset="0"/>
              </a:rPr>
              <a:t>Example</a:t>
            </a:r>
            <a:r>
              <a:rPr lang="en-GB" sz="2700" dirty="0" smtClean="0">
                <a:latin typeface="Comic Sans MS" pitchFamily="66" charset="0"/>
              </a:rPr>
              <a:t>: </a:t>
            </a:r>
            <a:r>
              <a:rPr lang="en-GB" sz="2700" b="1" dirty="0" smtClean="0">
                <a:solidFill>
                  <a:srgbClr val="00B0F0"/>
                </a:solidFill>
                <a:latin typeface="Comic Sans MS" pitchFamily="66" charset="0"/>
              </a:rPr>
              <a:t>He</a:t>
            </a:r>
            <a:r>
              <a:rPr lang="en-GB" sz="2700" dirty="0" smtClean="0">
                <a:latin typeface="Comic Sans MS" pitchFamily="66" charset="0"/>
              </a:rPr>
              <a:t> will buy </a:t>
            </a:r>
            <a:r>
              <a:rPr lang="en-GB" sz="2700" b="1" dirty="0" smtClean="0">
                <a:solidFill>
                  <a:srgbClr val="00B0F0"/>
                </a:solidFill>
                <a:latin typeface="Comic Sans MS" pitchFamily="66" charset="0"/>
              </a:rPr>
              <a:t>them </a:t>
            </a:r>
            <a:r>
              <a:rPr lang="en-GB" sz="2700" dirty="0" smtClean="0">
                <a:latin typeface="Comic Sans MS" pitchFamily="66" charset="0"/>
              </a:rPr>
              <a:t>a cup of tea. </a:t>
            </a:r>
            <a:endParaRPr lang="en-GB" sz="2700" b="1" u="sng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There are three different types of pronouns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8856984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b="1" dirty="0" smtClean="0">
                <a:solidFill>
                  <a:srgbClr val="00CC00"/>
                </a:solidFill>
                <a:latin typeface="Comic Sans MS" pitchFamily="66" charset="0"/>
              </a:rPr>
              <a:t>Singular</a:t>
            </a:r>
            <a:r>
              <a:rPr lang="en-GB" sz="2800" b="1" dirty="0" smtClean="0">
                <a:latin typeface="Comic Sans MS" pitchFamily="66" charset="0"/>
              </a:rPr>
              <a:t>: </a:t>
            </a:r>
            <a:r>
              <a:rPr lang="en-GB" sz="2400" dirty="0" smtClean="0">
                <a:latin typeface="Comic Sans MS" pitchFamily="66" charset="0"/>
              </a:rPr>
              <a:t>used when talking about one person or thing.</a:t>
            </a:r>
          </a:p>
          <a:p>
            <a:pPr marL="0" indent="0" algn="just">
              <a:buNone/>
            </a:pPr>
            <a:endParaRPr lang="en-GB" sz="28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dirty="0" smtClean="0">
                <a:solidFill>
                  <a:srgbClr val="FF0000"/>
                </a:solidFill>
                <a:latin typeface="Comic Sans MS" pitchFamily="66" charset="0"/>
              </a:rPr>
              <a:t>Plural</a:t>
            </a:r>
            <a:r>
              <a:rPr lang="en-GB" sz="2800" b="1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used when talking about more than one person or thing.</a:t>
            </a:r>
            <a:endParaRPr lang="en-GB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 algn="just">
              <a:buNone/>
            </a:pPr>
            <a:endParaRPr lang="en-GB" sz="2800" b="1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dirty="0" smtClean="0">
                <a:solidFill>
                  <a:srgbClr val="0000FF"/>
                </a:solidFill>
                <a:latin typeface="Comic Sans MS" pitchFamily="66" charset="0"/>
              </a:rPr>
              <a:t>Possessive</a:t>
            </a:r>
            <a:r>
              <a:rPr lang="en-GB" sz="2800" b="1" dirty="0" smtClean="0">
                <a:latin typeface="Comic Sans MS" pitchFamily="66" charset="0"/>
              </a:rPr>
              <a:t>: </a:t>
            </a:r>
            <a:r>
              <a:rPr lang="en-GB" sz="2400" dirty="0" smtClean="0">
                <a:latin typeface="Comic Sans MS" pitchFamily="66" charset="0"/>
              </a:rPr>
              <a:t>used to show that an object belongs to someone. </a:t>
            </a: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33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Categorise these pronouns into </a:t>
            </a:r>
            <a:r>
              <a:rPr lang="en-GB" sz="49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singular</a:t>
            </a:r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en-GB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plural</a:t>
            </a:r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and </a:t>
            </a:r>
            <a:r>
              <a:rPr lang="en-GB" sz="49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possessive</a:t>
            </a:r>
            <a:r>
              <a:rPr lang="en-GB" sz="49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GB" sz="5400" b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2088232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itchFamily="66" charset="0"/>
              </a:rPr>
              <a:t>h</a:t>
            </a:r>
            <a:r>
              <a:rPr lang="en-GB" sz="2400" dirty="0" smtClean="0">
                <a:latin typeface="Comic Sans MS" pitchFamily="66" charset="0"/>
              </a:rPr>
              <a:t>e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we 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itchFamily="66" charset="0"/>
              </a:rPr>
              <a:t>h</a:t>
            </a:r>
            <a:r>
              <a:rPr lang="en-GB" sz="2400" dirty="0" smtClean="0">
                <a:latin typeface="Comic Sans MS" pitchFamily="66" charset="0"/>
              </a:rPr>
              <a:t>im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itchFamily="66" charset="0"/>
              </a:rPr>
              <a:t>o</a:t>
            </a:r>
            <a:r>
              <a:rPr lang="en-GB" sz="2400" dirty="0" smtClean="0">
                <a:latin typeface="Comic Sans MS" pitchFamily="66" charset="0"/>
              </a:rPr>
              <a:t>urs</a:t>
            </a:r>
            <a:endParaRPr lang="en-GB" sz="2400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3203848" y="2060847"/>
            <a:ext cx="2088232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400" dirty="0">
                <a:latin typeface="Comic Sans MS" pitchFamily="66" charset="0"/>
              </a:rPr>
              <a:t>y</a:t>
            </a:r>
            <a:r>
              <a:rPr lang="en-GB" sz="2400" dirty="0" smtClean="0">
                <a:latin typeface="Comic Sans MS" pitchFamily="66" charset="0"/>
              </a:rPr>
              <a:t>ours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>
                <a:latin typeface="Comic Sans MS" pitchFamily="66" charset="0"/>
              </a:rPr>
              <a:t>m</a:t>
            </a:r>
            <a:r>
              <a:rPr lang="en-GB" sz="2400" dirty="0" smtClean="0">
                <a:latin typeface="Comic Sans MS" pitchFamily="66" charset="0"/>
              </a:rPr>
              <a:t>e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latin typeface="Comic Sans MS" pitchFamily="66" charset="0"/>
              </a:rPr>
              <a:t>I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latin typeface="Comic Sans MS" pitchFamily="66" charset="0"/>
              </a:rPr>
              <a:t>theirs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588224" y="2057238"/>
            <a:ext cx="2088232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400" dirty="0">
                <a:latin typeface="Comic Sans MS" pitchFamily="66" charset="0"/>
              </a:rPr>
              <a:t>t</a:t>
            </a:r>
            <a:r>
              <a:rPr lang="en-GB" sz="2400" dirty="0" smtClean="0">
                <a:latin typeface="Comic Sans MS" pitchFamily="66" charset="0"/>
              </a:rPr>
              <a:t>hey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latin typeface="Comic Sans MS" pitchFamily="66" charset="0"/>
              </a:rPr>
              <a:t>she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>
                <a:latin typeface="Comic Sans MS" pitchFamily="66" charset="0"/>
              </a:rPr>
              <a:t>m</a:t>
            </a:r>
            <a:r>
              <a:rPr lang="en-GB" sz="2400" dirty="0" smtClean="0">
                <a:latin typeface="Comic Sans MS" pitchFamily="66" charset="0"/>
              </a:rPr>
              <a:t>ine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latin typeface="Comic Sans MS" pitchFamily="66" charset="0"/>
              </a:rPr>
              <a:t>us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12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Categorise these pronouns into </a:t>
            </a:r>
            <a:r>
              <a:rPr lang="en-GB" sz="49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singular</a:t>
            </a:r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en-GB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plural</a:t>
            </a:r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and </a:t>
            </a:r>
            <a:r>
              <a:rPr lang="en-GB" sz="49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possessive</a:t>
            </a:r>
            <a:r>
              <a:rPr lang="en-GB" sz="49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GB" sz="5400" b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2088232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00CC00"/>
                </a:solidFill>
                <a:latin typeface="Comic Sans MS" pitchFamily="66" charset="0"/>
              </a:rPr>
              <a:t>h</a:t>
            </a:r>
            <a:r>
              <a:rPr lang="en-GB" sz="2400" dirty="0" smtClean="0">
                <a:solidFill>
                  <a:srgbClr val="00CC00"/>
                </a:solidFill>
                <a:latin typeface="Comic Sans MS" pitchFamily="66" charset="0"/>
              </a:rPr>
              <a:t>e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we 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CC00"/>
                </a:solidFill>
                <a:latin typeface="Comic Sans MS" pitchFamily="66" charset="0"/>
              </a:rPr>
              <a:t>h</a:t>
            </a:r>
            <a:r>
              <a:rPr lang="en-GB" sz="2400" dirty="0" smtClean="0">
                <a:solidFill>
                  <a:srgbClr val="00CC00"/>
                </a:solidFill>
                <a:latin typeface="Comic Sans MS" pitchFamily="66" charset="0"/>
              </a:rPr>
              <a:t>im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urs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3203848" y="2060847"/>
            <a:ext cx="2088232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400" dirty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ours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>
                <a:solidFill>
                  <a:srgbClr val="00CC00"/>
                </a:solidFill>
                <a:latin typeface="Comic Sans MS" pitchFamily="66" charset="0"/>
              </a:rPr>
              <a:t>m</a:t>
            </a:r>
            <a:r>
              <a:rPr lang="en-GB" sz="2400" dirty="0" smtClean="0">
                <a:solidFill>
                  <a:srgbClr val="00CC00"/>
                </a:solidFill>
                <a:latin typeface="Comic Sans MS" pitchFamily="66" charset="0"/>
              </a:rPr>
              <a:t>e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solidFill>
                  <a:srgbClr val="00CC00"/>
                </a:solidFill>
                <a:latin typeface="Comic Sans MS" pitchFamily="66" charset="0"/>
              </a:rPr>
              <a:t>I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theirs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588224" y="2057238"/>
            <a:ext cx="2088232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hey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solidFill>
                  <a:srgbClr val="00CC00"/>
                </a:solidFill>
                <a:latin typeface="Comic Sans MS" pitchFamily="66" charset="0"/>
              </a:rPr>
              <a:t>she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solidFill>
                <a:srgbClr val="00CC00"/>
              </a:solidFill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>
                <a:solidFill>
                  <a:srgbClr val="0000FF"/>
                </a:solidFill>
                <a:latin typeface="Comic Sans MS" pitchFamily="66" charset="0"/>
              </a:rPr>
              <a:t>m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ine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us</a:t>
            </a: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Font typeface="Arial" pitchFamily="34" charset="0"/>
              <a:buNone/>
            </a:pP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4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adapt it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60478" y="1556792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66" y="1412776"/>
            <a:ext cx="878497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50" dirty="0" smtClean="0">
                <a:latin typeface="Comic Sans MS" panose="030F0702030302020204" pitchFamily="66" charset="0"/>
              </a:rPr>
              <a:t>Change the nouns in </a:t>
            </a:r>
            <a:r>
              <a:rPr lang="en-GB" sz="2050" dirty="0">
                <a:latin typeface="Comic Sans MS" panose="030F0702030302020204" pitchFamily="66" charset="0"/>
              </a:rPr>
              <a:t>these </a:t>
            </a:r>
            <a:r>
              <a:rPr lang="en-GB" sz="2050" dirty="0" smtClean="0">
                <a:latin typeface="Comic Sans MS" panose="030F0702030302020204" pitchFamily="66" charset="0"/>
              </a:rPr>
              <a:t>sentences into pronouns.</a:t>
            </a:r>
          </a:p>
          <a:p>
            <a:pPr algn="just"/>
            <a:endParaRPr lang="en-GB" sz="2050" dirty="0" smtClean="0">
              <a:latin typeface="Comic Sans MS" panose="030F0702030302020204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50" dirty="0" smtClean="0">
                <a:latin typeface="Comic Sans MS" panose="030F0702030302020204" pitchFamily="66" charset="0"/>
              </a:rPr>
              <a:t>Sophie went to the shop to buy the children’s favourite sweets.</a:t>
            </a:r>
          </a:p>
          <a:p>
            <a:pPr marL="457200" indent="-457200" algn="just">
              <a:buAutoNum type="arabicParenR"/>
            </a:pPr>
            <a:endParaRPr lang="en-GB" sz="2050" dirty="0">
              <a:latin typeface="Comic Sans MS" panose="030F0702030302020204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50" dirty="0" smtClean="0">
                <a:latin typeface="Comic Sans MS" panose="030F0702030302020204" pitchFamily="66" charset="0"/>
              </a:rPr>
              <a:t>The pupils ate their dinner. </a:t>
            </a:r>
          </a:p>
          <a:p>
            <a:pPr marL="457200" indent="-457200" algn="just">
              <a:buAutoNum type="arabicParenR"/>
            </a:pPr>
            <a:endParaRPr lang="en-GB" sz="2050" dirty="0">
              <a:latin typeface="Comic Sans MS" panose="030F0702030302020204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50" dirty="0" smtClean="0">
                <a:latin typeface="Comic Sans MS" panose="030F0702030302020204" pitchFamily="66" charset="0"/>
              </a:rPr>
              <a:t>My mum and I went to the seaside with my family’s dog.</a:t>
            </a:r>
          </a:p>
          <a:p>
            <a:pPr marL="457200" indent="-457200" algn="just">
              <a:buAutoNum type="arabicParenR"/>
            </a:pPr>
            <a:endParaRPr lang="en-GB" sz="2050" dirty="0">
              <a:latin typeface="Comic Sans MS" panose="030F0702030302020204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50" dirty="0" smtClean="0">
                <a:latin typeface="Comic Sans MS" panose="030F0702030302020204" pitchFamily="66" charset="0"/>
              </a:rPr>
              <a:t>The cleaner has tidied Toby and John’s room (you are Toby).</a:t>
            </a:r>
          </a:p>
          <a:p>
            <a:pPr marL="457200" indent="-457200" algn="just">
              <a:buAutoNum type="arabicParenR"/>
            </a:pPr>
            <a:endParaRPr lang="en-GB" sz="2050" dirty="0">
              <a:latin typeface="Comic Sans MS" panose="030F0702030302020204" pitchFamily="66" charset="0"/>
            </a:endParaRPr>
          </a:p>
          <a:p>
            <a:pPr algn="just"/>
            <a:r>
              <a:rPr lang="en-GB" sz="2050" dirty="0" smtClean="0">
                <a:latin typeface="Comic Sans MS" panose="030F0702030302020204" pitchFamily="66" charset="0"/>
              </a:rPr>
              <a:t>5) The rabbit was fluffy and brown.</a:t>
            </a:r>
            <a:endParaRPr lang="en-GB" sz="205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sz="2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Me or I?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79533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66" y="1412776"/>
            <a:ext cx="8784976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dirty="0" smtClean="0">
                <a:latin typeface="Comic Sans MS" panose="030F0702030302020204" pitchFamily="66" charset="0"/>
              </a:rPr>
              <a:t>If a pronoun is doing the action, you need to use I not 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omic Sans MS" panose="030F0702030302020204" pitchFamily="66" charset="0"/>
              </a:rPr>
              <a:t>Imran and </a:t>
            </a:r>
            <a:r>
              <a:rPr lang="en-GB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sz="2400" dirty="0" smtClean="0">
                <a:latin typeface="Comic Sans MS" panose="030F0702030302020204" pitchFamily="66" charset="0"/>
              </a:rPr>
              <a:t> watched the match.</a:t>
            </a:r>
          </a:p>
          <a:p>
            <a:pPr algn="just"/>
            <a:endParaRPr lang="en-GB" sz="2400" dirty="0">
              <a:latin typeface="Comic Sans MS" panose="030F0702030302020204" pitchFamily="66" charset="0"/>
            </a:endParaRPr>
          </a:p>
          <a:p>
            <a:pPr algn="just"/>
            <a:endParaRPr lang="en-GB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en-GB" sz="2400" dirty="0" smtClean="0">
                <a:latin typeface="Comic Sans MS" panose="030F0702030302020204" pitchFamily="66" charset="0"/>
              </a:rPr>
              <a:t>If you’re not sure, split the sentence into two and test whether you need I or me.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omic Sans MS" panose="030F0702030302020204" pitchFamily="66" charset="0"/>
              </a:rPr>
              <a:t>Steph and </a:t>
            </a:r>
            <a:r>
              <a:rPr lang="en-GB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sz="2400" dirty="0" smtClean="0">
                <a:latin typeface="Comic Sans MS" panose="030F0702030302020204" pitchFamily="66" charset="0"/>
              </a:rPr>
              <a:t> played golf. </a:t>
            </a:r>
            <a:endParaRPr lang="en-GB" sz="24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GB" sz="2050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184914" y="4077072"/>
            <a:ext cx="731507" cy="423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73487" y="4780701"/>
            <a:ext cx="742934" cy="36311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16421" y="385635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Steph played golf.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7461" y="4912983"/>
            <a:ext cx="2226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sz="2400" dirty="0" smtClean="0">
                <a:latin typeface="Comic Sans MS" panose="030F0702030302020204" pitchFamily="66" charset="0"/>
              </a:rPr>
              <a:t> played golf.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4493" y="1988840"/>
            <a:ext cx="2520280" cy="923330"/>
          </a:xfrm>
          <a:prstGeom prst="rect">
            <a:avLst/>
          </a:prstGeom>
          <a:noFill/>
          <a:ln w="22225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latin typeface="Comic Sans MS" panose="030F0702030302020204" pitchFamily="66" charset="0"/>
              </a:rPr>
              <a:t>The </a:t>
            </a:r>
            <a:r>
              <a:rPr lang="en-GB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</a:t>
            </a:r>
            <a:r>
              <a:rPr lang="en-GB" b="1" i="1" dirty="0" smtClean="0">
                <a:latin typeface="Comic Sans MS" panose="030F0702030302020204" pitchFamily="66" charset="0"/>
              </a:rPr>
              <a:t> is doing the action (watching the match)</a:t>
            </a:r>
            <a:endParaRPr lang="en-GB" b="1" i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06097" y="4476025"/>
            <a:ext cx="1757352" cy="923330"/>
          </a:xfrm>
          <a:prstGeom prst="rect">
            <a:avLst/>
          </a:prstGeom>
          <a:noFill/>
          <a:ln w="22225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latin typeface="Comic Sans MS" panose="030F0702030302020204" pitchFamily="66" charset="0"/>
              </a:rPr>
              <a:t>Me played golf does not make sense! </a:t>
            </a:r>
            <a:endParaRPr lang="en-GB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06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723</Words>
  <Application>Microsoft Office PowerPoint</Application>
  <PresentationFormat>On-screen Show (4:3)</PresentationFormat>
  <Paragraphs>139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There are three different types of pronouns</vt:lpstr>
      <vt:lpstr>Categorise these pronouns into singular, plural and possessive.</vt:lpstr>
      <vt:lpstr>Categorise these pronouns into singular, plural and possessive.</vt:lpstr>
      <vt:lpstr>Task time: adapt it</vt:lpstr>
      <vt:lpstr>Me or I?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76</cp:revision>
  <dcterms:created xsi:type="dcterms:W3CDTF">2013-01-04T17:26:50Z</dcterms:created>
  <dcterms:modified xsi:type="dcterms:W3CDTF">2014-05-10T15:07:56Z</dcterms:modified>
</cp:coreProperties>
</file>