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5" r:id="rId4"/>
    <p:sldId id="262" r:id="rId5"/>
    <p:sldId id="259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800080"/>
    <a:srgbClr val="99FF99"/>
    <a:srgbClr val="99CCFF"/>
    <a:srgbClr val="FFCCCC"/>
    <a:srgbClr val="FFFFCC"/>
    <a:srgbClr val="FFCC66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075" autoAdjust="0"/>
  </p:normalViewPr>
  <p:slideViewPr>
    <p:cSldViewPr>
      <p:cViewPr varScale="1">
        <p:scale>
          <a:sx n="70" d="100"/>
          <a:sy n="70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693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6.png"/><Relationship Id="rId3" Type="http://schemas.openxmlformats.org/officeDocument/2006/relationships/hyperlink" Target="http://www.google.co.uk/url?sa=i&amp;rct=j&amp;q=knight&amp;source=images&amp;cd=&amp;cad=rja&amp;docid=bhL7XWax7wod9M&amp;tbnid=hoa_a_SF0lkeMM:&amp;ved=0CAUQjRw&amp;url=http://www.kislingburyschool.co.uk/page/?pid%3D91&amp;ei=DjxPUe_5I6a50QX53IB4&amp;bvm=bv.44158598,d.d2k&amp;psig=AFQjCNGf3Rqv0Rcw0pY44dwjy4hofjAyHQ&amp;ust=1364233613033818" TargetMode="External"/><Relationship Id="rId7" Type="http://schemas.openxmlformats.org/officeDocument/2006/relationships/hyperlink" Target="http://www.google.co.uk/url?sa=i&amp;rct=j&amp;q=knot&amp;source=images&amp;cd=&amp;cad=rja&amp;docid=84JsN62lgraxpM&amp;tbnid=Ur6CCqZIDyp41M:&amp;ved=0CAUQjRw&amp;url=http://tabithasbewitched.wordpress.com/2011/08/19/knotcord-magick%E2%80%A6why-isn%E2%80%99t-it-as-popular-as-candle-and-incense-magick/&amp;ei=MD1PUbewOeTA0QXr9ID4CA&amp;psig=AFQjCNGQVELe07R_R2X1GsgxmrZTS0_RAg&amp;ust=1364233902003707" TargetMode="Externa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hyperlink" Target="http://www.google.co.uk/url?sa=i&amp;rct=j&amp;q=words+with+silent+letters+h&amp;source=images&amp;cd=&amp;cad=rja&amp;docid=deNhJ01wP69nGM&amp;tbnid=DkZm4Qi8K95KxM:&amp;ved=0CAUQjRw&amp;url=http://www.edplace.com/worksheet_preview.php?eId%3D2117%26type%3Dnc&amp;ei=fz1PUZ-FI6Gz0QWMloHoBw&amp;psig=AFQjCNFUTWDe2e4I1bVwbd-6S5s5BwgBWQ&amp;ust=1364233948289182" TargetMode="External"/><Relationship Id="rId5" Type="http://schemas.openxmlformats.org/officeDocument/2006/relationships/hyperlink" Target="http://www.google.co.uk/url?sa=i&amp;rct=j&amp;q=wrong&amp;source=images&amp;cd=&amp;cad=rja&amp;docid=ilxiUExJFJOx1M&amp;tbnid=7OSj2nt4nUWoAM:&amp;ved=0CAUQjRw&amp;url=http://www.sarahefranklin.com/blog/2012/11/wrong-wrong-all-wrong&amp;ei=yz1PUdzSMOGO0AW784EI&amp;psig=AFQjCNHjMXDa1_Pv4PeA66yztYOxvpHy1A&amp;ust=1364234034863963" TargetMode="External"/><Relationship Id="rId10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hyperlink" Target="http://www.google.co.uk/url?sa=i&amp;rct=j&amp;q=wrist&amp;source=images&amp;cd=&amp;cad=rja&amp;docid=gIA7GmQOV4WJEM&amp;tbnid=sykytj9NnNsjCM:&amp;ved=0CAUQjRw&amp;url=http://www.boneclinic.com.sg/patient-education/hand-and-wrist-pain/wrist-ganglion-cyst/&amp;ei=_jxPUd-PBImm0wXjrICgDQ&amp;bvm=bv.44158598,d.d2k&amp;psig=AFQjCNHtfKgklC1ipRiXVt9egfxwIsYLeA&amp;ust=1364233843552463" TargetMode="External"/><Relationship Id="rId1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Silent letters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</a:t>
            </a:r>
            <a:r>
              <a:rPr lang="en-GB" b="1" u="sng" dirty="0" smtClean="0">
                <a:latin typeface="Comic Sans MS" pitchFamily="66" charset="0"/>
              </a:rPr>
              <a:t>Silent letters</a:t>
            </a:r>
            <a:endParaRPr lang="en-GB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500" b="1" u="sng" dirty="0" smtClean="0">
                <a:latin typeface="Comic Sans MS" panose="030F0702030302020204" pitchFamily="66" charset="0"/>
              </a:rPr>
              <a:t>Definition</a:t>
            </a:r>
            <a:r>
              <a:rPr lang="en-GB" sz="2500" b="1" dirty="0" smtClean="0">
                <a:latin typeface="Comic Sans MS" pitchFamily="66" charset="0"/>
              </a:rPr>
              <a:t>: </a:t>
            </a:r>
            <a:r>
              <a:rPr lang="en-GB" sz="2800" dirty="0">
                <a:latin typeface="Comic Sans MS" pitchFamily="66" charset="0"/>
              </a:rPr>
              <a:t>A silent letter is a letter in a word that </a:t>
            </a:r>
            <a:r>
              <a:rPr lang="en-GB" sz="2800" b="1" dirty="0">
                <a:solidFill>
                  <a:srgbClr val="00B0F0"/>
                </a:solidFill>
                <a:latin typeface="Comic Sans MS" pitchFamily="66" charset="0"/>
              </a:rPr>
              <a:t>you can’t hear</a:t>
            </a:r>
            <a:r>
              <a:rPr lang="en-GB" sz="2800" dirty="0">
                <a:latin typeface="Comic Sans MS" pitchFamily="66" charset="0"/>
              </a:rPr>
              <a:t> when the word is said but when you write it, the silent letter is there. </a:t>
            </a:r>
          </a:p>
          <a:p>
            <a:pPr marL="0" indent="0" algn="just">
              <a:buNone/>
            </a:pPr>
            <a:endParaRPr lang="en-GB" sz="2500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500" b="1" u="sng" dirty="0" smtClean="0">
                <a:latin typeface="Comic Sans MS" pitchFamily="66" charset="0"/>
              </a:rPr>
              <a:t>Example</a:t>
            </a:r>
            <a:r>
              <a:rPr lang="en-GB" sz="2500" b="1" dirty="0" smtClean="0">
                <a:latin typeface="Comic Sans MS" pitchFamily="66" charset="0"/>
              </a:rPr>
              <a:t>: </a:t>
            </a:r>
            <a:r>
              <a:rPr lang="en-GB" sz="2500" dirty="0">
                <a:latin typeface="Comic Sans MS" pitchFamily="66" charset="0"/>
              </a:rPr>
              <a:t> </a:t>
            </a:r>
            <a:r>
              <a:rPr lang="en-GB" sz="2500" dirty="0" smtClean="0">
                <a:latin typeface="Comic Sans MS" pitchFamily="66" charset="0"/>
              </a:rPr>
              <a:t>  </a:t>
            </a:r>
            <a:r>
              <a:rPr lang="en-GB" sz="2500" b="1" u="sng" dirty="0" smtClean="0">
                <a:solidFill>
                  <a:srgbClr val="00CC00"/>
                </a:solidFill>
                <a:latin typeface="Comic Sans MS" pitchFamily="66" charset="0"/>
              </a:rPr>
              <a:t>k</a:t>
            </a:r>
            <a:r>
              <a:rPr lang="en-GB" sz="2500" dirty="0" smtClean="0">
                <a:latin typeface="Comic Sans MS" pitchFamily="66" charset="0"/>
              </a:rPr>
              <a:t>nife</a:t>
            </a:r>
            <a:r>
              <a:rPr lang="en-GB" sz="2500" dirty="0">
                <a:latin typeface="Comic Sans MS" pitchFamily="66" charset="0"/>
              </a:rPr>
              <a:t>	</a:t>
            </a:r>
            <a:r>
              <a:rPr lang="en-GB" sz="2500" dirty="0" smtClean="0">
                <a:latin typeface="Comic Sans MS" pitchFamily="66" charset="0"/>
              </a:rPr>
              <a:t>	</a:t>
            </a:r>
            <a:r>
              <a:rPr lang="en-GB" sz="2500" dirty="0" smtClean="0">
                <a:latin typeface="Comic Sans MS" pitchFamily="66" charset="0"/>
              </a:rPr>
              <a:t>autum</a:t>
            </a:r>
            <a:r>
              <a:rPr lang="en-GB" sz="2500" b="1" u="sng" dirty="0" smtClean="0">
                <a:solidFill>
                  <a:srgbClr val="00CC00"/>
                </a:solidFill>
                <a:latin typeface="Comic Sans MS" pitchFamily="66" charset="0"/>
              </a:rPr>
              <a:t>n</a:t>
            </a:r>
            <a:r>
              <a:rPr lang="en-GB" sz="2500" dirty="0" smtClean="0">
                <a:latin typeface="Comic Sans MS" pitchFamily="66" charset="0"/>
              </a:rPr>
              <a:t>		desi</a:t>
            </a:r>
            <a:r>
              <a:rPr lang="en-GB" sz="2500" b="1" u="sng" dirty="0" smtClean="0">
                <a:solidFill>
                  <a:srgbClr val="00CC00"/>
                </a:solidFill>
                <a:latin typeface="Comic Sans MS" pitchFamily="66" charset="0"/>
              </a:rPr>
              <a:t>g</a:t>
            </a:r>
            <a:r>
              <a:rPr lang="en-GB" sz="2500" dirty="0" smtClean="0">
                <a:latin typeface="Comic Sans MS" pitchFamily="66" charset="0"/>
              </a:rPr>
              <a:t>n</a:t>
            </a:r>
            <a:endParaRPr lang="en-GB" sz="25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30832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main silent letters</a:t>
            </a:r>
            <a:endParaRPr lang="en-GB" sz="5400" b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432048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>
                <a:latin typeface="Comic Sans MS" pitchFamily="66" charset="0"/>
              </a:rPr>
              <a:t>Silent g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Words like 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g</a:t>
            </a:r>
            <a:r>
              <a:rPr lang="en-GB" sz="2400" dirty="0" smtClean="0">
                <a:latin typeface="Comic Sans MS" pitchFamily="66" charset="0"/>
              </a:rPr>
              <a:t>nome and 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g</a:t>
            </a:r>
            <a:r>
              <a:rPr lang="en-GB" sz="2400" dirty="0" smtClean="0">
                <a:latin typeface="Comic Sans MS" pitchFamily="66" charset="0"/>
              </a:rPr>
              <a:t>nash.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Comic Sans MS" pitchFamily="66" charset="0"/>
              </a:rPr>
              <a:t>Silent k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Words like </a:t>
            </a: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nee and </a:t>
            </a: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now.</a:t>
            </a:r>
            <a:endParaRPr lang="en-GB" sz="2400" u="sng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60032" y="1340768"/>
            <a:ext cx="4283968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u="sng" dirty="0" smtClean="0">
                <a:latin typeface="Comic Sans MS" pitchFamily="66" charset="0"/>
              </a:rPr>
              <a:t>Silent w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Words like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GB" sz="2400" dirty="0" smtClean="0">
                <a:latin typeface="Comic Sans MS" pitchFamily="66" charset="0"/>
              </a:rPr>
              <a:t>rite and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GB" sz="2400" dirty="0" smtClean="0">
                <a:latin typeface="Comic Sans MS" pitchFamily="66" charset="0"/>
              </a:rPr>
              <a:t>ring.</a:t>
            </a:r>
          </a:p>
          <a:p>
            <a:pPr marL="0" indent="0">
              <a:buNone/>
            </a:pPr>
            <a:endParaRPr lang="en-GB" sz="2400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Comic Sans MS" pitchFamily="66" charset="0"/>
              </a:rPr>
              <a:t>Silent h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Words like w</a:t>
            </a:r>
            <a:r>
              <a:rPr lang="en-GB" sz="2400" b="1" dirty="0" smtClean="0">
                <a:solidFill>
                  <a:srgbClr val="CC3399"/>
                </a:solidFill>
                <a:latin typeface="Comic Sans MS" pitchFamily="66" charset="0"/>
              </a:rPr>
              <a:t>h</a:t>
            </a:r>
            <a:r>
              <a:rPr lang="en-GB" sz="2400" dirty="0" smtClean="0">
                <a:latin typeface="Comic Sans MS" pitchFamily="66" charset="0"/>
              </a:rPr>
              <a:t>at and w</a:t>
            </a:r>
            <a:r>
              <a:rPr lang="en-GB" sz="2400" b="1" dirty="0" smtClean="0">
                <a:solidFill>
                  <a:srgbClr val="CC3399"/>
                </a:solidFill>
                <a:latin typeface="Comic Sans MS" pitchFamily="66" charset="0"/>
              </a:rPr>
              <a:t>h</a:t>
            </a:r>
            <a:r>
              <a:rPr lang="en-GB" sz="2400" dirty="0" smtClean="0">
                <a:latin typeface="Comic Sans MS" pitchFamily="66" charset="0"/>
              </a:rPr>
              <a:t>y.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9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188571"/>
            <a:ext cx="878497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List as many words with silent letters as you can. </a:t>
            </a:r>
            <a:endParaRPr lang="en-GB" sz="28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pic>
        <p:nvPicPr>
          <p:cNvPr id="6" name="Picture 2" descr="http://www.kislingburyschool.co.uk/_files/images/68B444D400698CE3AF90293C90221A58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0803">
            <a:off x="219500" y="2225623"/>
            <a:ext cx="2080264" cy="159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http://www.sarahefranklin.com/sites/default/files/wrong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258" y="4232037"/>
            <a:ext cx="984246" cy="98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http://tabithasbewitched.files.wordpress.com/2010/07/4306knot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56654"/>
            <a:ext cx="1705804" cy="105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http://www.boneclinic.com.sg/wp-content/uploads/2011/08/WristGanglion1a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165">
            <a:off x="7082370" y="2200270"/>
            <a:ext cx="1810544" cy="1336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http://edplace.com/userfiles/image/rhino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32037"/>
            <a:ext cx="1656184" cy="114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2" t="14508" r="14911" b="14508"/>
          <a:stretch/>
        </p:blipFill>
        <p:spPr>
          <a:xfrm rot="259680">
            <a:off x="5030887" y="1998655"/>
            <a:ext cx="1584176" cy="14401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618" y="2225118"/>
            <a:ext cx="1417604" cy="232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9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47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Some w</a:t>
            </a:r>
            <a:r>
              <a:rPr lang="en-GB" sz="47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ords with silent letters</a:t>
            </a:r>
            <a:endParaRPr lang="en-GB" sz="47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79512" y="1268760"/>
            <a:ext cx="2448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Ac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e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Autum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n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emical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Colum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n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Cres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ent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Ec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o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Fas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en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Forei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</a:t>
            </a:r>
          </a:p>
          <a:p>
            <a:pPr marL="0" indent="0">
              <a:buNone/>
            </a:pP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nat</a:t>
            </a:r>
          </a:p>
          <a:p>
            <a:pPr marL="0" indent="0"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3707904" y="1274164"/>
            <a:ext cx="24482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G</a:t>
            </a:r>
            <a:r>
              <a:rPr lang="en-GB" altLang="en-US" sz="2400" b="1" dirty="0">
                <a:solidFill>
                  <a:srgbClr val="00CC00"/>
                </a:solidFill>
                <a:latin typeface="Comic Sans MS" panose="030F0702030302020204" pitchFamily="66" charset="0"/>
              </a:rPr>
              <a:t>u</a:t>
            </a:r>
            <a:r>
              <a:rPr lang="en-GB" altLang="en-US" sz="2400" dirty="0">
                <a:latin typeface="Comic Sans MS" panose="030F0702030302020204" pitchFamily="66" charset="0"/>
              </a:rPr>
              <a:t>ilt</a:t>
            </a: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Han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d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kerchief</a:t>
            </a: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Hym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n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nee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nit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now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Lis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en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Num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b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sychology</a:t>
            </a:r>
          </a:p>
          <a:p>
            <a:pPr marL="0" indent="0">
              <a:buFont typeface="Arial" pitchFamily="34" charset="0"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6958608" y="1191896"/>
            <a:ext cx="24482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S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ene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S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issors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S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w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ord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Tec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nology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Tom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b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W</a:t>
            </a: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istle</a:t>
            </a:r>
          </a:p>
          <a:p>
            <a:pPr marL="0" indent="0">
              <a:buFont typeface="Arial" pitchFamily="34" charset="0"/>
              <a:buNone/>
            </a:pPr>
            <a:r>
              <a:rPr lang="en-GB" altLang="en-US" sz="24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W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restle </a:t>
            </a:r>
          </a:p>
          <a:p>
            <a:pPr marL="0" indent="0">
              <a:buFont typeface="Arial" pitchFamily="34" charset="0"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79512" y="1268760"/>
            <a:ext cx="8784976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400" dirty="0" smtClean="0">
                <a:latin typeface="Comic Sans MS" pitchFamily="66" charset="0"/>
              </a:rPr>
              <a:t>1) Write a paragraph about a day trip to a location of your choice. You need to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itchFamily="66" charset="0"/>
              </a:rPr>
              <a:t>include as many words with silent letters</a:t>
            </a:r>
            <a:r>
              <a:rPr lang="en-GB" sz="2400" dirty="0" smtClean="0">
                <a:latin typeface="Comic Sans MS" pitchFamily="66" charset="0"/>
              </a:rPr>
              <a:t> as you can.</a:t>
            </a: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Comic Sans MS" pitchFamily="66" charset="0"/>
              </a:rPr>
              <a:t>2) Swap your work with a partner. </a:t>
            </a: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Comic Sans MS" pitchFamily="66" charset="0"/>
              </a:rPr>
              <a:t>3) You now need to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itchFamily="66" charset="0"/>
              </a:rPr>
              <a:t> highlight all the words your partner’s used which have a silent letter</a:t>
            </a:r>
            <a:r>
              <a:rPr lang="en-GB" sz="2400" dirty="0" smtClean="0">
                <a:latin typeface="Comic Sans MS" pitchFamily="66" charset="0"/>
              </a:rPr>
              <a:t> in them.</a:t>
            </a: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Comic Sans MS" pitchFamily="66" charset="0"/>
              </a:rPr>
              <a:t>4) Give the work back to your partner. Did they find all your silent letters? </a:t>
            </a: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endParaRPr lang="en-GB" altLang="en-US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70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572</Words>
  <Application>Microsoft Office PowerPoint</Application>
  <PresentationFormat>On-screen Show (4:3)</PresentationFormat>
  <Paragraphs>98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The main silent letters</vt:lpstr>
      <vt:lpstr>Task time: create your own</vt:lpstr>
      <vt:lpstr>Some words with silent letters</vt:lpstr>
      <vt:lpstr>Task time: now find it! 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61</cp:revision>
  <dcterms:created xsi:type="dcterms:W3CDTF">2013-01-04T17:26:50Z</dcterms:created>
  <dcterms:modified xsi:type="dcterms:W3CDTF">2014-06-08T18:22:09Z</dcterms:modified>
</cp:coreProperties>
</file>