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57" r:id="rId4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800080"/>
    <a:srgbClr val="99FF99"/>
    <a:srgbClr val="99CCFF"/>
    <a:srgbClr val="FFCCCC"/>
    <a:srgbClr val="FFFFCC"/>
    <a:srgbClr val="FFCC66"/>
    <a:srgbClr val="00CC99"/>
    <a:srgbClr val="33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75" autoAdjust="0"/>
  </p:normalViewPr>
  <p:slideViewPr>
    <p:cSldViewPr>
      <p:cViewPr varScale="1">
        <p:scale>
          <a:sx n="70" d="100"/>
          <a:sy n="7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5E962-99EF-4AA2-9051-B462843959C5}" type="datetimeFigureOut">
              <a:rPr lang="en-GB" smtClean="0"/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9D9D6-531A-406B-BC5C-F322D476CF96}" type="slidenum">
              <a:rPr lang="en-GB" smtClean="0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for pupils’ definition before showing</a:t>
            </a:r>
            <a:r>
              <a:rPr lang="en-GB" baseline="0" dirty="0" smtClean="0"/>
              <a:t> the correct one.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DBB61-F817-4253-B0D8-AC32194FF2F4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5AD1-101C-4D18-8F51-741E11B8E5E0}" type="slidenum">
              <a:rPr lang="en-GB" smtClean="0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Grammar Starter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96270"/>
            <a:ext cx="9144000" cy="1752600"/>
          </a:xfrm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Simple and compound sentences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anose="030F0702030302020204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anose="030F0702030302020204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anose="030F0702030302020204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469796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In the back of your exercise book...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425355"/>
          </a:xfrm>
        </p:spPr>
        <p:txBody>
          <a:bodyPr/>
          <a:lstStyle/>
          <a:p>
            <a:pPr marL="0" indent="0" algn="ctr">
              <a:buNone/>
            </a:pPr>
            <a:r>
              <a:rPr lang="en-GB" sz="2600" b="1" u="sng" dirty="0" smtClean="0">
                <a:latin typeface="Comic Sans MS" panose="030F0702030302020204" pitchFamily="66" charset="0"/>
              </a:rPr>
              <a:t>Grammar Starter: Simple and compound sentences</a:t>
            </a:r>
            <a:endParaRPr lang="en-GB" sz="2600" b="1" u="sng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b="1" u="sng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en-GB" sz="2000" b="1" u="sng" dirty="0" smtClean="0">
                <a:latin typeface="Comic Sans MS" panose="030F0702030302020204" pitchFamily="66" charset="0"/>
              </a:rPr>
              <a:t>Definitions</a:t>
            </a:r>
            <a:r>
              <a:rPr lang="en-GB" sz="2000" b="1" dirty="0" smtClean="0">
                <a:latin typeface="Comic Sans MS" panose="030F0702030302020204" pitchFamily="66" charset="0"/>
              </a:rPr>
              <a:t>:</a:t>
            </a:r>
            <a:endParaRPr lang="en-GB" sz="2000" b="1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en-GB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Simple </a:t>
            </a:r>
            <a:r>
              <a:rPr lang="en-GB" sz="2000" dirty="0" smtClean="0">
                <a:latin typeface="Comic Sans MS" panose="030F0702030302020204" pitchFamily="66" charset="0"/>
              </a:rPr>
              <a:t>-</a:t>
            </a:r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</a:rPr>
              <a:t>A </a:t>
            </a:r>
            <a:r>
              <a:rPr lang="en-GB" sz="2000" dirty="0">
                <a:latin typeface="Comic Sans MS" panose="030F0702030302020204" pitchFamily="66" charset="0"/>
              </a:rPr>
              <a:t>sentence </a:t>
            </a:r>
            <a:r>
              <a:rPr lang="en-GB" sz="2000" dirty="0" smtClean="0">
                <a:latin typeface="Comic Sans MS" panose="030F0702030302020204" pitchFamily="66" charset="0"/>
              </a:rPr>
              <a:t>which only has only </a:t>
            </a:r>
            <a:r>
              <a:rPr lang="en-GB" sz="2000" dirty="0">
                <a:latin typeface="Comic Sans MS" panose="030F0702030302020204" pitchFamily="66" charset="0"/>
              </a:rPr>
              <a:t>one </a:t>
            </a:r>
            <a:r>
              <a:rPr lang="en-GB" sz="2000" dirty="0" smtClean="0">
                <a:latin typeface="Comic Sans MS" panose="030F0702030302020204" pitchFamily="66" charset="0"/>
              </a:rPr>
              <a:t>idea in it.</a:t>
            </a:r>
            <a:endParaRPr lang="en-GB" sz="2000" b="1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en-GB" sz="20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Compound </a:t>
            </a:r>
            <a:r>
              <a:rPr lang="en-GB" sz="2000" dirty="0" smtClean="0">
                <a:latin typeface="Comic Sans MS" panose="030F0702030302020204" pitchFamily="66" charset="0"/>
              </a:rPr>
              <a:t>–</a:t>
            </a:r>
            <a:r>
              <a:rPr lang="en-GB" sz="20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</a:rPr>
              <a:t>Two simple sentences joined together with a connective. </a:t>
            </a:r>
            <a:endParaRPr lang="en-GB" sz="2000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en-GB" sz="2000" b="1" u="sng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000" b="1" u="sng" dirty="0" smtClean="0">
                <a:latin typeface="Comic Sans MS" panose="030F0702030302020204" pitchFamily="66" charset="0"/>
              </a:rPr>
              <a:t>Examples</a:t>
            </a:r>
            <a:r>
              <a:rPr lang="en-GB" sz="2000" dirty="0" smtClean="0">
                <a:latin typeface="Comic Sans MS" panose="030F0702030302020204" pitchFamily="66" charset="0"/>
              </a:rPr>
              <a:t>: </a:t>
            </a:r>
            <a:endParaRPr lang="en-GB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Simple</a:t>
            </a:r>
            <a:r>
              <a:rPr lang="en-GB" sz="2000" dirty="0" smtClean="0">
                <a:latin typeface="Comic Sans MS" panose="030F0702030302020204" pitchFamily="66" charset="0"/>
              </a:rPr>
              <a:t> - He put on his coat. He walked to the door.</a:t>
            </a:r>
            <a:endParaRPr lang="en-GB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0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Compound</a:t>
            </a:r>
            <a:r>
              <a:rPr lang="en-GB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- He put on his coat </a:t>
            </a:r>
            <a:r>
              <a:rPr lang="en-GB" sz="2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and</a:t>
            </a:r>
            <a:r>
              <a:rPr lang="en-GB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walked to the door. </a:t>
            </a:r>
            <a:endParaRPr lang="en-GB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anose="030F0702030302020204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anose="030F0702030302020204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anose="030F0702030302020204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51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Simple sentences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anose="030F0702030302020204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anose="030F0702030302020204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anose="030F0702030302020204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179512" y="1268760"/>
            <a:ext cx="8784976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dirty="0">
                <a:latin typeface="Comic Sans MS" panose="030F0702030302020204" pitchFamily="66" charset="0"/>
              </a:rPr>
              <a:t>A simple sentence needs </a:t>
            </a:r>
            <a:r>
              <a:rPr lang="en-US" sz="2000" dirty="0" smtClean="0">
                <a:latin typeface="Comic Sans MS" panose="030F0702030302020204" pitchFamily="66" charset="0"/>
              </a:rPr>
              <a:t>two </a:t>
            </a:r>
            <a:r>
              <a:rPr lang="en-US" sz="2000" dirty="0">
                <a:latin typeface="Comic Sans MS" panose="030F0702030302020204" pitchFamily="66" charset="0"/>
              </a:rPr>
              <a:t>things: a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subject</a:t>
            </a: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and a </a:t>
            </a:r>
            <a:r>
              <a:rPr lang="en-US" sz="2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verb</a:t>
            </a:r>
            <a:r>
              <a:rPr lang="en-US" sz="2000" dirty="0" smtClean="0">
                <a:latin typeface="Comic Sans MS" panose="030F0702030302020204" pitchFamily="66" charset="0"/>
              </a:rPr>
              <a:t>. </a:t>
            </a:r>
            <a:endParaRPr lang="en-US" sz="2000" dirty="0" smtClean="0">
              <a:latin typeface="Comic Sans MS" panose="030F0702030302020204" pitchFamily="66" charset="0"/>
            </a:endParaRPr>
          </a:p>
          <a:p>
            <a:pPr algn="just"/>
            <a:r>
              <a:rPr lang="en-US" sz="2000" dirty="0" smtClean="0">
                <a:latin typeface="Comic Sans MS" panose="030F0702030302020204" pitchFamily="66" charset="0"/>
              </a:rPr>
              <a:t>The </a:t>
            </a:r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subject</a:t>
            </a:r>
            <a:r>
              <a:rPr lang="en-US" sz="2000" dirty="0">
                <a:latin typeface="Comic Sans MS" panose="030F0702030302020204" pitchFamily="66" charset="0"/>
              </a:rPr>
              <a:t> does something in the sentence. </a:t>
            </a:r>
            <a:endParaRPr lang="en-US" sz="2000" dirty="0" smtClean="0">
              <a:latin typeface="Comic Sans MS" panose="030F0702030302020204" pitchFamily="66" charset="0"/>
            </a:endParaRPr>
          </a:p>
          <a:p>
            <a:pPr algn="just"/>
            <a:r>
              <a:rPr lang="en-US" sz="2000" dirty="0" smtClean="0">
                <a:latin typeface="Comic Sans MS" panose="030F0702030302020204" pitchFamily="66" charset="0"/>
              </a:rPr>
              <a:t>The </a:t>
            </a:r>
            <a:r>
              <a:rPr lang="en-US" sz="2000" dirty="0">
                <a:latin typeface="Comic Sans MS" panose="030F0702030302020204" pitchFamily="66" charset="0"/>
              </a:rPr>
              <a:t>actions are </a:t>
            </a:r>
            <a:r>
              <a:rPr lang="en-US" sz="2000" b="1" dirty="0">
                <a:solidFill>
                  <a:srgbClr val="00B0F0"/>
                </a:solidFill>
                <a:latin typeface="Comic Sans MS" panose="030F0702030302020204" pitchFamily="66" charset="0"/>
              </a:rPr>
              <a:t>verbs</a:t>
            </a:r>
            <a:r>
              <a:rPr lang="en-US" sz="2000" dirty="0">
                <a:latin typeface="Comic Sans MS" panose="030F0702030302020204" pitchFamily="66" charset="0"/>
              </a:rPr>
              <a:t>. </a:t>
            </a:r>
            <a:endParaRPr lang="en-US" sz="2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2000" i="1" dirty="0" smtClean="0">
                <a:latin typeface="Comic Sans MS" panose="030F0702030302020204" pitchFamily="66" charset="0"/>
              </a:rPr>
              <a:t>My </a:t>
            </a:r>
            <a:r>
              <a:rPr lang="en-US" sz="2000" b="1" i="1" dirty="0">
                <a:solidFill>
                  <a:srgbClr val="FF0000"/>
                </a:solidFill>
                <a:latin typeface="Comic Sans MS" panose="030F0702030302020204" pitchFamily="66" charset="0"/>
              </a:rPr>
              <a:t>friend</a:t>
            </a:r>
            <a:r>
              <a:rPr lang="en-US" sz="2000" i="1" dirty="0">
                <a:latin typeface="Comic Sans MS" panose="030F0702030302020204" pitchFamily="66" charset="0"/>
              </a:rPr>
              <a:t> </a:t>
            </a:r>
            <a:r>
              <a:rPr lang="en-US" sz="2000" b="1" i="1" dirty="0">
                <a:solidFill>
                  <a:srgbClr val="00B0F0"/>
                </a:solidFill>
                <a:latin typeface="Comic Sans MS" panose="030F0702030302020204" pitchFamily="66" charset="0"/>
              </a:rPr>
              <a:t>gave</a:t>
            </a:r>
            <a:r>
              <a:rPr lang="en-US" sz="2000" i="1" dirty="0">
                <a:latin typeface="Comic Sans MS" panose="030F0702030302020204" pitchFamily="66" charset="0"/>
              </a:rPr>
              <a:t> </a:t>
            </a:r>
            <a:r>
              <a:rPr lang="en-US" sz="2000" dirty="0">
                <a:latin typeface="Comic Sans MS" panose="030F0702030302020204" pitchFamily="66" charset="0"/>
              </a:rPr>
              <a:t>me</a:t>
            </a:r>
            <a:r>
              <a:rPr lang="en-US" sz="2000" i="1" dirty="0">
                <a:latin typeface="Comic Sans MS" panose="030F0702030302020204" pitchFamily="66" charset="0"/>
              </a:rPr>
              <a:t> </a:t>
            </a:r>
            <a:r>
              <a:rPr lang="en-US" sz="2000" b="1" i="1" dirty="0">
                <a:solidFill>
                  <a:srgbClr val="00B0F0"/>
                </a:solidFill>
                <a:latin typeface="Comic Sans MS" panose="030F0702030302020204" pitchFamily="66" charset="0"/>
              </a:rPr>
              <a:t>a lift</a:t>
            </a:r>
            <a:r>
              <a:rPr lang="en-US" sz="2000" dirty="0">
                <a:latin typeface="Comic Sans MS" panose="030F0702030302020204" pitchFamily="66" charset="0"/>
              </a:rPr>
              <a:t>. </a:t>
            </a: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Find the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subject</a:t>
            </a: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and </a:t>
            </a:r>
            <a:r>
              <a:rPr lang="en-US" sz="2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verb</a:t>
            </a:r>
            <a:r>
              <a:rPr lang="en-US" sz="2000" b="1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in these sentences:</a:t>
            </a: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1) The cat ate my tuna sandwich! </a:t>
            </a: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2) Kelly is writing in her diary. </a:t>
            </a: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3) </a:t>
            </a:r>
            <a:r>
              <a:rPr lang="en-GB" sz="2000" dirty="0">
                <a:latin typeface="Comic Sans MS" panose="030F0702030302020204" pitchFamily="66" charset="0"/>
              </a:rPr>
              <a:t>Some students like to study in the </a:t>
            </a:r>
            <a:r>
              <a:rPr lang="en-GB" sz="2000" dirty="0" smtClean="0">
                <a:latin typeface="Comic Sans MS" panose="030F0702030302020204" pitchFamily="66" charset="0"/>
              </a:rPr>
              <a:t>mornings.</a:t>
            </a: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4) Alex played football.</a:t>
            </a: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5) The hamster ran in its wheel. </a:t>
            </a:r>
            <a:endParaRPr lang="en-GB" sz="2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endParaRPr lang="en-US" altLang="en-US" sz="2000" dirty="0">
              <a:latin typeface="Comic Sans MS" panose="030F0702030302020204" pitchFamily="66" charset="0"/>
            </a:endParaRPr>
          </a:p>
          <a:p>
            <a:endParaRPr lang="en-GB" sz="20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Task time: create your own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51520" y="1412776"/>
            <a:ext cx="8604956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400" dirty="0" smtClean="0">
                <a:latin typeface="Comic Sans MS" panose="030F0702030302020204" pitchFamily="66" charset="0"/>
              </a:rPr>
              <a:t>Join these two </a:t>
            </a:r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simple sentences</a:t>
            </a:r>
            <a:r>
              <a:rPr lang="en-GB" sz="2400" dirty="0" smtClean="0">
                <a:latin typeface="Comic Sans MS" panose="030F0702030302020204" pitchFamily="66" charset="0"/>
              </a:rPr>
              <a:t> together to create one </a:t>
            </a:r>
            <a:r>
              <a:rPr lang="en-GB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compound sentence</a:t>
            </a:r>
            <a:r>
              <a:rPr lang="en-GB" sz="2400" dirty="0" smtClean="0">
                <a:latin typeface="Comic Sans MS" panose="030F0702030302020204" pitchFamily="66" charset="0"/>
              </a:rPr>
              <a:t>.</a:t>
            </a:r>
            <a:endParaRPr lang="en-GB" sz="2400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en-GB" sz="2400" dirty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en-GB" sz="2300" dirty="0" smtClean="0">
                <a:latin typeface="Comic Sans MS" panose="030F0702030302020204" pitchFamily="66" charset="0"/>
              </a:rPr>
              <a:t>Mrs Thomas wanted a bath.  She’s had a hard day at work.</a:t>
            </a:r>
            <a:endParaRPr lang="en-GB" sz="2300" dirty="0" smtClean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en-GB" sz="2300" dirty="0" smtClean="0">
                <a:latin typeface="Comic Sans MS" panose="030F0702030302020204" pitchFamily="66" charset="0"/>
              </a:rPr>
              <a:t>It is cold outside. We still went to town.</a:t>
            </a:r>
            <a:endParaRPr lang="en-GB" sz="2300" dirty="0" smtClean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en-GB" sz="2300" dirty="0" smtClean="0">
                <a:latin typeface="Comic Sans MS" panose="030F0702030302020204" pitchFamily="66" charset="0"/>
              </a:rPr>
              <a:t>I love ice cream. My favourite flavour is raspberry ripple. </a:t>
            </a:r>
            <a:endParaRPr lang="en-GB" sz="2300" dirty="0" smtClean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en-GB" sz="2300" dirty="0" smtClean="0">
                <a:latin typeface="Comic Sans MS" panose="030F0702030302020204" pitchFamily="66" charset="0"/>
              </a:rPr>
              <a:t>He bought two tickets. They were very expensive. </a:t>
            </a:r>
            <a:endParaRPr lang="en-GB" sz="2300" dirty="0" smtClean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en-GB" sz="2300" dirty="0" smtClean="0">
                <a:latin typeface="Comic Sans MS" panose="030F0702030302020204" pitchFamily="66" charset="0"/>
              </a:rPr>
              <a:t>He sat down. He was tired. </a:t>
            </a:r>
            <a:endParaRPr lang="en-GB" sz="2300" dirty="0" smtClean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en-GB" sz="2300" dirty="0" smtClean="0">
                <a:latin typeface="Comic Sans MS" panose="030F0702030302020204" pitchFamily="66" charset="0"/>
              </a:rPr>
              <a:t>Let’s eat dinner. I am very hungry.</a:t>
            </a:r>
            <a:endParaRPr lang="en-GB" sz="2300" dirty="0" smtClean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endParaRPr lang="en-GB" sz="2300" dirty="0" smtClean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endParaRPr lang="en-GB" sz="23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endParaRPr lang="en-GB" sz="23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anose="030F0702030302020204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anose="030F0702030302020204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anose="030F0702030302020204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Task time: Examples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51520" y="1412776"/>
            <a:ext cx="8604956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400" dirty="0" smtClean="0">
                <a:latin typeface="Comic Sans MS" panose="030F0702030302020204" pitchFamily="66" charset="0"/>
              </a:rPr>
              <a:t>These are some ideas that you could of put. </a:t>
            </a:r>
            <a:endParaRPr lang="en-GB" sz="2400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en-GB" sz="2400" dirty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en-GB" sz="2300" dirty="0" smtClean="0">
                <a:latin typeface="Comic Sans MS" panose="030F0702030302020204" pitchFamily="66" charset="0"/>
              </a:rPr>
              <a:t>Mrs Thomas wanted a bath, because she’s had a hard day at work.</a:t>
            </a:r>
            <a:endParaRPr lang="en-GB" sz="2300" dirty="0" smtClean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en-GB" sz="2300" dirty="0" smtClean="0">
                <a:latin typeface="Comic Sans MS" panose="030F0702030302020204" pitchFamily="66" charset="0"/>
              </a:rPr>
              <a:t>It is cold outside, but we still went to town.</a:t>
            </a:r>
            <a:endParaRPr lang="en-GB" sz="2300" dirty="0" smtClean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en-GB" sz="2300" dirty="0" smtClean="0">
                <a:latin typeface="Comic Sans MS" panose="030F0702030302020204" pitchFamily="66" charset="0"/>
              </a:rPr>
              <a:t>I love ice cream, and my favourite flavour is raspberry ripple. </a:t>
            </a:r>
            <a:endParaRPr lang="en-GB" sz="2300" dirty="0" smtClean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en-GB" sz="2300" dirty="0" smtClean="0">
                <a:latin typeface="Comic Sans MS" panose="030F0702030302020204" pitchFamily="66" charset="0"/>
              </a:rPr>
              <a:t>He bought two tickets, however they were very expensive. </a:t>
            </a:r>
            <a:endParaRPr lang="en-GB" sz="2300" dirty="0" smtClean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en-GB" sz="2300" dirty="0" smtClean="0">
                <a:latin typeface="Comic Sans MS" panose="030F0702030302020204" pitchFamily="66" charset="0"/>
              </a:rPr>
              <a:t>He sat down, because he was tired. </a:t>
            </a:r>
            <a:endParaRPr lang="en-GB" sz="2300" dirty="0" smtClean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en-GB" sz="2300" dirty="0" smtClean="0">
                <a:latin typeface="Comic Sans MS" panose="030F0702030302020204" pitchFamily="66" charset="0"/>
              </a:rPr>
              <a:t>Let’s eat dinner, as I am very hungry.</a:t>
            </a:r>
            <a:endParaRPr lang="en-GB" sz="2300" dirty="0" smtClean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endParaRPr lang="en-GB" sz="2300" dirty="0" smtClean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endParaRPr lang="en-GB" sz="23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endParaRPr lang="en-GB" sz="23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anose="030F0702030302020204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anose="030F0702030302020204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anose="030F0702030302020204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anose="030F0702030302020204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2934</Words>
  <Application>WPS Presentation</Application>
  <PresentationFormat>On-screen Show (4:3)</PresentationFormat>
  <Paragraphs>122</Paragraphs>
  <Slides>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</vt:lpstr>
      <vt:lpstr>SimSun</vt:lpstr>
      <vt:lpstr>Wingdings</vt:lpstr>
      <vt:lpstr>Comic Sans MS</vt:lpstr>
      <vt:lpstr>Calibri</vt:lpstr>
      <vt:lpstr>Microsoft YaHei</vt:lpstr>
      <vt:lpstr/>
      <vt:lpstr>Arial Unicode MS</vt:lpstr>
      <vt:lpstr>Euphorigenic</vt:lpstr>
      <vt:lpstr>Office Theme</vt:lpstr>
      <vt:lpstr>Grammar Starter</vt:lpstr>
      <vt:lpstr>In the back of your exercise book...</vt:lpstr>
      <vt:lpstr>Simple sentences</vt:lpstr>
      <vt:lpstr>Task time: create your own</vt:lpstr>
      <vt:lpstr>Task time: create your own</vt:lpstr>
    </vt:vector>
  </TitlesOfParts>
  <Company>The Brunts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Lesson 1</dc:title>
  <dc:creator>Charlie Mason</dc:creator>
  <cp:lastModifiedBy>I.Kettlewell</cp:lastModifiedBy>
  <cp:revision>73</cp:revision>
  <dcterms:created xsi:type="dcterms:W3CDTF">2013-01-04T17:26:00Z</dcterms:created>
  <dcterms:modified xsi:type="dcterms:W3CDTF">2017-08-22T18:47:55Z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1033-10.2.0.5908</vt:lpwstr>
  </property>
</Properties>
</file>