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1" r:id="rId4"/>
    <p:sldId id="262"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800080"/>
    <a:srgbClr val="99FF99"/>
    <a:srgbClr val="99CCFF"/>
    <a:srgbClr val="FFCCCC"/>
    <a:srgbClr val="FFFFCC"/>
    <a:srgbClr val="FFCC66"/>
    <a:srgbClr val="00CC00"/>
    <a:srgbClr val="00CC99"/>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70" d="100"/>
          <a:sy n="70" d="100"/>
        </p:scale>
        <p:origin x="138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5E962-99EF-4AA2-9051-B462843959C5}" type="datetimeFigureOut">
              <a:rPr lang="en-GB" smtClean="0"/>
              <a:t>13/05/2014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9D9D6-531A-406B-BC5C-F322D476CF96}" type="slidenum">
              <a:rPr lang="en-GB" smtClean="0"/>
              <a:t>‹#›</a:t>
            </a:fld>
            <a:endParaRPr lang="en-GB"/>
          </a:p>
        </p:txBody>
      </p:sp>
    </p:spTree>
    <p:extLst>
      <p:ext uri="{BB962C8B-B14F-4D97-AF65-F5344CB8AC3E}">
        <p14:creationId xmlns:p14="http://schemas.microsoft.com/office/powerpoint/2010/main" val="631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pupils’ definition before showing</a:t>
            </a:r>
            <a:r>
              <a:rPr lang="en-GB" baseline="0" dirty="0" smtClean="0"/>
              <a:t> the correct one. </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2</a:t>
            </a:fld>
            <a:endParaRPr lang="en-GB"/>
          </a:p>
        </p:txBody>
      </p:sp>
    </p:spTree>
    <p:extLst>
      <p:ext uri="{BB962C8B-B14F-4D97-AF65-F5344CB8AC3E}">
        <p14:creationId xmlns:p14="http://schemas.microsoft.com/office/powerpoint/2010/main" val="309585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5</a:t>
            </a:fld>
            <a:endParaRPr lang="en-GB"/>
          </a:p>
        </p:txBody>
      </p:sp>
    </p:spTree>
    <p:extLst>
      <p:ext uri="{BB962C8B-B14F-4D97-AF65-F5344CB8AC3E}">
        <p14:creationId xmlns:p14="http://schemas.microsoft.com/office/powerpoint/2010/main" val="16677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29777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0426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184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90099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DBB61-F817-4253-B0D8-AC32194FF2F4}" type="datetimeFigureOut">
              <a:rPr lang="en-GB" smtClean="0"/>
              <a:t>13/05/2014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794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4DBB61-F817-4253-B0D8-AC32194FF2F4}" type="datetimeFigureOut">
              <a:rPr lang="en-GB" smtClean="0"/>
              <a:t>13/05/2014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98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4DBB61-F817-4253-B0D8-AC32194FF2F4}" type="datetimeFigureOut">
              <a:rPr lang="en-GB" smtClean="0"/>
              <a:t>13/05/2014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3783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4DBB61-F817-4253-B0D8-AC32194FF2F4}" type="datetimeFigureOut">
              <a:rPr lang="en-GB" smtClean="0"/>
              <a:t>13/05/2014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409795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BB61-F817-4253-B0D8-AC32194FF2F4}" type="datetimeFigureOut">
              <a:rPr lang="en-GB" smtClean="0"/>
              <a:t>13/05/2014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1531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13/05/2014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7736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13/05/2014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9893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DBB61-F817-4253-B0D8-AC32194FF2F4}" type="datetimeFigureOut">
              <a:rPr lang="en-GB" smtClean="0"/>
              <a:t>13/05/2014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5AD1-101C-4D18-8F51-741E11B8E5E0}" type="slidenum">
              <a:rPr lang="en-GB" smtClean="0"/>
              <a:t>‹#›</a:t>
            </a:fld>
            <a:endParaRPr lang="en-GB"/>
          </a:p>
        </p:txBody>
      </p:sp>
    </p:spTree>
    <p:extLst>
      <p:ext uri="{BB962C8B-B14F-4D97-AF65-F5344CB8AC3E}">
        <p14:creationId xmlns:p14="http://schemas.microsoft.com/office/powerpoint/2010/main" val="423081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Grammar Starter</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type="subTitle" idx="1"/>
          </p:nvPr>
        </p:nvSpPr>
        <p:spPr>
          <a:xfrm>
            <a:off x="0" y="2796270"/>
            <a:ext cx="9144000" cy="1752600"/>
          </a:xfrm>
        </p:spPr>
        <p:txBody>
          <a:bodyPr/>
          <a:lstStyle/>
          <a:p>
            <a:r>
              <a:rPr lang="en-GB" b="1" dirty="0" smtClean="0">
                <a:solidFill>
                  <a:schemeClr val="tx1"/>
                </a:solidFill>
                <a:latin typeface="Comic Sans MS" pitchFamily="66" charset="0"/>
              </a:rPr>
              <a:t>Speech marks</a:t>
            </a:r>
            <a:endParaRPr lang="en-GB" b="1" dirty="0">
              <a:solidFill>
                <a:schemeClr val="tx1"/>
              </a:solidFill>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171428"/>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623781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469796"/>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In the back of your exercise book...</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179512" y="1700808"/>
            <a:ext cx="8784976" cy="4425355"/>
          </a:xfrm>
        </p:spPr>
        <p:txBody>
          <a:bodyPr/>
          <a:lstStyle/>
          <a:p>
            <a:pPr marL="0" indent="0">
              <a:buNone/>
            </a:pPr>
            <a:r>
              <a:rPr lang="en-GB" b="1" dirty="0" smtClean="0">
                <a:latin typeface="Comic Sans MS" pitchFamily="66" charset="0"/>
              </a:rPr>
              <a:t>    </a:t>
            </a:r>
            <a:r>
              <a:rPr lang="en-GB" b="1" u="sng" dirty="0" smtClean="0">
                <a:latin typeface="Comic Sans MS" pitchFamily="66" charset="0"/>
              </a:rPr>
              <a:t>Grammar Starter: Speech marks</a:t>
            </a:r>
          </a:p>
          <a:p>
            <a:pPr marL="0" indent="0" algn="ctr">
              <a:buNone/>
            </a:pPr>
            <a:endParaRPr lang="en-GB" b="1" u="sng" dirty="0">
              <a:latin typeface="Comic Sans MS" pitchFamily="66" charset="0"/>
            </a:endParaRPr>
          </a:p>
          <a:p>
            <a:pPr marL="0" indent="0" algn="just">
              <a:buNone/>
            </a:pPr>
            <a:r>
              <a:rPr lang="en-GB" sz="2800" b="1" u="sng" dirty="0" smtClean="0">
                <a:latin typeface="Comic Sans MS" pitchFamily="66" charset="0"/>
              </a:rPr>
              <a:t>Definition</a:t>
            </a:r>
            <a:r>
              <a:rPr lang="en-GB" sz="2800" b="1" dirty="0" smtClean="0">
                <a:latin typeface="Comic Sans MS" pitchFamily="66" charset="0"/>
              </a:rPr>
              <a:t>: </a:t>
            </a:r>
            <a:r>
              <a:rPr lang="en-GB" sz="2400" dirty="0" smtClean="0">
                <a:latin typeface="Comic Sans MS" pitchFamily="66" charset="0"/>
              </a:rPr>
              <a:t>Speech marks are a piece of punctuation which go around the actual words that someone says. Any additional punctuation needs to go in the speech marks. </a:t>
            </a:r>
            <a:endParaRPr lang="en-GB" sz="2400" dirty="0">
              <a:latin typeface="Comic Sans MS" pitchFamily="66" charset="0"/>
            </a:endParaRPr>
          </a:p>
          <a:p>
            <a:pPr marL="0" indent="0" algn="just">
              <a:buNone/>
            </a:pPr>
            <a:endParaRPr lang="en-GB" sz="2000" b="1" u="sng" dirty="0" smtClean="0">
              <a:latin typeface="Comic Sans MS" pitchFamily="66" charset="0"/>
            </a:endParaRPr>
          </a:p>
          <a:p>
            <a:pPr marL="0" indent="0" algn="just">
              <a:buNone/>
            </a:pPr>
            <a:r>
              <a:rPr lang="en-GB" sz="2800" b="1" u="sng" dirty="0" smtClean="0">
                <a:latin typeface="Comic Sans MS" pitchFamily="66" charset="0"/>
              </a:rPr>
              <a:t>Example</a:t>
            </a:r>
            <a:r>
              <a:rPr lang="en-GB" sz="2800" dirty="0" smtClean="0">
                <a:latin typeface="Comic Sans MS" pitchFamily="66" charset="0"/>
              </a:rPr>
              <a:t>: </a:t>
            </a:r>
            <a:r>
              <a:rPr lang="en-GB" sz="2400" b="1" dirty="0" smtClean="0">
                <a:solidFill>
                  <a:srgbClr val="00B0F0"/>
                </a:solidFill>
                <a:latin typeface="Comic Sans MS" pitchFamily="66" charset="0"/>
              </a:rPr>
              <a:t>“</a:t>
            </a:r>
            <a:r>
              <a:rPr lang="en-GB" sz="2400" dirty="0" smtClean="0">
                <a:latin typeface="Comic Sans MS" pitchFamily="66" charset="0"/>
              </a:rPr>
              <a:t>What should we do about the rumour?</a:t>
            </a:r>
            <a:r>
              <a:rPr lang="en-GB" sz="2400" b="1" dirty="0" smtClean="0">
                <a:solidFill>
                  <a:srgbClr val="00B0F0"/>
                </a:solidFill>
                <a:latin typeface="Comic Sans MS" pitchFamily="66" charset="0"/>
              </a:rPr>
              <a:t>”</a:t>
            </a:r>
            <a:r>
              <a:rPr lang="en-GB" sz="2400" dirty="0" smtClean="0">
                <a:latin typeface="Comic Sans MS" pitchFamily="66" charset="0"/>
              </a:rPr>
              <a:t> questioned Arthur.</a:t>
            </a:r>
            <a:endParaRPr lang="en-GB" sz="2400" b="1" u="sng"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6" name="TextBox 5"/>
          <p:cNvSpPr txBox="1"/>
          <p:nvPr/>
        </p:nvSpPr>
        <p:spPr>
          <a:xfrm>
            <a:off x="7877079" y="1484784"/>
            <a:ext cx="1080120" cy="1107996"/>
          </a:xfrm>
          <a:prstGeom prst="rect">
            <a:avLst/>
          </a:prstGeom>
          <a:noFill/>
          <a:ln w="12700">
            <a:solidFill>
              <a:srgbClr val="FF0000"/>
            </a:solidFill>
          </a:ln>
        </p:spPr>
        <p:txBody>
          <a:bodyPr wrap="square" rtlCol="0">
            <a:spAutoFit/>
          </a:bodyPr>
          <a:lstStyle/>
          <a:p>
            <a:pPr algn="ctr"/>
            <a:r>
              <a:rPr lang="en-GB" sz="6600" dirty="0" smtClean="0">
                <a:solidFill>
                  <a:srgbClr val="FF0000"/>
                </a:solidFill>
              </a:rPr>
              <a:t>“ ”</a:t>
            </a:r>
            <a:endParaRPr lang="en-GB" sz="6600" dirty="0">
              <a:solidFill>
                <a:srgbClr val="FF0000"/>
              </a:solidFill>
            </a:endParaRPr>
          </a:p>
        </p:txBody>
      </p:sp>
    </p:spTree>
    <p:extLst>
      <p:ext uri="{BB962C8B-B14F-4D97-AF65-F5344CB8AC3E}">
        <p14:creationId xmlns:p14="http://schemas.microsoft.com/office/powerpoint/2010/main" val="24010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8" y="0"/>
            <a:ext cx="9130352" cy="1143000"/>
          </a:xfrm>
        </p:spPr>
        <p:txBody>
          <a:bodyPr>
            <a:noAutofit/>
          </a:bodyPr>
          <a:lstStyle/>
          <a:p>
            <a:r>
              <a:rPr lang="en-GB" sz="3600" b="1" dirty="0">
                <a:solidFill>
                  <a:srgbClr val="CC0099"/>
                </a:solidFill>
                <a:effectLst>
                  <a:outerShdw blurRad="38100" dist="38100" dir="2700000" algn="tl">
                    <a:srgbClr val="000000">
                      <a:alpha val="43137"/>
                    </a:srgbClr>
                  </a:outerShdw>
                </a:effectLst>
                <a:latin typeface="Comic Sans MS" pitchFamily="66" charset="0"/>
              </a:rPr>
              <a:t>Can you write </a:t>
            </a:r>
            <a:r>
              <a:rPr lang="en-GB" sz="3600" b="1" dirty="0" smtClean="0">
                <a:solidFill>
                  <a:srgbClr val="CC0099"/>
                </a:solidFill>
                <a:effectLst>
                  <a:outerShdw blurRad="38100" dist="38100" dir="2700000" algn="tl">
                    <a:srgbClr val="000000">
                      <a:alpha val="43137"/>
                    </a:srgbClr>
                  </a:outerShdw>
                </a:effectLst>
                <a:latin typeface="Comic Sans MS" pitchFamily="66" charset="0"/>
              </a:rPr>
              <a:t>this </a:t>
            </a:r>
            <a:r>
              <a:rPr lang="en-GB" sz="3600" b="1" dirty="0">
                <a:solidFill>
                  <a:srgbClr val="CC0099"/>
                </a:solidFill>
                <a:effectLst>
                  <a:outerShdw blurRad="38100" dist="38100" dir="2700000" algn="tl">
                    <a:srgbClr val="000000">
                      <a:alpha val="43137"/>
                    </a:srgbClr>
                  </a:outerShdw>
                </a:effectLst>
                <a:latin typeface="Comic Sans MS" pitchFamily="66" charset="0"/>
              </a:rPr>
              <a:t>out </a:t>
            </a:r>
            <a:r>
              <a:rPr lang="en-GB" sz="3600" b="1" dirty="0" smtClean="0">
                <a:solidFill>
                  <a:srgbClr val="CC0099"/>
                </a:solidFill>
                <a:effectLst>
                  <a:outerShdw blurRad="38100" dist="38100" dir="2700000" algn="tl">
                    <a:srgbClr val="000000">
                      <a:alpha val="43137"/>
                    </a:srgbClr>
                  </a:outerShdw>
                </a:effectLst>
                <a:latin typeface="Comic Sans MS" pitchFamily="66" charset="0"/>
              </a:rPr>
              <a:t>properly with speech marks in it?</a:t>
            </a:r>
            <a:endParaRPr lang="en-GB" sz="3600" b="1" dirty="0">
              <a:solidFill>
                <a:srgbClr val="CC0099"/>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2340" y="1484784"/>
            <a:ext cx="8712968" cy="4641379"/>
          </a:xfrm>
        </p:spPr>
        <p:txBody>
          <a:bodyPr>
            <a:noAutofit/>
          </a:bodyPr>
          <a:lstStyle/>
          <a:p>
            <a:pPr marL="0" indent="0" algn="just">
              <a:buNone/>
            </a:pPr>
            <a:r>
              <a:rPr lang="en-US" sz="1400" dirty="0">
                <a:latin typeface="Comic Sans MS" pitchFamily="66" charset="0"/>
              </a:rPr>
              <a:t>H</a:t>
            </a:r>
            <a:r>
              <a:rPr lang="en-US" sz="1400" dirty="0" smtClean="0">
                <a:latin typeface="Comic Sans MS" pitchFamily="66" charset="0"/>
              </a:rPr>
              <a:t>ello</a:t>
            </a:r>
            <a:r>
              <a:rPr lang="en-US" sz="1400" dirty="0">
                <a:latin typeface="Comic Sans MS" pitchFamily="66" charset="0"/>
              </a:rPr>
              <a:t>, </a:t>
            </a:r>
            <a:r>
              <a:rPr lang="en-US" sz="1400" dirty="0" smtClean="0">
                <a:latin typeface="Comic Sans MS" pitchFamily="66" charset="0"/>
              </a:rPr>
              <a:t>Nick, said </a:t>
            </a:r>
            <a:r>
              <a:rPr lang="en-US" sz="1400" dirty="0">
                <a:latin typeface="Comic Sans MS" pitchFamily="66" charset="0"/>
              </a:rPr>
              <a:t>Harry. </a:t>
            </a:r>
            <a:r>
              <a:rPr lang="en-US" sz="1400" dirty="0" smtClean="0">
                <a:latin typeface="Comic Sans MS" pitchFamily="66" charset="0"/>
              </a:rPr>
              <a:t> Hello</a:t>
            </a:r>
            <a:r>
              <a:rPr lang="en-US" sz="1400" dirty="0">
                <a:latin typeface="Comic Sans MS" pitchFamily="66" charset="0"/>
              </a:rPr>
              <a:t>, hello</a:t>
            </a:r>
            <a:r>
              <a:rPr lang="en-US" sz="1400" dirty="0" smtClean="0">
                <a:latin typeface="Comic Sans MS" pitchFamily="66" charset="0"/>
              </a:rPr>
              <a:t>, </a:t>
            </a:r>
            <a:r>
              <a:rPr lang="en-US" sz="1400" dirty="0">
                <a:latin typeface="Comic Sans MS" pitchFamily="66" charset="0"/>
              </a:rPr>
              <a:t>said Nearly Headless Nick, starting and looking round. He wore a dashing, plumed hat on his long curly hair, and a tunic with a ruff, which concealed the fact that his neck was almost completely severed. He was pale as smoke, and Harry could see right through him to the dark sky and torrential rain outside. </a:t>
            </a:r>
            <a:r>
              <a:rPr lang="en-US" sz="1400" dirty="0" smtClean="0">
                <a:latin typeface="Comic Sans MS" pitchFamily="66" charset="0"/>
              </a:rPr>
              <a:t> You </a:t>
            </a:r>
            <a:r>
              <a:rPr lang="en-US" sz="1400" dirty="0">
                <a:latin typeface="Comic Sans MS" pitchFamily="66" charset="0"/>
              </a:rPr>
              <a:t>look troubled, young </a:t>
            </a:r>
            <a:r>
              <a:rPr lang="en-US" sz="1400" dirty="0" smtClean="0">
                <a:latin typeface="Comic Sans MS" pitchFamily="66" charset="0"/>
              </a:rPr>
              <a:t>Potter, said </a:t>
            </a:r>
            <a:r>
              <a:rPr lang="en-US" sz="1400" dirty="0">
                <a:latin typeface="Comic Sans MS" pitchFamily="66" charset="0"/>
              </a:rPr>
              <a:t>Nick, folding a transparent letter as he spoke and tucking it inside his doublet. </a:t>
            </a:r>
            <a:r>
              <a:rPr lang="en-US" sz="1400" dirty="0" smtClean="0">
                <a:latin typeface="Comic Sans MS" pitchFamily="66" charset="0"/>
              </a:rPr>
              <a:t>So </a:t>
            </a:r>
            <a:r>
              <a:rPr lang="en-US" sz="1400" dirty="0">
                <a:latin typeface="Comic Sans MS" pitchFamily="66" charset="0"/>
              </a:rPr>
              <a:t>do you</a:t>
            </a:r>
            <a:r>
              <a:rPr lang="en-US" sz="1400" dirty="0" smtClean="0">
                <a:latin typeface="Comic Sans MS" pitchFamily="66" charset="0"/>
              </a:rPr>
              <a:t>, </a:t>
            </a:r>
            <a:r>
              <a:rPr lang="en-US" sz="1400" dirty="0">
                <a:latin typeface="Comic Sans MS" pitchFamily="66" charset="0"/>
              </a:rPr>
              <a:t>said Harry. </a:t>
            </a:r>
            <a:r>
              <a:rPr lang="en-US" sz="1400" dirty="0" smtClean="0">
                <a:latin typeface="Comic Sans MS" pitchFamily="66" charset="0"/>
              </a:rPr>
              <a:t> Ah, Nearly </a:t>
            </a:r>
            <a:r>
              <a:rPr lang="en-US" sz="1400" dirty="0">
                <a:latin typeface="Comic Sans MS" pitchFamily="66" charset="0"/>
              </a:rPr>
              <a:t>Headless Nick waved an elegant hand, </a:t>
            </a:r>
            <a:r>
              <a:rPr lang="en-US" sz="1400" dirty="0" smtClean="0">
                <a:latin typeface="Comic Sans MS" pitchFamily="66" charset="0"/>
              </a:rPr>
              <a:t>a </a:t>
            </a:r>
            <a:r>
              <a:rPr lang="en-US" sz="1400" dirty="0">
                <a:latin typeface="Comic Sans MS" pitchFamily="66" charset="0"/>
              </a:rPr>
              <a:t>matter of no importance. . . . It's not as though I really wanted to join. . . . Thought I'd apply, but apparently I 'don't fulfill requirements' </a:t>
            </a:r>
            <a:r>
              <a:rPr lang="en-US" sz="1400" dirty="0" smtClean="0">
                <a:latin typeface="Comic Sans MS" pitchFamily="66" charset="0"/>
              </a:rPr>
              <a:t>- In </a:t>
            </a:r>
            <a:r>
              <a:rPr lang="en-US" sz="1400" dirty="0">
                <a:latin typeface="Comic Sans MS" pitchFamily="66" charset="0"/>
              </a:rPr>
              <a:t>spite of his airy tone, there was a look of great bitterness on his face. </a:t>
            </a:r>
            <a:r>
              <a:rPr lang="en-US" sz="1400" dirty="0" smtClean="0">
                <a:latin typeface="Comic Sans MS" pitchFamily="66" charset="0"/>
              </a:rPr>
              <a:t>But </a:t>
            </a:r>
            <a:r>
              <a:rPr lang="en-US" sz="1400" dirty="0">
                <a:latin typeface="Comic Sans MS" pitchFamily="66" charset="0"/>
              </a:rPr>
              <a:t>you would think, wouldn't </a:t>
            </a:r>
            <a:r>
              <a:rPr lang="en-US" sz="1400" dirty="0" smtClean="0">
                <a:latin typeface="Comic Sans MS" pitchFamily="66" charset="0"/>
              </a:rPr>
              <a:t>you, he </a:t>
            </a:r>
            <a:r>
              <a:rPr lang="en-US" sz="1400" dirty="0">
                <a:latin typeface="Comic Sans MS" pitchFamily="66" charset="0"/>
              </a:rPr>
              <a:t>erupted suddenly, pulling the letter back out of his pocket, </a:t>
            </a:r>
            <a:r>
              <a:rPr lang="en-US" sz="1400" dirty="0" smtClean="0">
                <a:latin typeface="Comic Sans MS" pitchFamily="66" charset="0"/>
              </a:rPr>
              <a:t>that </a:t>
            </a:r>
            <a:r>
              <a:rPr lang="en-US" sz="1400" dirty="0">
                <a:latin typeface="Comic Sans MS" pitchFamily="66" charset="0"/>
              </a:rPr>
              <a:t>getting hit forty-five times in the neck with a blunt axe would qualify you to join the Headless </a:t>
            </a:r>
            <a:r>
              <a:rPr lang="en-US" sz="1400" dirty="0" smtClean="0">
                <a:latin typeface="Comic Sans MS" pitchFamily="66" charset="0"/>
              </a:rPr>
              <a:t>Hunt? Oh </a:t>
            </a:r>
            <a:r>
              <a:rPr lang="en-US" sz="1400" dirty="0">
                <a:latin typeface="Comic Sans MS" pitchFamily="66" charset="0"/>
              </a:rPr>
              <a:t>- yes</a:t>
            </a:r>
            <a:r>
              <a:rPr lang="en-US" sz="1400" dirty="0" smtClean="0">
                <a:latin typeface="Comic Sans MS" pitchFamily="66" charset="0"/>
              </a:rPr>
              <a:t>, </a:t>
            </a:r>
            <a:r>
              <a:rPr lang="en-US" sz="1400" dirty="0">
                <a:latin typeface="Comic Sans MS" pitchFamily="66" charset="0"/>
              </a:rPr>
              <a:t>said Harry, who was obviously supposed to agree. </a:t>
            </a:r>
            <a:r>
              <a:rPr lang="en-US" sz="1400" dirty="0" smtClean="0">
                <a:latin typeface="Comic Sans MS" pitchFamily="66" charset="0"/>
              </a:rPr>
              <a:t>I </a:t>
            </a:r>
            <a:r>
              <a:rPr lang="en-US" sz="1400" dirty="0">
                <a:latin typeface="Comic Sans MS" pitchFamily="66" charset="0"/>
              </a:rPr>
              <a:t>mean, nobody wishes more than I do that it had all been quick and clean, and my head had come off properly, I mean, it would have saved me a great deal of pain and ridicule. However </a:t>
            </a:r>
            <a:r>
              <a:rPr lang="en-US" sz="1400" dirty="0" smtClean="0">
                <a:latin typeface="Comic Sans MS" pitchFamily="66" charset="0"/>
              </a:rPr>
              <a:t>- </a:t>
            </a:r>
            <a:r>
              <a:rPr lang="en-US" sz="1400" dirty="0">
                <a:latin typeface="Comic Sans MS" pitchFamily="66" charset="0"/>
              </a:rPr>
              <a:t>Nearly Headless Nick shook his letter open and read furiously: </a:t>
            </a:r>
            <a:r>
              <a:rPr lang="en-US" sz="1400" dirty="0" smtClean="0">
                <a:latin typeface="Comic Sans MS" pitchFamily="66" charset="0"/>
              </a:rPr>
              <a:t>We </a:t>
            </a:r>
            <a:r>
              <a:rPr lang="en-US" sz="1400" dirty="0">
                <a:latin typeface="Comic Sans MS" pitchFamily="66" charset="0"/>
              </a:rPr>
              <a:t>can only accept huntsmen whose heads have parted company with their bodies. You will appreciate that it would be impossible otherwise for members to participate in hunt activities such as Horseback Head-Juggling and Head Polo. It is with the greatest regret, therefore, that I must inform you that you do not fulfill our requirements. With very best wishes, Sir Patrick </a:t>
            </a:r>
            <a:r>
              <a:rPr lang="en-US" sz="1400" dirty="0" smtClean="0">
                <a:latin typeface="Comic Sans MS" pitchFamily="66" charset="0"/>
              </a:rPr>
              <a:t>Delaney-</a:t>
            </a:r>
            <a:r>
              <a:rPr lang="en-US" sz="1400" dirty="0" err="1" smtClean="0">
                <a:latin typeface="Comic Sans MS" pitchFamily="66" charset="0"/>
              </a:rPr>
              <a:t>Podmore</a:t>
            </a:r>
            <a:r>
              <a:rPr lang="en-US" sz="1400" dirty="0" smtClean="0">
                <a:latin typeface="Comic Sans MS" pitchFamily="66" charset="0"/>
              </a:rPr>
              <a:t>. Fuming</a:t>
            </a:r>
            <a:r>
              <a:rPr lang="en-US" sz="1400" dirty="0">
                <a:latin typeface="Comic Sans MS" pitchFamily="66" charset="0"/>
              </a:rPr>
              <a:t>, Nearly Headless Nick stuffed the letter </a:t>
            </a:r>
            <a:r>
              <a:rPr lang="en-US" sz="1400" dirty="0" smtClean="0">
                <a:latin typeface="Comic Sans MS" pitchFamily="66" charset="0"/>
              </a:rPr>
              <a:t>away.</a:t>
            </a:r>
          </a:p>
          <a:p>
            <a:pPr marL="0" indent="0" algn="just">
              <a:buNone/>
            </a:pPr>
            <a:r>
              <a:rPr lang="en-US" sz="1400" dirty="0" smtClean="0">
                <a:latin typeface="Comic Sans MS" pitchFamily="66" charset="0"/>
              </a:rPr>
              <a:t> </a:t>
            </a:r>
            <a:r>
              <a:rPr lang="en-US" sz="1400" dirty="0">
                <a:latin typeface="Comic Sans MS" pitchFamily="66" charset="0"/>
              </a:rPr>
              <a:t/>
            </a:r>
            <a:br>
              <a:rPr lang="en-US" sz="1400" dirty="0">
                <a:latin typeface="Comic Sans MS" pitchFamily="66" charset="0"/>
              </a:rPr>
            </a:br>
            <a:r>
              <a:rPr lang="en-US" sz="1400" dirty="0">
                <a:latin typeface="Comic Sans MS" pitchFamily="66" charset="0"/>
              </a:rPr>
              <a:t/>
            </a:r>
            <a:br>
              <a:rPr lang="en-US" sz="1400" dirty="0">
                <a:latin typeface="Comic Sans MS" pitchFamily="66" charset="0"/>
              </a:rPr>
            </a:br>
            <a:endParaRPr lang="en-GB" sz="1400" dirty="0">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30333195"/>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1388015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8" y="0"/>
            <a:ext cx="9130352" cy="836712"/>
          </a:xfrm>
        </p:spPr>
        <p:txBody>
          <a:bodyPr>
            <a:noAutofit/>
          </a:bodyPr>
          <a:lstStyle/>
          <a:p>
            <a:r>
              <a:rPr lang="en-GB" sz="4800" b="1" dirty="0" smtClean="0">
                <a:solidFill>
                  <a:srgbClr val="CC0099"/>
                </a:solidFill>
                <a:effectLst>
                  <a:outerShdw blurRad="38100" dist="38100" dir="2700000" algn="tl">
                    <a:srgbClr val="000000">
                      <a:alpha val="43137"/>
                    </a:srgbClr>
                  </a:outerShdw>
                </a:effectLst>
                <a:latin typeface="Comic Sans MS" pitchFamily="66" charset="0"/>
              </a:rPr>
              <a:t>Answers</a:t>
            </a:r>
            <a:endParaRPr lang="en-GB" sz="4800" b="1" dirty="0">
              <a:solidFill>
                <a:srgbClr val="CC0099"/>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79512" y="836712"/>
            <a:ext cx="8964488" cy="4641379"/>
          </a:xfrm>
        </p:spPr>
        <p:txBody>
          <a:bodyPr>
            <a:noAutofit/>
          </a:bodyPr>
          <a:lstStyle/>
          <a:p>
            <a:pPr marL="0" indent="0">
              <a:buNone/>
            </a:pPr>
            <a:r>
              <a:rPr lang="en-US" sz="1000" dirty="0">
                <a:latin typeface="Comic Sans MS" pitchFamily="66" charset="0"/>
              </a:rPr>
              <a:t>"</a:t>
            </a:r>
            <a:r>
              <a:rPr lang="en-US" sz="1050" dirty="0">
                <a:latin typeface="Comic Sans MS" pitchFamily="66" charset="0"/>
              </a:rPr>
              <a:t>Hello, Nick," said Harry. </a:t>
            </a:r>
            <a:br>
              <a:rPr lang="en-US" sz="1050" dirty="0">
                <a:latin typeface="Comic Sans MS" pitchFamily="66" charset="0"/>
              </a:rPr>
            </a:br>
            <a:r>
              <a:rPr lang="en-US" sz="1050" dirty="0">
                <a:latin typeface="Comic Sans MS" pitchFamily="66" charset="0"/>
              </a:rPr>
              <a:t/>
            </a:r>
            <a:br>
              <a:rPr lang="en-US" sz="1050" dirty="0">
                <a:latin typeface="Comic Sans MS" pitchFamily="66" charset="0"/>
              </a:rPr>
            </a:br>
            <a:r>
              <a:rPr lang="en-US" sz="1050" dirty="0">
                <a:latin typeface="Comic Sans MS" pitchFamily="66" charset="0"/>
              </a:rPr>
              <a:t>"Hello, hello," said Nearly Headless Nick, starting and looking round. He wore a dashing, plumed hat on his long curly hair, and a tunic with a ruff, which concealed the fact that his neck was almost completely severed. He was pale as smoke, and Harry could see right through him to the dark sky and torrential rain outside. </a:t>
            </a:r>
            <a:br>
              <a:rPr lang="en-US" sz="1050" dirty="0">
                <a:latin typeface="Comic Sans MS" pitchFamily="66" charset="0"/>
              </a:rPr>
            </a:br>
            <a:r>
              <a:rPr lang="en-US" sz="1050" dirty="0">
                <a:latin typeface="Comic Sans MS" pitchFamily="66" charset="0"/>
              </a:rPr>
              <a:t/>
            </a:r>
            <a:br>
              <a:rPr lang="en-US" sz="1050" dirty="0">
                <a:latin typeface="Comic Sans MS" pitchFamily="66" charset="0"/>
              </a:rPr>
            </a:br>
            <a:r>
              <a:rPr lang="en-US" sz="1050" dirty="0">
                <a:latin typeface="Comic Sans MS" pitchFamily="66" charset="0"/>
              </a:rPr>
              <a:t>"You look troubled, young Potter," said Nick, folding a transparent letter as he spoke and tucking it inside his doublet. </a:t>
            </a:r>
            <a:br>
              <a:rPr lang="en-US" sz="1050" dirty="0">
                <a:latin typeface="Comic Sans MS" pitchFamily="66" charset="0"/>
              </a:rPr>
            </a:br>
            <a:r>
              <a:rPr lang="en-US" sz="1050" dirty="0">
                <a:latin typeface="Comic Sans MS" pitchFamily="66" charset="0"/>
              </a:rPr>
              <a:t/>
            </a:r>
            <a:br>
              <a:rPr lang="en-US" sz="1050" dirty="0">
                <a:latin typeface="Comic Sans MS" pitchFamily="66" charset="0"/>
              </a:rPr>
            </a:br>
            <a:r>
              <a:rPr lang="en-US" sz="1050" dirty="0">
                <a:latin typeface="Comic Sans MS" pitchFamily="66" charset="0"/>
              </a:rPr>
              <a:t>"So do you," said Harry. </a:t>
            </a:r>
            <a:br>
              <a:rPr lang="en-US" sz="1050" dirty="0">
                <a:latin typeface="Comic Sans MS" pitchFamily="66" charset="0"/>
              </a:rPr>
            </a:br>
            <a:r>
              <a:rPr lang="en-US" sz="1050" dirty="0">
                <a:latin typeface="Comic Sans MS" pitchFamily="66" charset="0"/>
              </a:rPr>
              <a:t/>
            </a:r>
            <a:br>
              <a:rPr lang="en-US" sz="1050" dirty="0">
                <a:latin typeface="Comic Sans MS" pitchFamily="66" charset="0"/>
              </a:rPr>
            </a:br>
            <a:r>
              <a:rPr lang="en-US" sz="1050" dirty="0">
                <a:latin typeface="Comic Sans MS" pitchFamily="66" charset="0"/>
              </a:rPr>
              <a:t>"Ah," Nearly Headless Nick waved an elegant hand, "a matter of no importance. . . . It's not as though I really wanted to join. . . . Thought I'd apply, but apparently I 'don't fulfill requirements' -" </a:t>
            </a:r>
            <a:br>
              <a:rPr lang="en-US" sz="1050" dirty="0">
                <a:latin typeface="Comic Sans MS" pitchFamily="66" charset="0"/>
              </a:rPr>
            </a:br>
            <a:r>
              <a:rPr lang="en-US" sz="1050" dirty="0">
                <a:latin typeface="Comic Sans MS" pitchFamily="66" charset="0"/>
              </a:rPr>
              <a:t/>
            </a:r>
            <a:br>
              <a:rPr lang="en-US" sz="1050" dirty="0">
                <a:latin typeface="Comic Sans MS" pitchFamily="66" charset="0"/>
              </a:rPr>
            </a:br>
            <a:r>
              <a:rPr lang="en-US" sz="1050" dirty="0">
                <a:latin typeface="Comic Sans MS" pitchFamily="66" charset="0"/>
              </a:rPr>
              <a:t>In spite of his airy tone, there was a look of great bitterness on his face. </a:t>
            </a:r>
            <a:br>
              <a:rPr lang="en-US" sz="1050" dirty="0">
                <a:latin typeface="Comic Sans MS" pitchFamily="66" charset="0"/>
              </a:rPr>
            </a:br>
            <a:r>
              <a:rPr lang="en-US" sz="1050" dirty="0">
                <a:latin typeface="Comic Sans MS" pitchFamily="66" charset="0"/>
              </a:rPr>
              <a:t/>
            </a:r>
            <a:br>
              <a:rPr lang="en-US" sz="1050" dirty="0">
                <a:latin typeface="Comic Sans MS" pitchFamily="66" charset="0"/>
              </a:rPr>
            </a:br>
            <a:r>
              <a:rPr lang="en-US" sz="1050" dirty="0">
                <a:latin typeface="Comic Sans MS" pitchFamily="66" charset="0"/>
              </a:rPr>
              <a:t>"But you would think, wouldn't you," he erupted suddenly, pulling the letter back out of his pocket, "that getting hit forty-five times in the neck with a blunt axe would qualify you to join the Headless Hunt?" </a:t>
            </a:r>
            <a:br>
              <a:rPr lang="en-US" sz="1050" dirty="0">
                <a:latin typeface="Comic Sans MS" pitchFamily="66" charset="0"/>
              </a:rPr>
            </a:br>
            <a:r>
              <a:rPr lang="en-US" sz="1050" dirty="0">
                <a:latin typeface="Comic Sans MS" pitchFamily="66" charset="0"/>
              </a:rPr>
              <a:t/>
            </a:r>
            <a:br>
              <a:rPr lang="en-US" sz="1050" dirty="0">
                <a:latin typeface="Comic Sans MS" pitchFamily="66" charset="0"/>
              </a:rPr>
            </a:br>
            <a:r>
              <a:rPr lang="en-US" sz="1050" dirty="0">
                <a:latin typeface="Comic Sans MS" pitchFamily="66" charset="0"/>
              </a:rPr>
              <a:t>"Oh - yes," said Harry, who was obviously supposed to agree. </a:t>
            </a:r>
            <a:br>
              <a:rPr lang="en-US" sz="1050" dirty="0">
                <a:latin typeface="Comic Sans MS" pitchFamily="66" charset="0"/>
              </a:rPr>
            </a:br>
            <a:r>
              <a:rPr lang="en-US" sz="1050" dirty="0">
                <a:latin typeface="Comic Sans MS" pitchFamily="66" charset="0"/>
              </a:rPr>
              <a:t/>
            </a:r>
            <a:br>
              <a:rPr lang="en-US" sz="1050" dirty="0">
                <a:latin typeface="Comic Sans MS" pitchFamily="66" charset="0"/>
              </a:rPr>
            </a:br>
            <a:r>
              <a:rPr lang="en-US" sz="1050" dirty="0">
                <a:latin typeface="Comic Sans MS" pitchFamily="66" charset="0"/>
              </a:rPr>
              <a:t>"I mean, nobody wishes more than I do that it had all been quick and clean, and my head had come off properly, I mean, it would have saved me a great deal of pain and ridicule. However -" Nearly Headless Nick shook his letter open and read furiously: "'We can only accept huntsmen whose heads have parted company with their bodies. You will appreciate that it would be impossible otherwise for members to participate in hunt activities such as Horseback Head-Juggling and Head Polo. It is with the greatest regret, therefore, that I must inform you that you do not fulfill our requirements. With very best wishes, Sir Patrick Delaney-</a:t>
            </a:r>
            <a:r>
              <a:rPr lang="en-US" sz="1050" dirty="0" err="1">
                <a:latin typeface="Comic Sans MS" pitchFamily="66" charset="0"/>
              </a:rPr>
              <a:t>Podmore</a:t>
            </a:r>
            <a:r>
              <a:rPr lang="en-US" sz="1050" dirty="0">
                <a:latin typeface="Comic Sans MS" pitchFamily="66" charset="0"/>
              </a:rPr>
              <a:t>.'" </a:t>
            </a:r>
            <a:br>
              <a:rPr lang="en-US" sz="1050" dirty="0">
                <a:latin typeface="Comic Sans MS" pitchFamily="66" charset="0"/>
              </a:rPr>
            </a:br>
            <a:r>
              <a:rPr lang="en-US" sz="1050" dirty="0">
                <a:latin typeface="Comic Sans MS" pitchFamily="66" charset="0"/>
              </a:rPr>
              <a:t/>
            </a:r>
            <a:br>
              <a:rPr lang="en-US" sz="1050" dirty="0">
                <a:latin typeface="Comic Sans MS" pitchFamily="66" charset="0"/>
              </a:rPr>
            </a:br>
            <a:r>
              <a:rPr lang="en-US" sz="1050" dirty="0">
                <a:latin typeface="Comic Sans MS" pitchFamily="66" charset="0"/>
              </a:rPr>
              <a:t>Fuming, Nearly Headless Nick stuffed the letter away. </a:t>
            </a:r>
            <a:br>
              <a:rPr lang="en-US" sz="1050" dirty="0">
                <a:latin typeface="Comic Sans MS" pitchFamily="66" charset="0"/>
              </a:rPr>
            </a:br>
            <a:r>
              <a:rPr lang="en-US" sz="1000" dirty="0">
                <a:latin typeface="Comic Sans MS" pitchFamily="66" charset="0"/>
              </a:rPr>
              <a:t/>
            </a:r>
            <a:br>
              <a:rPr lang="en-US" sz="1000" dirty="0">
                <a:latin typeface="Comic Sans MS" pitchFamily="66" charset="0"/>
              </a:rPr>
            </a:br>
            <a:endParaRPr lang="en-GB" sz="1000" dirty="0">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30333195"/>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765609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143000"/>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create your own</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287524" y="1628800"/>
            <a:ext cx="8568952" cy="4525963"/>
          </a:xfrm>
        </p:spPr>
        <p:txBody>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4" name="Rectangle 3"/>
          <p:cNvSpPr/>
          <p:nvPr/>
        </p:nvSpPr>
        <p:spPr>
          <a:xfrm>
            <a:off x="179512" y="1412776"/>
            <a:ext cx="4603697" cy="3785652"/>
          </a:xfrm>
          <a:prstGeom prst="rect">
            <a:avLst/>
          </a:prstGeom>
        </p:spPr>
        <p:txBody>
          <a:bodyPr wrap="square">
            <a:spAutoFit/>
          </a:bodyPr>
          <a:lstStyle/>
          <a:p>
            <a:pPr algn="just"/>
            <a:r>
              <a:rPr lang="en-GB" sz="2400" dirty="0" smtClean="0">
                <a:latin typeface="Comic Sans MS" pitchFamily="66" charset="0"/>
              </a:rPr>
              <a:t>Write the speech between these two </a:t>
            </a:r>
            <a:r>
              <a:rPr lang="en-GB" sz="2400" dirty="0" smtClean="0">
                <a:latin typeface="Comic Sans MS" pitchFamily="66" charset="0"/>
              </a:rPr>
              <a:t>women.</a:t>
            </a:r>
            <a:endParaRPr lang="en-GB" sz="2400" dirty="0" smtClean="0">
              <a:latin typeface="Comic Sans MS" pitchFamily="66" charset="0"/>
            </a:endParaRPr>
          </a:p>
          <a:p>
            <a:pPr algn="just"/>
            <a:endParaRPr lang="en-GB" sz="2400" dirty="0">
              <a:latin typeface="Comic Sans MS" pitchFamily="66" charset="0"/>
            </a:endParaRPr>
          </a:p>
          <a:p>
            <a:pPr algn="just"/>
            <a:r>
              <a:rPr lang="en-GB" sz="2400" dirty="0">
                <a:latin typeface="Comic Sans MS" pitchFamily="66" charset="0"/>
              </a:rPr>
              <a:t>When you have more than one person talking than </a:t>
            </a:r>
            <a:r>
              <a:rPr lang="en-GB" sz="2400" b="1" u="sng" dirty="0">
                <a:solidFill>
                  <a:srgbClr val="00B0F0"/>
                </a:solidFill>
                <a:latin typeface="Comic Sans MS" pitchFamily="66" charset="0"/>
              </a:rPr>
              <a:t>every time someone new speaks, their speech </a:t>
            </a:r>
            <a:r>
              <a:rPr lang="en-GB" sz="2400" b="1" u="sng" dirty="0" smtClean="0">
                <a:solidFill>
                  <a:srgbClr val="00B0F0"/>
                </a:solidFill>
                <a:latin typeface="Comic Sans MS" pitchFamily="66" charset="0"/>
              </a:rPr>
              <a:t>must go </a:t>
            </a:r>
            <a:r>
              <a:rPr lang="en-GB" sz="2400" b="1" u="sng" dirty="0">
                <a:solidFill>
                  <a:srgbClr val="00B0F0"/>
                </a:solidFill>
                <a:latin typeface="Comic Sans MS" pitchFamily="66" charset="0"/>
              </a:rPr>
              <a:t>on a </a:t>
            </a:r>
            <a:r>
              <a:rPr lang="en-GB" sz="2400" b="1" u="sng" dirty="0" smtClean="0">
                <a:solidFill>
                  <a:srgbClr val="00B0F0"/>
                </a:solidFill>
                <a:latin typeface="Comic Sans MS" pitchFamily="66" charset="0"/>
              </a:rPr>
              <a:t>new </a:t>
            </a:r>
            <a:r>
              <a:rPr lang="en-GB" sz="2400" b="1" u="sng" dirty="0">
                <a:solidFill>
                  <a:srgbClr val="00B0F0"/>
                </a:solidFill>
                <a:latin typeface="Comic Sans MS" pitchFamily="66" charset="0"/>
              </a:rPr>
              <a:t>line</a:t>
            </a:r>
            <a:r>
              <a:rPr lang="en-GB" sz="2400" dirty="0">
                <a:latin typeface="Comic Sans MS" pitchFamily="66" charset="0"/>
              </a:rPr>
              <a:t>. This is so a reader does not get confused about who is saying what</a:t>
            </a:r>
            <a:r>
              <a:rPr lang="en-GB" sz="2400" dirty="0" smtClean="0">
                <a:latin typeface="Comic Sans MS" pitchFamily="66" charset="0"/>
              </a:rPr>
              <a:t>.</a:t>
            </a:r>
            <a:endParaRPr lang="en-GB" sz="3200" dirty="0" smtClean="0">
              <a:latin typeface="Comic Sans MS" pitchFamily="66"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9961" y="1937450"/>
            <a:ext cx="3420380" cy="2736304"/>
          </a:xfrm>
          <a:prstGeom prst="rect">
            <a:avLst/>
          </a:prstGeom>
        </p:spPr>
      </p:pic>
    </p:spTree>
    <p:extLst>
      <p:ext uri="{BB962C8B-B14F-4D97-AF65-F5344CB8AC3E}">
        <p14:creationId xmlns:p14="http://schemas.microsoft.com/office/powerpoint/2010/main" val="2692867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TotalTime>
  <Words>793</Words>
  <Application>Microsoft Office PowerPoint</Application>
  <PresentationFormat>On-screen Show (4:3)</PresentationFormat>
  <Paragraphs>52</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Comic Sans MS</vt:lpstr>
      <vt:lpstr>Office Theme</vt:lpstr>
      <vt:lpstr>Grammar Starter</vt:lpstr>
      <vt:lpstr>In the back of your exercise book...</vt:lpstr>
      <vt:lpstr>Can you write this out properly with speech marks in it?</vt:lpstr>
      <vt:lpstr>Answers</vt:lpstr>
      <vt:lpstr>Task time: create your own</vt:lpstr>
    </vt:vector>
  </TitlesOfParts>
  <Company>The Brunts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Lesson 1</dc:title>
  <dc:creator>Charlie Mason</dc:creator>
  <cp:lastModifiedBy>Staff</cp:lastModifiedBy>
  <cp:revision>52</cp:revision>
  <dcterms:created xsi:type="dcterms:W3CDTF">2013-01-04T17:26:50Z</dcterms:created>
  <dcterms:modified xsi:type="dcterms:W3CDTF">2014-05-13T19:21:06Z</dcterms:modified>
</cp:coreProperties>
</file>