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333300"/>
    <a:srgbClr val="800080"/>
    <a:srgbClr val="99FF99"/>
    <a:srgbClr val="99CCFF"/>
    <a:srgbClr val="FFCCCC"/>
    <a:srgbClr val="FFFFCC"/>
    <a:srgbClr val="FFCC66"/>
    <a:srgbClr val="00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738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09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examples and peer</a:t>
            </a:r>
            <a:r>
              <a:rPr lang="en-GB" baseline="0" dirty="0" smtClean="0"/>
              <a:t> assess.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328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09/06/2014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Verb ‘to be’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060848"/>
            <a:ext cx="8856984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</a:t>
            </a:r>
            <a:r>
              <a:rPr lang="en-GB" b="1" u="sng" dirty="0" smtClean="0">
                <a:latin typeface="Comic Sans MS" pitchFamily="66" charset="0"/>
              </a:rPr>
              <a:t>Verb ‘to be’</a:t>
            </a:r>
            <a:endParaRPr lang="en-GB" b="1" u="sng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2600" b="1" u="sng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600" b="1" u="sng" dirty="0">
                <a:latin typeface="Comic Sans MS" pitchFamily="66" charset="0"/>
              </a:rPr>
              <a:t>Definition</a:t>
            </a:r>
            <a:r>
              <a:rPr lang="en-GB" sz="2600" b="1" dirty="0" smtClean="0">
                <a:latin typeface="Comic Sans MS" pitchFamily="66" charset="0"/>
              </a:rPr>
              <a:t>: </a:t>
            </a:r>
            <a:r>
              <a:rPr lang="en-GB" sz="2600" dirty="0" smtClean="0">
                <a:latin typeface="Comic Sans MS" pitchFamily="66" charset="0"/>
              </a:rPr>
              <a:t>The verb ‘to be’ is used a lot in the English language but it is not irregular so it is often used incorrectly.</a:t>
            </a:r>
            <a:r>
              <a:rPr lang="en-GB" sz="2600" dirty="0" smtClean="0">
                <a:latin typeface="Comic Sans MS" pitchFamily="66" charset="0"/>
              </a:rPr>
              <a:t> </a:t>
            </a:r>
            <a:endParaRPr lang="en-GB" sz="26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6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600" b="1" u="sng" dirty="0" smtClean="0">
                <a:latin typeface="Comic Sans MS" pitchFamily="66" charset="0"/>
              </a:rPr>
              <a:t>Example</a:t>
            </a:r>
            <a:r>
              <a:rPr lang="en-GB" sz="2600" dirty="0" smtClean="0">
                <a:latin typeface="Comic Sans MS" pitchFamily="66" charset="0"/>
              </a:rPr>
              <a:t>: I </a:t>
            </a:r>
            <a:r>
              <a:rPr lang="en-GB" sz="2600" i="1" u="sng" dirty="0" smtClean="0">
                <a:solidFill>
                  <a:srgbClr val="00B0F0"/>
                </a:solidFill>
                <a:latin typeface="Comic Sans MS" pitchFamily="66" charset="0"/>
              </a:rPr>
              <a:t>were</a:t>
            </a:r>
            <a:r>
              <a:rPr lang="en-GB" sz="2600" dirty="0" smtClean="0">
                <a:latin typeface="Comic Sans MS" pitchFamily="66" charset="0"/>
              </a:rPr>
              <a:t> tired. </a:t>
            </a:r>
            <a:r>
              <a:rPr lang="en-GB" sz="2600" b="1" dirty="0" smtClean="0">
                <a:solidFill>
                  <a:srgbClr val="FF0000"/>
                </a:solidFill>
                <a:latin typeface="Comic Sans MS" pitchFamily="66" charset="0"/>
              </a:rPr>
              <a:t>X		</a:t>
            </a:r>
            <a:r>
              <a:rPr lang="en-GB" sz="2600" dirty="0" smtClean="0">
                <a:latin typeface="Comic Sans MS" pitchFamily="66" charset="0"/>
              </a:rPr>
              <a:t>I </a:t>
            </a:r>
            <a:r>
              <a:rPr lang="en-GB" sz="2600" i="1" u="sng" dirty="0" smtClean="0">
                <a:solidFill>
                  <a:srgbClr val="00B0F0"/>
                </a:solidFill>
                <a:latin typeface="Comic Sans MS" pitchFamily="66" charset="0"/>
              </a:rPr>
              <a:t>was</a:t>
            </a:r>
            <a:r>
              <a:rPr lang="en-GB" sz="2600" dirty="0" smtClean="0">
                <a:latin typeface="Comic Sans MS" pitchFamily="66" charset="0"/>
              </a:rPr>
              <a:t> tired. </a:t>
            </a:r>
            <a:r>
              <a:rPr lang="en-GB" sz="2800" b="1" dirty="0">
                <a:solidFill>
                  <a:srgbClr val="00CC00"/>
                </a:solidFill>
                <a:latin typeface="Comic Sans MS" panose="030F0702030302020204" pitchFamily="66" charset="0"/>
              </a:rPr>
              <a:t>√</a:t>
            </a:r>
            <a:endParaRPr lang="en-GB" sz="2600" b="1" dirty="0">
              <a:solidFill>
                <a:srgbClr val="00CC0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‘To be’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75431"/>
              </p:ext>
            </p:extLst>
          </p:nvPr>
        </p:nvGraphicFramePr>
        <p:xfrm>
          <a:off x="467544" y="1628800"/>
          <a:ext cx="3996444" cy="2961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22"/>
                <a:gridCol w="1998222"/>
              </a:tblGrid>
              <a:tr h="418166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PRESENT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TENSE</a:t>
                      </a:r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59409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Singular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Plural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855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am </a:t>
                      </a:r>
                    </a:p>
                    <a:p>
                      <a:r>
                        <a:rPr lang="en-GB" dirty="0" smtClean="0">
                          <a:solidFill>
                            <a:srgbClr val="00B0F0"/>
                          </a:solidFill>
                          <a:latin typeface="Comic Sans MS" panose="030F0702030302020204" pitchFamily="66" charset="0"/>
                        </a:rPr>
                        <a:t>I’m</a:t>
                      </a:r>
                      <a:endParaRPr lang="en-GB" dirty="0">
                        <a:solidFill>
                          <a:srgbClr val="00B0F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 are</a:t>
                      </a:r>
                    </a:p>
                    <a:p>
                      <a:r>
                        <a:rPr lang="en-GB" dirty="0" smtClean="0">
                          <a:solidFill>
                            <a:srgbClr val="00B0F0"/>
                          </a:solidFill>
                          <a:latin typeface="Comic Sans MS" panose="030F0702030302020204" pitchFamily="66" charset="0"/>
                        </a:rPr>
                        <a:t>We’re</a:t>
                      </a:r>
                      <a:endParaRPr lang="en-GB" dirty="0">
                        <a:solidFill>
                          <a:srgbClr val="00B0F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855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 are</a:t>
                      </a:r>
                    </a:p>
                    <a:p>
                      <a:r>
                        <a:rPr lang="en-GB" dirty="0" smtClean="0">
                          <a:solidFill>
                            <a:srgbClr val="00B0F0"/>
                          </a:solidFill>
                          <a:latin typeface="Comic Sans MS" panose="030F0702030302020204" pitchFamily="66" charset="0"/>
                        </a:rPr>
                        <a:t>You’re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 are</a:t>
                      </a:r>
                    </a:p>
                    <a:p>
                      <a:r>
                        <a:rPr lang="en-GB" dirty="0" smtClean="0">
                          <a:solidFill>
                            <a:srgbClr val="00B0F0"/>
                          </a:solidFill>
                          <a:latin typeface="Comic Sans MS" panose="030F0702030302020204" pitchFamily="66" charset="0"/>
                        </a:rPr>
                        <a:t>You’re</a:t>
                      </a:r>
                      <a:endParaRPr lang="en-GB" dirty="0">
                        <a:solidFill>
                          <a:srgbClr val="00B0F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7645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He/She/It is</a:t>
                      </a:r>
                    </a:p>
                    <a:p>
                      <a:r>
                        <a:rPr lang="en-GB" dirty="0" smtClean="0">
                          <a:solidFill>
                            <a:srgbClr val="00B0F0"/>
                          </a:solidFill>
                          <a:latin typeface="Comic Sans MS" panose="030F0702030302020204" pitchFamily="66" charset="0"/>
                        </a:rPr>
                        <a:t>He’s /She’s /It’s</a:t>
                      </a:r>
                      <a:endParaRPr lang="en-GB" dirty="0">
                        <a:solidFill>
                          <a:srgbClr val="00B0F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They are</a:t>
                      </a:r>
                    </a:p>
                    <a:p>
                      <a:r>
                        <a:rPr lang="en-GB" dirty="0" smtClean="0">
                          <a:solidFill>
                            <a:srgbClr val="00B0F0"/>
                          </a:solidFill>
                          <a:latin typeface="Comic Sans MS" panose="030F0702030302020204" pitchFamily="66" charset="0"/>
                        </a:rPr>
                        <a:t>They’re</a:t>
                      </a:r>
                      <a:endParaRPr lang="en-GB" dirty="0">
                        <a:solidFill>
                          <a:srgbClr val="00B0F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46373"/>
              </p:ext>
            </p:extLst>
          </p:nvPr>
        </p:nvGraphicFramePr>
        <p:xfrm>
          <a:off x="5004048" y="1628800"/>
          <a:ext cx="3765354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677"/>
                <a:gridCol w="1882677"/>
              </a:tblGrid>
              <a:tr h="447308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PAST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TENSE</a:t>
                      </a:r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8408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Singular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Plural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305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 was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We were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3056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You were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You were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82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He/She/It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was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They were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8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work it out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762" y="1157988"/>
            <a:ext cx="88564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100" dirty="0">
                <a:latin typeface="Comic Sans MS" panose="030F0702030302020204" pitchFamily="66" charset="0"/>
              </a:rPr>
              <a:t>Add </a:t>
            </a:r>
            <a:r>
              <a:rPr lang="en-GB" sz="2100" dirty="0" smtClean="0">
                <a:latin typeface="Comic Sans MS" panose="030F0702030302020204" pitchFamily="66" charset="0"/>
              </a:rPr>
              <a:t>the correct version of the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verb ‘to be’ </a:t>
            </a:r>
            <a:r>
              <a:rPr lang="en-GB" sz="2100" dirty="0" smtClean="0">
                <a:latin typeface="Comic Sans MS" panose="030F0702030302020204" pitchFamily="66" charset="0"/>
              </a:rPr>
              <a:t>in to these sentences. </a:t>
            </a:r>
          </a:p>
          <a:p>
            <a:pPr marL="0" indent="0">
              <a:buNone/>
            </a:pPr>
            <a:endParaRPr lang="en-GB" sz="18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Jessica ______ swimming in the pool when the alarm went off.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We ________ so pleased you can come to the party.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Last night, I _______ so hungry I ate three bags of crisps!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Out of all the films, ‘Monsters’ Inc.’ _____ still my favourite!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Mr and Mrs Allen __________ currently  living on a narrow boat. 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The foundations of the building ________ very deep but it still fell over.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We ___________ home by ten o’clock.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When I go home, my cat ________ sleeping on the bed.</a:t>
            </a:r>
          </a:p>
          <a:p>
            <a:pPr marL="457200" indent="-457200">
              <a:buAutoNum type="arabicParenR"/>
            </a:pPr>
            <a:endParaRPr lang="en-GB" sz="20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4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work it out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43762" y="1157988"/>
            <a:ext cx="88564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100" dirty="0">
                <a:latin typeface="Comic Sans MS" panose="030F0702030302020204" pitchFamily="66" charset="0"/>
              </a:rPr>
              <a:t>Add </a:t>
            </a:r>
            <a:r>
              <a:rPr lang="en-GB" sz="2100" dirty="0" smtClean="0">
                <a:latin typeface="Comic Sans MS" panose="030F0702030302020204" pitchFamily="66" charset="0"/>
              </a:rPr>
              <a:t>the correct version of the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verb ‘to be’ </a:t>
            </a:r>
            <a:r>
              <a:rPr lang="en-GB" sz="2100" dirty="0" smtClean="0">
                <a:latin typeface="Comic Sans MS" panose="030F0702030302020204" pitchFamily="66" charset="0"/>
              </a:rPr>
              <a:t>in to these sentences. </a:t>
            </a:r>
          </a:p>
          <a:p>
            <a:pPr marL="0" indent="0">
              <a:buNone/>
            </a:pPr>
            <a:endParaRPr lang="en-GB" sz="18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Jessica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was</a:t>
            </a:r>
            <a:r>
              <a:rPr lang="en-GB" sz="2100" dirty="0" smtClean="0">
                <a:latin typeface="Comic Sans MS" panose="030F0702030302020204" pitchFamily="66" charset="0"/>
              </a:rPr>
              <a:t> swimming in the pool when the alarm went off.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We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are</a:t>
            </a:r>
            <a:r>
              <a:rPr lang="en-GB" sz="2100" dirty="0" smtClean="0">
                <a:latin typeface="Comic Sans MS" panose="030F0702030302020204" pitchFamily="66" charset="0"/>
              </a:rPr>
              <a:t> so pleased you can come to the party.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Last night, I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was </a:t>
            </a:r>
            <a:r>
              <a:rPr lang="en-GB" sz="2100" dirty="0" smtClean="0">
                <a:latin typeface="Comic Sans MS" panose="030F0702030302020204" pitchFamily="66" charset="0"/>
              </a:rPr>
              <a:t>so hungry I ate three bags of crisps!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en-GB" sz="2100" dirty="0">
                <a:latin typeface="Comic Sans MS" panose="030F0702030302020204" pitchFamily="66" charset="0"/>
              </a:rPr>
              <a:t>Out of all the films, ‘Monsters’ Inc.’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is</a:t>
            </a:r>
            <a:r>
              <a:rPr lang="en-GB" sz="2100" dirty="0" smtClean="0">
                <a:latin typeface="Comic Sans MS" panose="030F0702030302020204" pitchFamily="66" charset="0"/>
              </a:rPr>
              <a:t> still </a:t>
            </a:r>
            <a:r>
              <a:rPr lang="en-GB" sz="2100" dirty="0">
                <a:latin typeface="Comic Sans MS" panose="030F0702030302020204" pitchFamily="66" charset="0"/>
              </a:rPr>
              <a:t>my favourite</a:t>
            </a:r>
            <a:r>
              <a:rPr lang="en-GB" sz="2100" dirty="0" smtClean="0">
                <a:latin typeface="Comic Sans MS" panose="030F0702030302020204" pitchFamily="66" charset="0"/>
              </a:rPr>
              <a:t>!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Mr and Mrs Allen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are</a:t>
            </a:r>
            <a:r>
              <a:rPr lang="en-GB" sz="2100" dirty="0" smtClean="0">
                <a:latin typeface="Comic Sans MS" panose="030F0702030302020204" pitchFamily="66" charset="0"/>
              </a:rPr>
              <a:t> currently living on a narrow boat.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The foundations of the building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were</a:t>
            </a:r>
            <a:r>
              <a:rPr lang="en-GB" sz="2100" dirty="0" smtClean="0">
                <a:latin typeface="Comic Sans MS" panose="030F0702030302020204" pitchFamily="66" charset="0"/>
              </a:rPr>
              <a:t> very deep but it still fell over.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We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were</a:t>
            </a:r>
            <a:r>
              <a:rPr lang="en-GB" sz="2100" dirty="0" smtClean="0">
                <a:latin typeface="Comic Sans MS" panose="030F0702030302020204" pitchFamily="66" charset="0"/>
              </a:rPr>
              <a:t> home by ten o’clock.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anose="030F0702030302020204" pitchFamily="66" charset="0"/>
              </a:rPr>
              <a:t>When I go home, my cat </a:t>
            </a:r>
            <a:r>
              <a:rPr lang="en-GB" sz="2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was </a:t>
            </a:r>
            <a:r>
              <a:rPr lang="en-GB" sz="2100" dirty="0" smtClean="0">
                <a:latin typeface="Comic Sans MS" panose="030F0702030302020204" pitchFamily="66" charset="0"/>
              </a:rPr>
              <a:t>sleeping on the bed.</a:t>
            </a:r>
          </a:p>
          <a:p>
            <a:pPr marL="457200" indent="-457200">
              <a:buAutoNum type="arabicParenR"/>
            </a:pPr>
            <a:endParaRPr lang="en-GB" sz="20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45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</a:t>
            </a: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create your own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03312" y="1708211"/>
            <a:ext cx="8784976" cy="43099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>
                <a:latin typeface="Comic Sans MS" pitchFamily="66" charset="0"/>
              </a:rPr>
              <a:t>Write five sentences in the </a:t>
            </a:r>
            <a:r>
              <a:rPr lang="en-GB" b="1" dirty="0" smtClean="0">
                <a:solidFill>
                  <a:srgbClr val="00CC00"/>
                </a:solidFill>
                <a:latin typeface="Comic Sans MS" pitchFamily="66" charset="0"/>
              </a:rPr>
              <a:t>prese</a:t>
            </a:r>
            <a:r>
              <a:rPr lang="en-GB" b="1" dirty="0">
                <a:solidFill>
                  <a:srgbClr val="00CC00"/>
                </a:solidFill>
                <a:latin typeface="Comic Sans MS" pitchFamily="66" charset="0"/>
              </a:rPr>
              <a:t>n</a:t>
            </a:r>
            <a:r>
              <a:rPr lang="en-GB" b="1" dirty="0" smtClean="0">
                <a:solidFill>
                  <a:srgbClr val="00CC00"/>
                </a:solidFill>
                <a:latin typeface="Comic Sans MS" pitchFamily="66" charset="0"/>
              </a:rPr>
              <a:t>t </a:t>
            </a:r>
            <a:r>
              <a:rPr lang="en-GB" b="1" dirty="0">
                <a:solidFill>
                  <a:srgbClr val="00CC00"/>
                </a:solidFill>
                <a:latin typeface="Comic Sans MS" pitchFamily="66" charset="0"/>
              </a:rPr>
              <a:t>tense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using the verb ‘to be’.</a:t>
            </a:r>
          </a:p>
          <a:p>
            <a:pPr marL="0" indent="0" algn="just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Now write five sentences in the                           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past tense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>
                <a:latin typeface="Comic Sans MS" pitchFamily="66" charset="0"/>
              </a:rPr>
              <a:t>using the verb ‘to be’.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533046"/>
            <a:ext cx="2232248" cy="266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58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748</Words>
  <Application>Microsoft Office PowerPoint</Application>
  <PresentationFormat>On-screen Show (4:3)</PresentationFormat>
  <Paragraphs>105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‘To be’</vt:lpstr>
      <vt:lpstr>Task time: work it out</vt:lpstr>
      <vt:lpstr>Task time: work it out</vt:lpstr>
      <vt:lpstr>Task time: create your own 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Staff</cp:lastModifiedBy>
  <cp:revision>72</cp:revision>
  <dcterms:created xsi:type="dcterms:W3CDTF">2013-01-04T17:26:50Z</dcterms:created>
  <dcterms:modified xsi:type="dcterms:W3CDTF">2014-06-09T19:45:08Z</dcterms:modified>
</cp:coreProperties>
</file>