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7"/>
  </p:notesMasterIdLst>
  <p:sldIdLst>
    <p:sldId id="256" r:id="rId2"/>
    <p:sldId id="257" r:id="rId3"/>
    <p:sldId id="258" r:id="rId4"/>
    <p:sldId id="259" r:id="rId5"/>
    <p:sldId id="261" r:id="rId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00080"/>
    <a:srgbClr val="99FF99"/>
    <a:srgbClr val="99CCFF"/>
    <a:srgbClr val="FFCCCC"/>
    <a:srgbClr val="FFFFCC"/>
    <a:srgbClr val="FFCC66"/>
    <a:srgbClr val="00CC00"/>
    <a:srgbClr val="00CC99"/>
    <a:srgbClr val="333300"/>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075" autoAdjust="0"/>
  </p:normalViewPr>
  <p:slideViewPr>
    <p:cSldViewPr>
      <p:cViewPr varScale="1">
        <p:scale>
          <a:sx n="70" d="100"/>
          <a:sy n="70" d="100"/>
        </p:scale>
        <p:origin x="1386" y="5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5DD5E962-99EF-4AA2-9051-B462843959C5}" type="datetimeFigureOut">
              <a:rPr lang="en-GB" smtClean="0"/>
              <a:t>10/05/2014</a:t>
            </a:fld>
            <a:endParaRPr lang="en-GB"/>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3F9D9D6-531A-406B-BC5C-F322D476CF96}" type="slidenum">
              <a:rPr lang="en-GB" smtClean="0"/>
              <a:t>‹#›</a:t>
            </a:fld>
            <a:endParaRPr lang="en-GB"/>
          </a:p>
        </p:txBody>
      </p:sp>
    </p:spTree>
    <p:extLst>
      <p:ext uri="{BB962C8B-B14F-4D97-AF65-F5344CB8AC3E}">
        <p14:creationId xmlns:p14="http://schemas.microsoft.com/office/powerpoint/2010/main" val="6310796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Ask for pupils’ definition before showing</a:t>
            </a:r>
            <a:r>
              <a:rPr lang="en-GB" baseline="0" dirty="0" smtClean="0"/>
              <a:t> the correct one. </a:t>
            </a:r>
            <a:endParaRPr lang="en-GB" dirty="0"/>
          </a:p>
        </p:txBody>
      </p:sp>
      <p:sp>
        <p:nvSpPr>
          <p:cNvPr id="4" name="Slide Number Placeholder 3"/>
          <p:cNvSpPr>
            <a:spLocks noGrp="1"/>
          </p:cNvSpPr>
          <p:nvPr>
            <p:ph type="sldNum" sz="quarter" idx="10"/>
          </p:nvPr>
        </p:nvSpPr>
        <p:spPr/>
        <p:txBody>
          <a:bodyPr/>
          <a:lstStyle/>
          <a:p>
            <a:fld id="{A3F9D9D6-531A-406B-BC5C-F322D476CF96}" type="slidenum">
              <a:rPr lang="en-GB" smtClean="0"/>
              <a:t>2</a:t>
            </a:fld>
            <a:endParaRPr lang="en-GB"/>
          </a:p>
        </p:txBody>
      </p:sp>
    </p:spTree>
    <p:extLst>
      <p:ext uri="{BB962C8B-B14F-4D97-AF65-F5344CB8AC3E}">
        <p14:creationId xmlns:p14="http://schemas.microsoft.com/office/powerpoint/2010/main" val="309585667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GB" dirty="0" smtClean="0"/>
              <a:t>Hear feedback.</a:t>
            </a:r>
            <a:endParaRPr lang="en-GB" dirty="0"/>
          </a:p>
        </p:txBody>
      </p:sp>
      <p:sp>
        <p:nvSpPr>
          <p:cNvPr id="4" name="Slide Number Placeholder 3"/>
          <p:cNvSpPr>
            <a:spLocks noGrp="1"/>
          </p:cNvSpPr>
          <p:nvPr>
            <p:ph type="sldNum" sz="quarter" idx="10"/>
          </p:nvPr>
        </p:nvSpPr>
        <p:spPr/>
        <p:txBody>
          <a:bodyPr/>
          <a:lstStyle/>
          <a:p>
            <a:fld id="{A3F9D9D6-531A-406B-BC5C-F322D476CF96}" type="slidenum">
              <a:rPr lang="en-GB" smtClean="0"/>
              <a:t>3</a:t>
            </a:fld>
            <a:endParaRPr lang="en-GB"/>
          </a:p>
        </p:txBody>
      </p:sp>
    </p:spTree>
    <p:extLst>
      <p:ext uri="{BB962C8B-B14F-4D97-AF65-F5344CB8AC3E}">
        <p14:creationId xmlns:p14="http://schemas.microsoft.com/office/powerpoint/2010/main" val="16677737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GB"/>
          </a:p>
        </p:txBody>
      </p:sp>
      <p:sp>
        <p:nvSpPr>
          <p:cNvPr id="4" name="Date Placeholder 3"/>
          <p:cNvSpPr>
            <a:spLocks noGrp="1"/>
          </p:cNvSpPr>
          <p:nvPr>
            <p:ph type="dt" sz="half" idx="10"/>
          </p:nvPr>
        </p:nvSpPr>
        <p:spPr/>
        <p:txBody>
          <a:bodyPr/>
          <a:lstStyle/>
          <a:p>
            <a:fld id="{744DBB61-F817-4253-B0D8-AC32194FF2F4}" type="datetimeFigureOut">
              <a:rPr lang="en-GB" smtClean="0"/>
              <a:t>10/05/2014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2297776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44DBB61-F817-4253-B0D8-AC32194FF2F4}" type="datetimeFigureOut">
              <a:rPr lang="en-GB" smtClean="0"/>
              <a:t>10/05/2014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20426449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44DBB61-F817-4253-B0D8-AC32194FF2F4}" type="datetimeFigureOut">
              <a:rPr lang="en-GB" smtClean="0"/>
              <a:t>10/05/2014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38184037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10"/>
          </p:nvPr>
        </p:nvSpPr>
        <p:spPr/>
        <p:txBody>
          <a:bodyPr/>
          <a:lstStyle/>
          <a:p>
            <a:fld id="{744DBB61-F817-4253-B0D8-AC32194FF2F4}" type="datetimeFigureOut">
              <a:rPr lang="en-GB" smtClean="0"/>
              <a:t>10/05/2014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29009926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44DBB61-F817-4253-B0D8-AC32194FF2F4}" type="datetimeFigureOut">
              <a:rPr lang="en-GB" smtClean="0"/>
              <a:t>10/05/2014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23979472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Date Placeholder 4"/>
          <p:cNvSpPr>
            <a:spLocks noGrp="1"/>
          </p:cNvSpPr>
          <p:nvPr>
            <p:ph type="dt" sz="half" idx="10"/>
          </p:nvPr>
        </p:nvSpPr>
        <p:spPr/>
        <p:txBody>
          <a:bodyPr/>
          <a:lstStyle/>
          <a:p>
            <a:fld id="{744DBB61-F817-4253-B0D8-AC32194FF2F4}" type="datetimeFigureOut">
              <a:rPr lang="en-GB" smtClean="0"/>
              <a:t>10/05/2014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2399837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Date Placeholder 6"/>
          <p:cNvSpPr>
            <a:spLocks noGrp="1"/>
          </p:cNvSpPr>
          <p:nvPr>
            <p:ph type="dt" sz="half" idx="10"/>
          </p:nvPr>
        </p:nvSpPr>
        <p:spPr/>
        <p:txBody>
          <a:bodyPr/>
          <a:lstStyle/>
          <a:p>
            <a:fld id="{744DBB61-F817-4253-B0D8-AC32194FF2F4}" type="datetimeFigureOut">
              <a:rPr lang="en-GB" smtClean="0"/>
              <a:t>10/05/2014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33783662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Date Placeholder 2"/>
          <p:cNvSpPr>
            <a:spLocks noGrp="1"/>
          </p:cNvSpPr>
          <p:nvPr>
            <p:ph type="dt" sz="half" idx="10"/>
          </p:nvPr>
        </p:nvSpPr>
        <p:spPr/>
        <p:txBody>
          <a:bodyPr/>
          <a:lstStyle/>
          <a:p>
            <a:fld id="{744DBB61-F817-4253-B0D8-AC32194FF2F4}" type="datetimeFigureOut">
              <a:rPr lang="en-GB" smtClean="0"/>
              <a:t>10/05/2014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40979519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44DBB61-F817-4253-B0D8-AC32194FF2F4}" type="datetimeFigureOut">
              <a:rPr lang="en-GB" smtClean="0"/>
              <a:t>10/05/2014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153107809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4DBB61-F817-4253-B0D8-AC32194FF2F4}" type="datetimeFigureOut">
              <a:rPr lang="en-GB" smtClean="0"/>
              <a:t>10/05/2014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37736517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44DBB61-F817-4253-B0D8-AC32194FF2F4}" type="datetimeFigureOut">
              <a:rPr lang="en-GB" smtClean="0"/>
              <a:t>10/05/2014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C6325AD1-101C-4D18-8F51-741E11B8E5E0}" type="slidenum">
              <a:rPr lang="en-GB" smtClean="0"/>
              <a:t>‹#›</a:t>
            </a:fld>
            <a:endParaRPr lang="en-GB"/>
          </a:p>
        </p:txBody>
      </p:sp>
    </p:spTree>
    <p:extLst>
      <p:ext uri="{BB962C8B-B14F-4D97-AF65-F5344CB8AC3E}">
        <p14:creationId xmlns:p14="http://schemas.microsoft.com/office/powerpoint/2010/main" val="38989307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CC"/>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GB"/>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44DBB61-F817-4253-B0D8-AC32194FF2F4}" type="datetimeFigureOut">
              <a:rPr lang="en-GB" smtClean="0"/>
              <a:t>10/05/2014</a:t>
            </a:fld>
            <a:endParaRPr lang="en-GB"/>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6325AD1-101C-4D18-8F51-741E11B8E5E0}" type="slidenum">
              <a:rPr lang="en-GB" smtClean="0"/>
              <a:t>‹#›</a:t>
            </a:fld>
            <a:endParaRPr lang="en-GB"/>
          </a:p>
        </p:txBody>
      </p:sp>
    </p:spTree>
    <p:extLst>
      <p:ext uri="{BB962C8B-B14F-4D97-AF65-F5344CB8AC3E}">
        <p14:creationId xmlns:p14="http://schemas.microsoft.com/office/powerpoint/2010/main" val="423081261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40768"/>
            <a:ext cx="7772400" cy="1470025"/>
          </a:xfrm>
        </p:spPr>
        <p:txBody>
          <a:bodyPr>
            <a:normAutofit/>
          </a:bodyPr>
          <a:lstStyle/>
          <a:p>
            <a:r>
              <a:rPr lang="en-GB" sz="5400" b="1" dirty="0" smtClean="0">
                <a:solidFill>
                  <a:srgbClr val="D60093"/>
                </a:solidFill>
                <a:effectLst>
                  <a:outerShdw blurRad="38100" dist="38100" dir="2700000" algn="tl">
                    <a:srgbClr val="000000">
                      <a:alpha val="43137"/>
                    </a:srgbClr>
                  </a:outerShdw>
                </a:effectLst>
                <a:latin typeface="Comic Sans MS" pitchFamily="66" charset="0"/>
              </a:rPr>
              <a:t>Grammar Starter</a:t>
            </a:r>
            <a:endParaRPr lang="en-GB" sz="5400" b="1" dirty="0">
              <a:solidFill>
                <a:srgbClr val="D60093"/>
              </a:solidFill>
              <a:effectLst>
                <a:outerShdw blurRad="38100" dist="38100" dir="2700000" algn="tl">
                  <a:srgbClr val="000000">
                    <a:alpha val="43137"/>
                  </a:srgbClr>
                </a:outerShdw>
              </a:effectLst>
              <a:latin typeface="Comic Sans MS" pitchFamily="66" charset="0"/>
            </a:endParaRPr>
          </a:p>
        </p:txBody>
      </p:sp>
      <p:sp>
        <p:nvSpPr>
          <p:cNvPr id="3" name="Subtitle 2"/>
          <p:cNvSpPr>
            <a:spLocks noGrp="1"/>
          </p:cNvSpPr>
          <p:nvPr>
            <p:ph type="subTitle" idx="1"/>
          </p:nvPr>
        </p:nvSpPr>
        <p:spPr>
          <a:xfrm>
            <a:off x="0" y="2796270"/>
            <a:ext cx="9144000" cy="1752600"/>
          </a:xfrm>
        </p:spPr>
        <p:txBody>
          <a:bodyPr/>
          <a:lstStyle/>
          <a:p>
            <a:r>
              <a:rPr lang="en-GB" b="1" dirty="0" smtClean="0">
                <a:solidFill>
                  <a:schemeClr val="tx1"/>
                </a:solidFill>
                <a:latin typeface="Comic Sans MS" pitchFamily="66" charset="0"/>
              </a:rPr>
              <a:t>Verbs</a:t>
            </a:r>
            <a:endParaRPr lang="en-GB" b="1" dirty="0">
              <a:solidFill>
                <a:schemeClr val="tx1"/>
              </a:solidFill>
              <a:latin typeface="Comic Sans MS" pitchFamily="66" charset="0"/>
            </a:endParaRPr>
          </a:p>
        </p:txBody>
      </p:sp>
      <p:graphicFrame>
        <p:nvGraphicFramePr>
          <p:cNvPr id="4" name="Table 3"/>
          <p:cNvGraphicFramePr>
            <a:graphicFrameLocks noGrp="1"/>
          </p:cNvGraphicFramePr>
          <p:nvPr>
            <p:extLst>
              <p:ext uri="{D42A27DB-BD31-4B8C-83A1-F6EECF244321}">
                <p14:modId xmlns:p14="http://schemas.microsoft.com/office/powerpoint/2010/main" val="109171428"/>
              </p:ext>
            </p:extLst>
          </p:nvPr>
        </p:nvGraphicFramePr>
        <p:xfrm>
          <a:off x="0" y="5547360"/>
          <a:ext cx="9144000" cy="1310640"/>
        </p:xfrm>
        <a:graphic>
          <a:graphicData uri="http://schemas.openxmlformats.org/drawingml/2006/table">
            <a:tbl>
              <a:tblPr firstRow="1" bandRow="1">
                <a:tableStyleId>{00A15C55-8517-42AA-B614-E9B94910E393}</a:tableStyleId>
              </a:tblPr>
              <a:tblGrid>
                <a:gridCol w="3048000"/>
                <a:gridCol w="3048000"/>
                <a:gridCol w="3048000"/>
              </a:tblGrid>
              <a:tr h="297271">
                <a:tc>
                  <a:txBody>
                    <a:bodyPr/>
                    <a:lstStyle/>
                    <a:p>
                      <a:pPr algn="ctr"/>
                      <a:r>
                        <a:rPr lang="en-GB" sz="1800" dirty="0" smtClean="0">
                          <a:latin typeface="Comic Sans MS" pitchFamily="66" charset="0"/>
                        </a:rPr>
                        <a:t>All   </a:t>
                      </a:r>
                      <a:r>
                        <a:rPr lang="en-GB" sz="1800" kern="1200" dirty="0" smtClean="0">
                          <a:effectLst/>
                          <a:latin typeface="Comic Sans MS" pitchFamily="66" charset="0"/>
                        </a:rPr>
                        <a:t>✰</a:t>
                      </a:r>
                      <a:r>
                        <a:rPr lang="en-GB" sz="1800" dirty="0" smtClean="0">
                          <a:latin typeface="Comic Sans MS" pitchFamily="66" charset="0"/>
                        </a:rPr>
                        <a:t> </a:t>
                      </a:r>
                      <a:endParaRPr lang="en-GB" sz="1800" dirty="0">
                        <a:solidFill>
                          <a:schemeClr val="bg1"/>
                        </a:solidFill>
                        <a:latin typeface="Comic Sans MS" pitchFamily="66" charset="0"/>
                      </a:endParaRPr>
                    </a:p>
                  </a:txBody>
                  <a:tcPr/>
                </a:tc>
                <a:tc>
                  <a:txBody>
                    <a:bodyPr/>
                    <a:lstStyle/>
                    <a:p>
                      <a:pPr algn="ctr"/>
                      <a:r>
                        <a:rPr lang="en-GB" sz="1800" dirty="0" smtClean="0">
                          <a:latin typeface="Comic Sans MS" pitchFamily="66" charset="0"/>
                        </a:rPr>
                        <a:t>Most   </a:t>
                      </a:r>
                      <a:r>
                        <a:rPr lang="en-GB" sz="1800" kern="1200" dirty="0" smtClean="0">
                          <a:effectLst/>
                          <a:latin typeface="Comic Sans MS" pitchFamily="66" charset="0"/>
                        </a:rPr>
                        <a:t>✰✰</a:t>
                      </a:r>
                      <a:endParaRPr lang="en-GB" sz="1800" dirty="0">
                        <a:solidFill>
                          <a:schemeClr val="bg1"/>
                        </a:solidFill>
                        <a:latin typeface="Comic Sans MS" pitchFamily="66" charset="0"/>
                      </a:endParaRPr>
                    </a:p>
                  </a:txBody>
                  <a:tcPr/>
                </a:tc>
                <a:tc>
                  <a:txBody>
                    <a:bodyPr/>
                    <a:lstStyle/>
                    <a:p>
                      <a:pPr algn="ctr"/>
                      <a:r>
                        <a:rPr lang="en-GB" sz="1800" dirty="0" smtClean="0">
                          <a:latin typeface="Comic Sans MS" pitchFamily="66" charset="0"/>
                        </a:rPr>
                        <a:t>Some  </a:t>
                      </a:r>
                      <a:r>
                        <a:rPr lang="en-GB" sz="1800" kern="1200" dirty="0" smtClean="0">
                          <a:effectLst/>
                          <a:latin typeface="Comic Sans MS" pitchFamily="66" charset="0"/>
                        </a:rPr>
                        <a:t>✰✰✰</a:t>
                      </a:r>
                      <a:endParaRPr lang="en-GB" sz="1800" dirty="0">
                        <a:solidFill>
                          <a:schemeClr val="bg1"/>
                        </a:solidFill>
                        <a:latin typeface="Comic Sans MS" pitchFamily="66" charset="0"/>
                      </a:endParaRPr>
                    </a:p>
                  </a:txBody>
                  <a:tcPr/>
                </a:tc>
              </a:tr>
              <a:tr h="941358">
                <a:tc>
                  <a:txBody>
                    <a:bodyPr/>
                    <a:lstStyle/>
                    <a:p>
                      <a:r>
                        <a:rPr lang="en-GB" sz="1400" dirty="0" smtClean="0">
                          <a:latin typeface="Comic Sans MS" pitchFamily="66" charset="0"/>
                        </a:rPr>
                        <a:t>Can I describe</a:t>
                      </a:r>
                      <a:r>
                        <a:rPr lang="en-GB" sz="1400" baseline="0" dirty="0" smtClean="0">
                          <a:latin typeface="Comic Sans MS" pitchFamily="66" charset="0"/>
                        </a:rPr>
                        <a:t> the grammar feature using the correct definition?</a:t>
                      </a:r>
                      <a:endParaRPr lang="en-GB" sz="1400" dirty="0">
                        <a:latin typeface="Comic Sans MS"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omic Sans MS" pitchFamily="66" charset="0"/>
                        </a:rPr>
                        <a:t>Can I describe</a:t>
                      </a:r>
                      <a:r>
                        <a:rPr lang="en-GB" sz="1400" baseline="0" dirty="0" smtClean="0">
                          <a:latin typeface="Comic Sans MS" pitchFamily="66" charset="0"/>
                        </a:rPr>
                        <a:t> the grammar feature using the correct definition and give my own examples?</a:t>
                      </a:r>
                      <a:endParaRPr lang="en-GB" sz="1400" dirty="0" smtClean="0">
                        <a:latin typeface="Comic Sans MS"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omic Sans MS" pitchFamily="66" charset="0"/>
                        </a:rPr>
                        <a:t>Can I describe</a:t>
                      </a:r>
                      <a:r>
                        <a:rPr lang="en-GB" sz="1400" baseline="0" dirty="0" smtClean="0">
                          <a:latin typeface="Comic Sans MS" pitchFamily="66" charset="0"/>
                        </a:rPr>
                        <a:t> the grammar feature and give my own examples as well as identifying it in in a range of texts?</a:t>
                      </a:r>
                      <a:endParaRPr lang="en-GB" sz="1400" dirty="0" smtClean="0">
                        <a:latin typeface="Comic Sans MS" pitchFamily="66" charset="0"/>
                      </a:endParaRPr>
                    </a:p>
                  </a:txBody>
                  <a:tcPr/>
                </a:tc>
              </a:tr>
            </a:tbl>
          </a:graphicData>
        </a:graphic>
      </p:graphicFrame>
    </p:spTree>
    <p:extLst>
      <p:ext uri="{BB962C8B-B14F-4D97-AF65-F5344CB8AC3E}">
        <p14:creationId xmlns:p14="http://schemas.microsoft.com/office/powerpoint/2010/main" val="262378125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4988"/>
            <a:ext cx="9144000" cy="1469796"/>
          </a:xfrm>
        </p:spPr>
        <p:txBody>
          <a:bodyPr>
            <a:normAutofit fontScale="90000"/>
          </a:bodyPr>
          <a:lstStyle/>
          <a:p>
            <a:r>
              <a:rPr lang="en-GB" sz="5400" b="1" dirty="0" smtClean="0">
                <a:solidFill>
                  <a:srgbClr val="D60093"/>
                </a:solidFill>
                <a:effectLst>
                  <a:outerShdw blurRad="38100" dist="38100" dir="2700000" algn="tl">
                    <a:srgbClr val="000000">
                      <a:alpha val="43137"/>
                    </a:srgbClr>
                  </a:outerShdw>
                </a:effectLst>
                <a:latin typeface="Comic Sans MS" pitchFamily="66" charset="0"/>
              </a:rPr>
              <a:t>In the back of your exercise book...</a:t>
            </a:r>
            <a:endParaRPr lang="en-GB" sz="5400" b="1" dirty="0">
              <a:solidFill>
                <a:srgbClr val="D60093"/>
              </a:solidFill>
              <a:effectLst>
                <a:outerShdw blurRad="38100" dist="38100" dir="2700000" algn="tl">
                  <a:srgbClr val="000000">
                    <a:alpha val="43137"/>
                  </a:srgbClr>
                </a:outerShdw>
              </a:effectLst>
              <a:latin typeface="Comic Sans MS" pitchFamily="66" charset="0"/>
            </a:endParaRPr>
          </a:p>
        </p:txBody>
      </p:sp>
      <p:sp>
        <p:nvSpPr>
          <p:cNvPr id="3" name="Subtitle 2"/>
          <p:cNvSpPr>
            <a:spLocks noGrp="1"/>
          </p:cNvSpPr>
          <p:nvPr>
            <p:ph idx="1"/>
          </p:nvPr>
        </p:nvSpPr>
        <p:spPr>
          <a:xfrm>
            <a:off x="179512" y="2060848"/>
            <a:ext cx="8856984" cy="4425355"/>
          </a:xfrm>
        </p:spPr>
        <p:txBody>
          <a:bodyPr/>
          <a:lstStyle/>
          <a:p>
            <a:pPr marL="0" indent="0" algn="ctr">
              <a:buNone/>
            </a:pPr>
            <a:r>
              <a:rPr lang="en-GB" b="1" u="sng" dirty="0" smtClean="0">
                <a:latin typeface="Comic Sans MS" pitchFamily="66" charset="0"/>
              </a:rPr>
              <a:t>Grammar Starter: </a:t>
            </a:r>
            <a:r>
              <a:rPr lang="en-GB" b="1" u="sng" dirty="0" smtClean="0">
                <a:latin typeface="Comic Sans MS" pitchFamily="66" charset="0"/>
              </a:rPr>
              <a:t>Verbs</a:t>
            </a:r>
            <a:endParaRPr lang="en-GB" b="1" u="sng" dirty="0" smtClean="0">
              <a:latin typeface="Comic Sans MS" pitchFamily="66" charset="0"/>
            </a:endParaRPr>
          </a:p>
          <a:p>
            <a:pPr marL="0" indent="0" algn="ctr">
              <a:buNone/>
            </a:pPr>
            <a:endParaRPr lang="en-GB" b="1" u="sng" dirty="0">
              <a:latin typeface="Comic Sans MS" pitchFamily="66" charset="0"/>
            </a:endParaRPr>
          </a:p>
          <a:p>
            <a:pPr marL="0" indent="0">
              <a:buNone/>
            </a:pPr>
            <a:r>
              <a:rPr lang="en-GB" sz="2800" b="1" u="sng" dirty="0">
                <a:latin typeface="Comic Sans MS" pitchFamily="66" charset="0"/>
              </a:rPr>
              <a:t>Definition</a:t>
            </a:r>
            <a:r>
              <a:rPr lang="en-GB" sz="2800" b="1" dirty="0" smtClean="0">
                <a:latin typeface="Comic Sans MS" pitchFamily="66" charset="0"/>
              </a:rPr>
              <a:t>: </a:t>
            </a:r>
            <a:r>
              <a:rPr lang="en-GB" sz="2800" dirty="0" smtClean="0">
                <a:latin typeface="Comic Sans MS" pitchFamily="66" charset="0"/>
              </a:rPr>
              <a:t>An action or state of being (a ‘doing’ word). </a:t>
            </a:r>
          </a:p>
          <a:p>
            <a:pPr marL="0" indent="0">
              <a:buNone/>
            </a:pPr>
            <a:endParaRPr lang="en-GB" sz="2800" dirty="0">
              <a:latin typeface="Comic Sans MS" pitchFamily="66" charset="0"/>
            </a:endParaRPr>
          </a:p>
          <a:p>
            <a:pPr marL="0" indent="0">
              <a:buNone/>
            </a:pPr>
            <a:r>
              <a:rPr lang="en-GB" sz="2800" b="1" u="sng" dirty="0" smtClean="0">
                <a:latin typeface="Comic Sans MS" pitchFamily="66" charset="0"/>
              </a:rPr>
              <a:t>Example</a:t>
            </a:r>
            <a:r>
              <a:rPr lang="en-GB" sz="2800" dirty="0" smtClean="0">
                <a:latin typeface="Comic Sans MS" pitchFamily="66" charset="0"/>
              </a:rPr>
              <a:t>: One duckling </a:t>
            </a:r>
            <a:r>
              <a:rPr lang="en-GB" sz="2800" b="1" dirty="0" smtClean="0">
                <a:solidFill>
                  <a:srgbClr val="00B0F0"/>
                </a:solidFill>
                <a:latin typeface="Comic Sans MS" pitchFamily="66" charset="0"/>
              </a:rPr>
              <a:t>quacked</a:t>
            </a:r>
            <a:r>
              <a:rPr lang="en-GB" sz="2800" dirty="0" smtClean="0">
                <a:latin typeface="Comic Sans MS" pitchFamily="66" charset="0"/>
              </a:rPr>
              <a:t> loudly to its mother. </a:t>
            </a:r>
            <a:endParaRPr lang="en-GB" b="1" u="sng" dirty="0">
              <a:latin typeface="Comic Sans MS" pitchFamily="66" charset="0"/>
            </a:endParaRPr>
          </a:p>
          <a:p>
            <a:pPr marL="0" indent="0">
              <a:buNone/>
            </a:pPr>
            <a:endParaRPr lang="en-GB" b="1" dirty="0">
              <a:solidFill>
                <a:schemeClr val="tx1"/>
              </a:solidFill>
              <a:latin typeface="Comic Sans MS" pitchFamily="66" charset="0"/>
            </a:endParaRPr>
          </a:p>
        </p:txBody>
      </p:sp>
      <p:graphicFrame>
        <p:nvGraphicFramePr>
          <p:cNvPr id="5" name="Table 4"/>
          <p:cNvGraphicFramePr>
            <a:graphicFrameLocks noGrp="1"/>
          </p:cNvGraphicFramePr>
          <p:nvPr>
            <p:extLst>
              <p:ext uri="{D42A27DB-BD31-4B8C-83A1-F6EECF244321}">
                <p14:modId xmlns:p14="http://schemas.microsoft.com/office/powerpoint/2010/main" val="4216358399"/>
              </p:ext>
            </p:extLst>
          </p:nvPr>
        </p:nvGraphicFramePr>
        <p:xfrm>
          <a:off x="0" y="5547360"/>
          <a:ext cx="9144000" cy="1310640"/>
        </p:xfrm>
        <a:graphic>
          <a:graphicData uri="http://schemas.openxmlformats.org/drawingml/2006/table">
            <a:tbl>
              <a:tblPr firstRow="1" bandRow="1">
                <a:tableStyleId>{00A15C55-8517-42AA-B614-E9B94910E393}</a:tableStyleId>
              </a:tblPr>
              <a:tblGrid>
                <a:gridCol w="3048000"/>
                <a:gridCol w="3048000"/>
                <a:gridCol w="3048000"/>
              </a:tblGrid>
              <a:tr h="297271">
                <a:tc>
                  <a:txBody>
                    <a:bodyPr/>
                    <a:lstStyle/>
                    <a:p>
                      <a:pPr algn="ctr"/>
                      <a:r>
                        <a:rPr lang="en-GB" sz="1800" dirty="0" smtClean="0">
                          <a:latin typeface="Comic Sans MS" pitchFamily="66" charset="0"/>
                        </a:rPr>
                        <a:t>All   </a:t>
                      </a:r>
                      <a:r>
                        <a:rPr lang="en-GB" sz="1800" kern="1200" dirty="0" smtClean="0">
                          <a:effectLst/>
                          <a:latin typeface="Comic Sans MS" pitchFamily="66" charset="0"/>
                        </a:rPr>
                        <a:t>✰</a:t>
                      </a:r>
                      <a:r>
                        <a:rPr lang="en-GB" sz="1800" dirty="0" smtClean="0">
                          <a:latin typeface="Comic Sans MS" pitchFamily="66" charset="0"/>
                        </a:rPr>
                        <a:t> </a:t>
                      </a:r>
                      <a:endParaRPr lang="en-GB" sz="1800" dirty="0">
                        <a:solidFill>
                          <a:schemeClr val="bg1"/>
                        </a:solidFill>
                        <a:latin typeface="Comic Sans MS" pitchFamily="66" charset="0"/>
                      </a:endParaRPr>
                    </a:p>
                  </a:txBody>
                  <a:tcPr/>
                </a:tc>
                <a:tc>
                  <a:txBody>
                    <a:bodyPr/>
                    <a:lstStyle/>
                    <a:p>
                      <a:pPr algn="ctr"/>
                      <a:r>
                        <a:rPr lang="en-GB" sz="1800" dirty="0" smtClean="0">
                          <a:latin typeface="Comic Sans MS" pitchFamily="66" charset="0"/>
                        </a:rPr>
                        <a:t>Most   </a:t>
                      </a:r>
                      <a:r>
                        <a:rPr lang="en-GB" sz="1800" kern="1200" dirty="0" smtClean="0">
                          <a:effectLst/>
                          <a:latin typeface="Comic Sans MS" pitchFamily="66" charset="0"/>
                        </a:rPr>
                        <a:t>✰✰</a:t>
                      </a:r>
                      <a:endParaRPr lang="en-GB" sz="1800" dirty="0">
                        <a:solidFill>
                          <a:schemeClr val="bg1"/>
                        </a:solidFill>
                        <a:latin typeface="Comic Sans MS" pitchFamily="66" charset="0"/>
                      </a:endParaRPr>
                    </a:p>
                  </a:txBody>
                  <a:tcPr/>
                </a:tc>
                <a:tc>
                  <a:txBody>
                    <a:bodyPr/>
                    <a:lstStyle/>
                    <a:p>
                      <a:pPr algn="ctr"/>
                      <a:r>
                        <a:rPr lang="en-GB" sz="1800" dirty="0" smtClean="0">
                          <a:latin typeface="Comic Sans MS" pitchFamily="66" charset="0"/>
                        </a:rPr>
                        <a:t>Some  </a:t>
                      </a:r>
                      <a:r>
                        <a:rPr lang="en-GB" sz="1800" kern="1200" dirty="0" smtClean="0">
                          <a:effectLst/>
                          <a:latin typeface="Comic Sans MS" pitchFamily="66" charset="0"/>
                        </a:rPr>
                        <a:t>✰✰✰</a:t>
                      </a:r>
                      <a:endParaRPr lang="en-GB" sz="1800" dirty="0">
                        <a:solidFill>
                          <a:schemeClr val="bg1"/>
                        </a:solidFill>
                        <a:latin typeface="Comic Sans MS" pitchFamily="66" charset="0"/>
                      </a:endParaRPr>
                    </a:p>
                  </a:txBody>
                  <a:tcPr/>
                </a:tc>
              </a:tr>
              <a:tr h="941358">
                <a:tc>
                  <a:txBody>
                    <a:bodyPr/>
                    <a:lstStyle/>
                    <a:p>
                      <a:r>
                        <a:rPr lang="en-GB" sz="1400" dirty="0" smtClean="0">
                          <a:latin typeface="Comic Sans MS" pitchFamily="66" charset="0"/>
                        </a:rPr>
                        <a:t>Can I describe</a:t>
                      </a:r>
                      <a:r>
                        <a:rPr lang="en-GB" sz="1400" baseline="0" dirty="0" smtClean="0">
                          <a:latin typeface="Comic Sans MS" pitchFamily="66" charset="0"/>
                        </a:rPr>
                        <a:t> the grammar feature using the correct definition?</a:t>
                      </a:r>
                      <a:endParaRPr lang="en-GB" sz="1400" dirty="0">
                        <a:latin typeface="Comic Sans MS"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omic Sans MS" pitchFamily="66" charset="0"/>
                        </a:rPr>
                        <a:t>Can I describe</a:t>
                      </a:r>
                      <a:r>
                        <a:rPr lang="en-GB" sz="1400" baseline="0" dirty="0" smtClean="0">
                          <a:latin typeface="Comic Sans MS" pitchFamily="66" charset="0"/>
                        </a:rPr>
                        <a:t> the grammar feature using the correct definition and give my own examples?</a:t>
                      </a:r>
                      <a:endParaRPr lang="en-GB" sz="1400" dirty="0" smtClean="0">
                        <a:latin typeface="Comic Sans MS"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omic Sans MS" pitchFamily="66" charset="0"/>
                        </a:rPr>
                        <a:t>Can I describe</a:t>
                      </a:r>
                      <a:r>
                        <a:rPr lang="en-GB" sz="1400" baseline="0" dirty="0" smtClean="0">
                          <a:latin typeface="Comic Sans MS" pitchFamily="66" charset="0"/>
                        </a:rPr>
                        <a:t> the grammar feature and give my own examples as well as identifying it in in a range of texts?</a:t>
                      </a:r>
                      <a:endParaRPr lang="en-GB" sz="1400" dirty="0" smtClean="0">
                        <a:latin typeface="Comic Sans MS" pitchFamily="66" charset="0"/>
                      </a:endParaRPr>
                    </a:p>
                  </a:txBody>
                  <a:tcPr/>
                </a:tc>
              </a:tr>
            </a:tbl>
          </a:graphicData>
        </a:graphic>
      </p:graphicFrame>
    </p:spTree>
    <p:extLst>
      <p:ext uri="{BB962C8B-B14F-4D97-AF65-F5344CB8AC3E}">
        <p14:creationId xmlns:p14="http://schemas.microsoft.com/office/powerpoint/2010/main" val="24010653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 calcmode="lin" valueType="num">
                                      <p:cBhvr additive="base">
                                        <p:cTn id="7" dur="500" fill="hold"/>
                                        <p:tgtEl>
                                          <p:spTgt spid="3">
                                            <p:txEl>
                                              <p:pRg st="2" end="2"/>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3">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 calcmode="lin" valueType="num">
                                      <p:cBhvr additive="base">
                                        <p:cTn id="13" dur="500" fill="hold"/>
                                        <p:tgtEl>
                                          <p:spTgt spid="3">
                                            <p:txEl>
                                              <p:pRg st="4" end="4"/>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3">
                                            <p:txEl>
                                              <p:pRg st="4" end="4"/>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4988"/>
            <a:ext cx="9144000" cy="1143000"/>
          </a:xfrm>
        </p:spPr>
        <p:txBody>
          <a:bodyPr>
            <a:normAutofit fontScale="90000"/>
          </a:bodyPr>
          <a:lstStyle/>
          <a:p>
            <a:r>
              <a:rPr lang="en-GB" sz="5400" b="1" dirty="0" smtClean="0">
                <a:solidFill>
                  <a:srgbClr val="D60093"/>
                </a:solidFill>
                <a:effectLst>
                  <a:outerShdw blurRad="38100" dist="38100" dir="2700000" algn="tl">
                    <a:srgbClr val="000000">
                      <a:alpha val="43137"/>
                    </a:srgbClr>
                  </a:outerShdw>
                </a:effectLst>
                <a:latin typeface="Comic Sans MS" pitchFamily="66" charset="0"/>
              </a:rPr>
              <a:t>Task time: create your own</a:t>
            </a:r>
            <a:endParaRPr lang="en-GB" sz="5400" b="1" dirty="0">
              <a:solidFill>
                <a:srgbClr val="D60093"/>
              </a:solidFill>
              <a:effectLst>
                <a:outerShdw blurRad="38100" dist="38100" dir="2700000" algn="tl">
                  <a:srgbClr val="000000">
                    <a:alpha val="43137"/>
                  </a:srgbClr>
                </a:outerShdw>
              </a:effectLst>
              <a:latin typeface="Comic Sans MS" pitchFamily="66" charset="0"/>
            </a:endParaRPr>
          </a:p>
        </p:txBody>
      </p:sp>
      <p:sp>
        <p:nvSpPr>
          <p:cNvPr id="3" name="Subtitle 2"/>
          <p:cNvSpPr>
            <a:spLocks noGrp="1"/>
          </p:cNvSpPr>
          <p:nvPr>
            <p:ph idx="1"/>
          </p:nvPr>
        </p:nvSpPr>
        <p:spPr>
          <a:xfrm>
            <a:off x="287524" y="1628800"/>
            <a:ext cx="8568952" cy="4525963"/>
          </a:xfrm>
        </p:spPr>
        <p:txBody>
          <a:bodyPr/>
          <a:lstStyle/>
          <a:p>
            <a:pPr marL="0" indent="0">
              <a:buNone/>
            </a:pPr>
            <a:endParaRPr lang="en-GB" b="1" dirty="0">
              <a:latin typeface="Comic Sans MS" pitchFamily="66" charset="0"/>
            </a:endParaRPr>
          </a:p>
          <a:p>
            <a:pPr marL="0" indent="0">
              <a:buNone/>
            </a:pPr>
            <a:endParaRPr lang="en-GB" b="1" dirty="0">
              <a:solidFill>
                <a:schemeClr val="tx1"/>
              </a:solidFill>
              <a:latin typeface="Comic Sans MS" pitchFamily="66" charset="0"/>
            </a:endParaRPr>
          </a:p>
        </p:txBody>
      </p:sp>
      <p:graphicFrame>
        <p:nvGraphicFramePr>
          <p:cNvPr id="5" name="Table 4"/>
          <p:cNvGraphicFramePr>
            <a:graphicFrameLocks noGrp="1"/>
          </p:cNvGraphicFramePr>
          <p:nvPr>
            <p:extLst>
              <p:ext uri="{D42A27DB-BD31-4B8C-83A1-F6EECF244321}">
                <p14:modId xmlns:p14="http://schemas.microsoft.com/office/powerpoint/2010/main" val="4216358399"/>
              </p:ext>
            </p:extLst>
          </p:nvPr>
        </p:nvGraphicFramePr>
        <p:xfrm>
          <a:off x="0" y="5547360"/>
          <a:ext cx="9144000" cy="1310640"/>
        </p:xfrm>
        <a:graphic>
          <a:graphicData uri="http://schemas.openxmlformats.org/drawingml/2006/table">
            <a:tbl>
              <a:tblPr firstRow="1" bandRow="1">
                <a:tableStyleId>{00A15C55-8517-42AA-B614-E9B94910E393}</a:tableStyleId>
              </a:tblPr>
              <a:tblGrid>
                <a:gridCol w="3048000"/>
                <a:gridCol w="3048000"/>
                <a:gridCol w="3048000"/>
              </a:tblGrid>
              <a:tr h="297271">
                <a:tc>
                  <a:txBody>
                    <a:bodyPr/>
                    <a:lstStyle/>
                    <a:p>
                      <a:pPr algn="ctr"/>
                      <a:r>
                        <a:rPr lang="en-GB" sz="1800" dirty="0" smtClean="0">
                          <a:latin typeface="Comic Sans MS" pitchFamily="66" charset="0"/>
                        </a:rPr>
                        <a:t>All   </a:t>
                      </a:r>
                      <a:r>
                        <a:rPr lang="en-GB" sz="1800" kern="1200" dirty="0" smtClean="0">
                          <a:effectLst/>
                          <a:latin typeface="Comic Sans MS" pitchFamily="66" charset="0"/>
                        </a:rPr>
                        <a:t>✰</a:t>
                      </a:r>
                      <a:r>
                        <a:rPr lang="en-GB" sz="1800" dirty="0" smtClean="0">
                          <a:latin typeface="Comic Sans MS" pitchFamily="66" charset="0"/>
                        </a:rPr>
                        <a:t> </a:t>
                      </a:r>
                      <a:endParaRPr lang="en-GB" sz="1800" dirty="0">
                        <a:solidFill>
                          <a:schemeClr val="bg1"/>
                        </a:solidFill>
                        <a:latin typeface="Comic Sans MS" pitchFamily="66" charset="0"/>
                      </a:endParaRPr>
                    </a:p>
                  </a:txBody>
                  <a:tcPr/>
                </a:tc>
                <a:tc>
                  <a:txBody>
                    <a:bodyPr/>
                    <a:lstStyle/>
                    <a:p>
                      <a:pPr algn="ctr"/>
                      <a:r>
                        <a:rPr lang="en-GB" sz="1800" dirty="0" smtClean="0">
                          <a:latin typeface="Comic Sans MS" pitchFamily="66" charset="0"/>
                        </a:rPr>
                        <a:t>Most   </a:t>
                      </a:r>
                      <a:r>
                        <a:rPr lang="en-GB" sz="1800" kern="1200" dirty="0" smtClean="0">
                          <a:effectLst/>
                          <a:latin typeface="Comic Sans MS" pitchFamily="66" charset="0"/>
                        </a:rPr>
                        <a:t>✰✰</a:t>
                      </a:r>
                      <a:endParaRPr lang="en-GB" sz="1800" dirty="0">
                        <a:solidFill>
                          <a:schemeClr val="bg1"/>
                        </a:solidFill>
                        <a:latin typeface="Comic Sans MS" pitchFamily="66" charset="0"/>
                      </a:endParaRPr>
                    </a:p>
                  </a:txBody>
                  <a:tcPr/>
                </a:tc>
                <a:tc>
                  <a:txBody>
                    <a:bodyPr/>
                    <a:lstStyle/>
                    <a:p>
                      <a:pPr algn="ctr"/>
                      <a:r>
                        <a:rPr lang="en-GB" sz="1800" dirty="0" smtClean="0">
                          <a:latin typeface="Comic Sans MS" pitchFamily="66" charset="0"/>
                        </a:rPr>
                        <a:t>Some  </a:t>
                      </a:r>
                      <a:r>
                        <a:rPr lang="en-GB" sz="1800" kern="1200" dirty="0" smtClean="0">
                          <a:effectLst/>
                          <a:latin typeface="Comic Sans MS" pitchFamily="66" charset="0"/>
                        </a:rPr>
                        <a:t>✰✰✰</a:t>
                      </a:r>
                      <a:endParaRPr lang="en-GB" sz="1800" dirty="0">
                        <a:solidFill>
                          <a:schemeClr val="bg1"/>
                        </a:solidFill>
                        <a:latin typeface="Comic Sans MS" pitchFamily="66" charset="0"/>
                      </a:endParaRPr>
                    </a:p>
                  </a:txBody>
                  <a:tcPr/>
                </a:tc>
              </a:tr>
              <a:tr h="941358">
                <a:tc>
                  <a:txBody>
                    <a:bodyPr/>
                    <a:lstStyle/>
                    <a:p>
                      <a:r>
                        <a:rPr lang="en-GB" sz="1400" dirty="0" smtClean="0">
                          <a:latin typeface="Comic Sans MS" pitchFamily="66" charset="0"/>
                        </a:rPr>
                        <a:t>Can I describe</a:t>
                      </a:r>
                      <a:r>
                        <a:rPr lang="en-GB" sz="1400" baseline="0" dirty="0" smtClean="0">
                          <a:latin typeface="Comic Sans MS" pitchFamily="66" charset="0"/>
                        </a:rPr>
                        <a:t> the grammar feature using the correct definition?</a:t>
                      </a:r>
                      <a:endParaRPr lang="en-GB" sz="1400" dirty="0">
                        <a:latin typeface="Comic Sans MS"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omic Sans MS" pitchFamily="66" charset="0"/>
                        </a:rPr>
                        <a:t>Can I describe</a:t>
                      </a:r>
                      <a:r>
                        <a:rPr lang="en-GB" sz="1400" baseline="0" dirty="0" smtClean="0">
                          <a:latin typeface="Comic Sans MS" pitchFamily="66" charset="0"/>
                        </a:rPr>
                        <a:t> the grammar feature using the correct definition and give my own examples?</a:t>
                      </a:r>
                      <a:endParaRPr lang="en-GB" sz="1400" dirty="0" smtClean="0">
                        <a:latin typeface="Comic Sans MS"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omic Sans MS" pitchFamily="66" charset="0"/>
                        </a:rPr>
                        <a:t>Can I describe</a:t>
                      </a:r>
                      <a:r>
                        <a:rPr lang="en-GB" sz="1400" baseline="0" dirty="0" smtClean="0">
                          <a:latin typeface="Comic Sans MS" pitchFamily="66" charset="0"/>
                        </a:rPr>
                        <a:t> the grammar feature and give my own examples as well as identifying it in in a range of texts?</a:t>
                      </a:r>
                      <a:endParaRPr lang="en-GB" sz="1400" dirty="0" smtClean="0">
                        <a:latin typeface="Comic Sans MS" pitchFamily="66" charset="0"/>
                      </a:endParaRPr>
                    </a:p>
                  </a:txBody>
                  <a:tcPr/>
                </a:tc>
              </a:tr>
            </a:tbl>
          </a:graphicData>
        </a:graphic>
      </p:graphicFrame>
      <p:sp>
        <p:nvSpPr>
          <p:cNvPr id="4" name="Rectangle 3"/>
          <p:cNvSpPr/>
          <p:nvPr/>
        </p:nvSpPr>
        <p:spPr>
          <a:xfrm>
            <a:off x="179512" y="1340768"/>
            <a:ext cx="8784976" cy="3816429"/>
          </a:xfrm>
          <a:prstGeom prst="rect">
            <a:avLst/>
          </a:prstGeom>
        </p:spPr>
        <p:txBody>
          <a:bodyPr wrap="square">
            <a:spAutoFit/>
          </a:bodyPr>
          <a:lstStyle/>
          <a:p>
            <a:r>
              <a:rPr lang="en-GB" sz="2200" dirty="0" smtClean="0">
                <a:latin typeface="Comic Sans MS" panose="030F0702030302020204" pitchFamily="66" charset="0"/>
              </a:rPr>
              <a:t>Change the verbs in </a:t>
            </a:r>
            <a:r>
              <a:rPr lang="en-GB" sz="2200" dirty="0">
                <a:latin typeface="Comic Sans MS" panose="030F0702030302020204" pitchFamily="66" charset="0"/>
              </a:rPr>
              <a:t>these </a:t>
            </a:r>
            <a:r>
              <a:rPr lang="en-GB" sz="2200" dirty="0" smtClean="0">
                <a:latin typeface="Comic Sans MS" panose="030F0702030302020204" pitchFamily="66" charset="0"/>
              </a:rPr>
              <a:t>sentences to make them more exciting. </a:t>
            </a:r>
            <a:endParaRPr lang="en-GB" sz="2200" dirty="0">
              <a:latin typeface="Comic Sans MS" panose="030F0702030302020204" pitchFamily="66" charset="0"/>
            </a:endParaRPr>
          </a:p>
          <a:p>
            <a:endParaRPr lang="en-GB" sz="2200" dirty="0" smtClean="0">
              <a:latin typeface="Comic Sans MS" pitchFamily="66" charset="0"/>
            </a:endParaRPr>
          </a:p>
          <a:p>
            <a:pPr marL="457200" indent="-457200">
              <a:buFont typeface="+mj-lt"/>
              <a:buAutoNum type="arabicParenR"/>
            </a:pPr>
            <a:r>
              <a:rPr lang="en-GB" sz="2200" dirty="0" smtClean="0">
                <a:latin typeface="Comic Sans MS" pitchFamily="66" charset="0"/>
              </a:rPr>
              <a:t>One builder ate his lunch very quickly.  </a:t>
            </a:r>
          </a:p>
          <a:p>
            <a:pPr marL="457200" indent="-457200">
              <a:buFont typeface="+mj-lt"/>
              <a:buAutoNum type="arabicParenR"/>
            </a:pPr>
            <a:endParaRPr lang="en-GB" sz="2200" dirty="0" smtClean="0">
              <a:latin typeface="Comic Sans MS" pitchFamily="66" charset="0"/>
            </a:endParaRPr>
          </a:p>
          <a:p>
            <a:pPr marL="457200" indent="-457200">
              <a:buFont typeface="+mj-lt"/>
              <a:buAutoNum type="arabicParenR"/>
            </a:pPr>
            <a:r>
              <a:rPr lang="en-GB" sz="2200" dirty="0" smtClean="0">
                <a:latin typeface="Comic Sans MS" pitchFamily="66" charset="0"/>
              </a:rPr>
              <a:t>The policeman looked at the stolen car. </a:t>
            </a:r>
          </a:p>
          <a:p>
            <a:pPr marL="457200" indent="-457200">
              <a:buFont typeface="+mj-lt"/>
              <a:buAutoNum type="arabicParenR"/>
            </a:pPr>
            <a:endParaRPr lang="en-GB" sz="2200" dirty="0" smtClean="0">
              <a:latin typeface="Comic Sans MS" pitchFamily="66" charset="0"/>
            </a:endParaRPr>
          </a:p>
          <a:p>
            <a:pPr marL="457200" indent="-457200">
              <a:buFont typeface="+mj-lt"/>
              <a:buAutoNum type="arabicParenR"/>
            </a:pPr>
            <a:r>
              <a:rPr lang="en-GB" sz="2200" dirty="0" smtClean="0">
                <a:latin typeface="Comic Sans MS" pitchFamily="66" charset="0"/>
              </a:rPr>
              <a:t>The old lady walked to the shops to buy some milk.</a:t>
            </a:r>
          </a:p>
          <a:p>
            <a:pPr marL="457200" indent="-457200">
              <a:buFont typeface="+mj-lt"/>
              <a:buAutoNum type="arabicParenR"/>
            </a:pPr>
            <a:endParaRPr lang="en-GB" sz="2200" dirty="0" smtClean="0">
              <a:latin typeface="Comic Sans MS" pitchFamily="66" charset="0"/>
            </a:endParaRPr>
          </a:p>
          <a:p>
            <a:pPr marL="457200" indent="-457200">
              <a:buFont typeface="+mj-lt"/>
              <a:buAutoNum type="arabicParenR"/>
            </a:pPr>
            <a:r>
              <a:rPr lang="en-GB" sz="2200" dirty="0" smtClean="0">
                <a:latin typeface="Comic Sans MS" pitchFamily="66" charset="0"/>
              </a:rPr>
              <a:t>“Stop talking” the teacher said to the class.</a:t>
            </a:r>
          </a:p>
          <a:p>
            <a:pPr marL="457200" indent="-457200">
              <a:buFont typeface="+mj-lt"/>
              <a:buAutoNum type="arabicParenR"/>
            </a:pPr>
            <a:endParaRPr lang="en-GB" sz="2200" dirty="0" smtClean="0">
              <a:latin typeface="Comic Sans MS" pitchFamily="66" charset="0"/>
            </a:endParaRPr>
          </a:p>
          <a:p>
            <a:pPr marL="457200" indent="-457200">
              <a:buFont typeface="+mj-lt"/>
              <a:buAutoNum type="arabicParenR"/>
            </a:pPr>
            <a:r>
              <a:rPr lang="en-GB" sz="2200" dirty="0" smtClean="0">
                <a:latin typeface="Comic Sans MS" pitchFamily="66" charset="0"/>
              </a:rPr>
              <a:t>I remember the day I broke my leg – it was not nice! </a:t>
            </a:r>
            <a:endParaRPr lang="en-GB" sz="2200" dirty="0">
              <a:latin typeface="Comic Sans MS" pitchFamily="66" charset="0"/>
            </a:endParaRPr>
          </a:p>
        </p:txBody>
      </p:sp>
    </p:spTree>
    <p:extLst>
      <p:ext uri="{BB962C8B-B14F-4D97-AF65-F5344CB8AC3E}">
        <p14:creationId xmlns:p14="http://schemas.microsoft.com/office/powerpoint/2010/main" val="26928678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
                                            <p:txEl>
                                              <p:pRg st="0" end="0"/>
                                            </p:txEl>
                                          </p:spTgt>
                                        </p:tgtEl>
                                        <p:attrNameLst>
                                          <p:attrName>style.visibility</p:attrName>
                                        </p:attrNameLst>
                                      </p:cBhvr>
                                      <p:to>
                                        <p:strVal val="visible"/>
                                      </p:to>
                                    </p:set>
                                    <p:anim calcmode="lin" valueType="num">
                                      <p:cBhvr additive="base">
                                        <p:cTn id="7" dur="500" fill="hold"/>
                                        <p:tgtEl>
                                          <p:spTgt spid="4">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4">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nodeType="clickEffect">
                                  <p:stCondLst>
                                    <p:cond delay="0"/>
                                  </p:stCondLst>
                                  <p:childTnLst>
                                    <p:set>
                                      <p:cBhvr>
                                        <p:cTn id="12" dur="1" fill="hold">
                                          <p:stCondLst>
                                            <p:cond delay="0"/>
                                          </p:stCondLst>
                                        </p:cTn>
                                        <p:tgtEl>
                                          <p:spTgt spid="4">
                                            <p:txEl>
                                              <p:pRg st="2" end="2"/>
                                            </p:txEl>
                                          </p:spTgt>
                                        </p:tgtEl>
                                        <p:attrNameLst>
                                          <p:attrName>style.visibility</p:attrName>
                                        </p:attrNameLst>
                                      </p:cBhvr>
                                      <p:to>
                                        <p:strVal val="visible"/>
                                      </p:to>
                                    </p:set>
                                    <p:anim calcmode="lin" valueType="num">
                                      <p:cBhvr additive="base">
                                        <p:cTn id="13" dur="500" fill="hold"/>
                                        <p:tgtEl>
                                          <p:spTgt spid="4">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4">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nodeType="clickEffect">
                                  <p:stCondLst>
                                    <p:cond delay="0"/>
                                  </p:stCondLst>
                                  <p:childTnLst>
                                    <p:set>
                                      <p:cBhvr>
                                        <p:cTn id="18" dur="1" fill="hold">
                                          <p:stCondLst>
                                            <p:cond delay="0"/>
                                          </p:stCondLst>
                                        </p:cTn>
                                        <p:tgtEl>
                                          <p:spTgt spid="4">
                                            <p:txEl>
                                              <p:pRg st="4" end="4"/>
                                            </p:txEl>
                                          </p:spTgt>
                                        </p:tgtEl>
                                        <p:attrNameLst>
                                          <p:attrName>style.visibility</p:attrName>
                                        </p:attrNameLst>
                                      </p:cBhvr>
                                      <p:to>
                                        <p:strVal val="visible"/>
                                      </p:to>
                                    </p:set>
                                    <p:anim calcmode="lin" valueType="num">
                                      <p:cBhvr additive="base">
                                        <p:cTn id="19" dur="500" fill="hold"/>
                                        <p:tgtEl>
                                          <p:spTgt spid="4">
                                            <p:txEl>
                                              <p:pRg st="4" end="4"/>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4">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nodeType="clickEffect">
                                  <p:stCondLst>
                                    <p:cond delay="0"/>
                                  </p:stCondLst>
                                  <p:childTnLst>
                                    <p:set>
                                      <p:cBhvr>
                                        <p:cTn id="24" dur="1" fill="hold">
                                          <p:stCondLst>
                                            <p:cond delay="0"/>
                                          </p:stCondLst>
                                        </p:cTn>
                                        <p:tgtEl>
                                          <p:spTgt spid="4">
                                            <p:txEl>
                                              <p:pRg st="6" end="6"/>
                                            </p:txEl>
                                          </p:spTgt>
                                        </p:tgtEl>
                                        <p:attrNameLst>
                                          <p:attrName>style.visibility</p:attrName>
                                        </p:attrNameLst>
                                      </p:cBhvr>
                                      <p:to>
                                        <p:strVal val="visible"/>
                                      </p:to>
                                    </p:set>
                                    <p:anim calcmode="lin" valueType="num">
                                      <p:cBhvr additive="base">
                                        <p:cTn id="25" dur="500" fill="hold"/>
                                        <p:tgtEl>
                                          <p:spTgt spid="4">
                                            <p:txEl>
                                              <p:pRg st="6" end="6"/>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4">
                                            <p:txEl>
                                              <p:pRg st="6" end="6"/>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nodeType="clickEffect">
                                  <p:stCondLst>
                                    <p:cond delay="0"/>
                                  </p:stCondLst>
                                  <p:childTnLst>
                                    <p:set>
                                      <p:cBhvr>
                                        <p:cTn id="30" dur="1" fill="hold">
                                          <p:stCondLst>
                                            <p:cond delay="0"/>
                                          </p:stCondLst>
                                        </p:cTn>
                                        <p:tgtEl>
                                          <p:spTgt spid="4">
                                            <p:txEl>
                                              <p:pRg st="8" end="8"/>
                                            </p:txEl>
                                          </p:spTgt>
                                        </p:tgtEl>
                                        <p:attrNameLst>
                                          <p:attrName>style.visibility</p:attrName>
                                        </p:attrNameLst>
                                      </p:cBhvr>
                                      <p:to>
                                        <p:strVal val="visible"/>
                                      </p:to>
                                    </p:set>
                                    <p:anim calcmode="lin" valueType="num">
                                      <p:cBhvr additive="base">
                                        <p:cTn id="31" dur="500" fill="hold"/>
                                        <p:tgtEl>
                                          <p:spTgt spid="4">
                                            <p:txEl>
                                              <p:pRg st="8" end="8"/>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4">
                                            <p:txEl>
                                              <p:pRg st="8" end="8"/>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nodeType="clickEffect">
                                  <p:stCondLst>
                                    <p:cond delay="0"/>
                                  </p:stCondLst>
                                  <p:childTnLst>
                                    <p:set>
                                      <p:cBhvr>
                                        <p:cTn id="36" dur="1" fill="hold">
                                          <p:stCondLst>
                                            <p:cond delay="0"/>
                                          </p:stCondLst>
                                        </p:cTn>
                                        <p:tgtEl>
                                          <p:spTgt spid="4">
                                            <p:txEl>
                                              <p:pRg st="10" end="10"/>
                                            </p:txEl>
                                          </p:spTgt>
                                        </p:tgtEl>
                                        <p:attrNameLst>
                                          <p:attrName>style.visibility</p:attrName>
                                        </p:attrNameLst>
                                      </p:cBhvr>
                                      <p:to>
                                        <p:strVal val="visible"/>
                                      </p:to>
                                    </p:set>
                                    <p:anim calcmode="lin" valueType="num">
                                      <p:cBhvr additive="base">
                                        <p:cTn id="37" dur="500" fill="hold"/>
                                        <p:tgtEl>
                                          <p:spTgt spid="4">
                                            <p:txEl>
                                              <p:pRg st="10" end="10"/>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4">
                                            <p:txEl>
                                              <p:pRg st="10" end="1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518"/>
            <a:ext cx="9144000" cy="1143000"/>
          </a:xfrm>
        </p:spPr>
        <p:txBody>
          <a:bodyPr>
            <a:normAutofit/>
          </a:bodyPr>
          <a:lstStyle/>
          <a:p>
            <a:r>
              <a:rPr lang="en-GB" sz="5400" b="1" dirty="0" smtClean="0">
                <a:solidFill>
                  <a:srgbClr val="D60093"/>
                </a:solidFill>
                <a:effectLst>
                  <a:outerShdw blurRad="38100" dist="38100" dir="2700000" algn="tl">
                    <a:srgbClr val="000000">
                      <a:alpha val="43137"/>
                    </a:srgbClr>
                  </a:outerShdw>
                </a:effectLst>
                <a:latin typeface="Comic Sans MS" pitchFamily="66" charset="0"/>
              </a:rPr>
              <a:t>Task time: now find it! </a:t>
            </a:r>
            <a:endParaRPr lang="en-GB" sz="5400" b="1" dirty="0">
              <a:solidFill>
                <a:srgbClr val="D60093"/>
              </a:solidFill>
              <a:effectLst>
                <a:outerShdw blurRad="38100" dist="38100" dir="2700000" algn="tl">
                  <a:srgbClr val="000000">
                    <a:alpha val="43137"/>
                  </a:srgbClr>
                </a:outerShdw>
              </a:effectLst>
              <a:latin typeface="Comic Sans MS" pitchFamily="66" charset="0"/>
            </a:endParaRPr>
          </a:p>
        </p:txBody>
      </p:sp>
      <p:sp>
        <p:nvSpPr>
          <p:cNvPr id="3" name="Subtitle 2"/>
          <p:cNvSpPr>
            <a:spLocks noGrp="1"/>
          </p:cNvSpPr>
          <p:nvPr>
            <p:ph sz="half" idx="1"/>
          </p:nvPr>
        </p:nvSpPr>
        <p:spPr/>
        <p:txBody>
          <a:bodyPr>
            <a:normAutofit/>
          </a:bodyPr>
          <a:lstStyle/>
          <a:p>
            <a:pPr marL="0" indent="0">
              <a:buNone/>
            </a:pPr>
            <a:endParaRPr lang="en-GB" b="1" dirty="0">
              <a:latin typeface="Comic Sans MS" pitchFamily="66" charset="0"/>
            </a:endParaRPr>
          </a:p>
          <a:p>
            <a:pPr marL="0" indent="0">
              <a:buNone/>
            </a:pPr>
            <a:endParaRPr lang="en-GB" b="1" dirty="0">
              <a:solidFill>
                <a:schemeClr val="tx1"/>
              </a:solidFill>
              <a:latin typeface="Comic Sans MS" pitchFamily="66" charset="0"/>
            </a:endParaRPr>
          </a:p>
        </p:txBody>
      </p:sp>
      <p:graphicFrame>
        <p:nvGraphicFramePr>
          <p:cNvPr id="5" name="Table 4"/>
          <p:cNvGraphicFramePr>
            <a:graphicFrameLocks noGrp="1"/>
          </p:cNvGraphicFramePr>
          <p:nvPr>
            <p:extLst>
              <p:ext uri="{D42A27DB-BD31-4B8C-83A1-F6EECF244321}">
                <p14:modId xmlns:p14="http://schemas.microsoft.com/office/powerpoint/2010/main" val="4216358399"/>
              </p:ext>
            </p:extLst>
          </p:nvPr>
        </p:nvGraphicFramePr>
        <p:xfrm>
          <a:off x="0" y="5547360"/>
          <a:ext cx="9144000" cy="1310640"/>
        </p:xfrm>
        <a:graphic>
          <a:graphicData uri="http://schemas.openxmlformats.org/drawingml/2006/table">
            <a:tbl>
              <a:tblPr firstRow="1" bandRow="1">
                <a:tableStyleId>{00A15C55-8517-42AA-B614-E9B94910E393}</a:tableStyleId>
              </a:tblPr>
              <a:tblGrid>
                <a:gridCol w="3048000"/>
                <a:gridCol w="3048000"/>
                <a:gridCol w="3048000"/>
              </a:tblGrid>
              <a:tr h="297271">
                <a:tc>
                  <a:txBody>
                    <a:bodyPr/>
                    <a:lstStyle/>
                    <a:p>
                      <a:pPr algn="ctr"/>
                      <a:r>
                        <a:rPr lang="en-GB" sz="1800" dirty="0" smtClean="0">
                          <a:latin typeface="Comic Sans MS" pitchFamily="66" charset="0"/>
                        </a:rPr>
                        <a:t>All   </a:t>
                      </a:r>
                      <a:r>
                        <a:rPr lang="en-GB" sz="1800" kern="1200" dirty="0" smtClean="0">
                          <a:effectLst/>
                          <a:latin typeface="Comic Sans MS" pitchFamily="66" charset="0"/>
                        </a:rPr>
                        <a:t>✰</a:t>
                      </a:r>
                      <a:r>
                        <a:rPr lang="en-GB" sz="1800" dirty="0" smtClean="0">
                          <a:latin typeface="Comic Sans MS" pitchFamily="66" charset="0"/>
                        </a:rPr>
                        <a:t> </a:t>
                      </a:r>
                      <a:endParaRPr lang="en-GB" sz="1800" dirty="0">
                        <a:solidFill>
                          <a:schemeClr val="bg1"/>
                        </a:solidFill>
                        <a:latin typeface="Comic Sans MS" pitchFamily="66" charset="0"/>
                      </a:endParaRPr>
                    </a:p>
                  </a:txBody>
                  <a:tcPr/>
                </a:tc>
                <a:tc>
                  <a:txBody>
                    <a:bodyPr/>
                    <a:lstStyle/>
                    <a:p>
                      <a:pPr algn="ctr"/>
                      <a:r>
                        <a:rPr lang="en-GB" sz="1800" dirty="0" smtClean="0">
                          <a:latin typeface="Comic Sans MS" pitchFamily="66" charset="0"/>
                        </a:rPr>
                        <a:t>Most   </a:t>
                      </a:r>
                      <a:r>
                        <a:rPr lang="en-GB" sz="1800" kern="1200" dirty="0" smtClean="0">
                          <a:effectLst/>
                          <a:latin typeface="Comic Sans MS" pitchFamily="66" charset="0"/>
                        </a:rPr>
                        <a:t>✰✰</a:t>
                      </a:r>
                      <a:endParaRPr lang="en-GB" sz="1800" dirty="0">
                        <a:solidFill>
                          <a:schemeClr val="bg1"/>
                        </a:solidFill>
                        <a:latin typeface="Comic Sans MS" pitchFamily="66" charset="0"/>
                      </a:endParaRPr>
                    </a:p>
                  </a:txBody>
                  <a:tcPr/>
                </a:tc>
                <a:tc>
                  <a:txBody>
                    <a:bodyPr/>
                    <a:lstStyle/>
                    <a:p>
                      <a:pPr algn="ctr"/>
                      <a:r>
                        <a:rPr lang="en-GB" sz="1800" dirty="0" smtClean="0">
                          <a:latin typeface="Comic Sans MS" pitchFamily="66" charset="0"/>
                        </a:rPr>
                        <a:t>Some  </a:t>
                      </a:r>
                      <a:r>
                        <a:rPr lang="en-GB" sz="1800" kern="1200" dirty="0" smtClean="0">
                          <a:effectLst/>
                          <a:latin typeface="Comic Sans MS" pitchFamily="66" charset="0"/>
                        </a:rPr>
                        <a:t>✰✰✰</a:t>
                      </a:r>
                      <a:endParaRPr lang="en-GB" sz="1800" dirty="0">
                        <a:solidFill>
                          <a:schemeClr val="bg1"/>
                        </a:solidFill>
                        <a:latin typeface="Comic Sans MS" pitchFamily="66" charset="0"/>
                      </a:endParaRPr>
                    </a:p>
                  </a:txBody>
                  <a:tcPr/>
                </a:tc>
              </a:tr>
              <a:tr h="941358">
                <a:tc>
                  <a:txBody>
                    <a:bodyPr/>
                    <a:lstStyle/>
                    <a:p>
                      <a:r>
                        <a:rPr lang="en-GB" sz="1400" dirty="0" smtClean="0">
                          <a:latin typeface="Comic Sans MS" pitchFamily="66" charset="0"/>
                        </a:rPr>
                        <a:t>Can I describe</a:t>
                      </a:r>
                      <a:r>
                        <a:rPr lang="en-GB" sz="1400" baseline="0" dirty="0" smtClean="0">
                          <a:latin typeface="Comic Sans MS" pitchFamily="66" charset="0"/>
                        </a:rPr>
                        <a:t> the grammar feature using the correct definition?</a:t>
                      </a:r>
                      <a:endParaRPr lang="en-GB" sz="1400" dirty="0">
                        <a:latin typeface="Comic Sans MS"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omic Sans MS" pitchFamily="66" charset="0"/>
                        </a:rPr>
                        <a:t>Can I describe</a:t>
                      </a:r>
                      <a:r>
                        <a:rPr lang="en-GB" sz="1400" baseline="0" dirty="0" smtClean="0">
                          <a:latin typeface="Comic Sans MS" pitchFamily="66" charset="0"/>
                        </a:rPr>
                        <a:t> the grammar feature using the correct definition and give my own examples?</a:t>
                      </a:r>
                      <a:endParaRPr lang="en-GB" sz="1400" dirty="0" smtClean="0">
                        <a:latin typeface="Comic Sans MS"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omic Sans MS" pitchFamily="66" charset="0"/>
                        </a:rPr>
                        <a:t>Can I describe</a:t>
                      </a:r>
                      <a:r>
                        <a:rPr lang="en-GB" sz="1400" baseline="0" dirty="0" smtClean="0">
                          <a:latin typeface="Comic Sans MS" pitchFamily="66" charset="0"/>
                        </a:rPr>
                        <a:t> the grammar feature and give my own examples as well as identifying it in in a range of texts?</a:t>
                      </a:r>
                      <a:endParaRPr lang="en-GB" sz="1400" dirty="0" smtClean="0">
                        <a:latin typeface="Comic Sans MS" pitchFamily="66" charset="0"/>
                      </a:endParaRPr>
                    </a:p>
                  </a:txBody>
                  <a:tcPr/>
                </a:tc>
              </a:tr>
            </a:tbl>
          </a:graphicData>
        </a:graphic>
      </p:graphicFrame>
      <p:sp>
        <p:nvSpPr>
          <p:cNvPr id="7" name="Content Placeholder 6"/>
          <p:cNvSpPr>
            <a:spLocks noGrp="1"/>
          </p:cNvSpPr>
          <p:nvPr>
            <p:ph sz="half" idx="2"/>
          </p:nvPr>
        </p:nvSpPr>
        <p:spPr>
          <a:xfrm>
            <a:off x="179512" y="1268760"/>
            <a:ext cx="8784976" cy="4525963"/>
          </a:xfrm>
        </p:spPr>
        <p:txBody>
          <a:bodyPr>
            <a:normAutofit/>
          </a:bodyPr>
          <a:lstStyle/>
          <a:p>
            <a:pPr marL="0" indent="0" algn="just">
              <a:buNone/>
            </a:pPr>
            <a:r>
              <a:rPr lang="en-US" altLang="en-US" sz="2000" dirty="0" smtClean="0">
                <a:latin typeface="Comic Sans MS" panose="030F0702030302020204" pitchFamily="66" charset="0"/>
              </a:rPr>
              <a:t>Whilst reaching down to drink from the vibrant blue water in the well, the fox fell in. Try as he would, he could not get out again due to the enormity of the wall.</a:t>
            </a:r>
          </a:p>
          <a:p>
            <a:pPr marL="0" indent="0" algn="just">
              <a:buNone/>
            </a:pPr>
            <a:r>
              <a:rPr lang="en-US" altLang="en-US" sz="2000" dirty="0" smtClean="0">
                <a:latin typeface="Comic Sans MS" panose="030F0702030302020204" pitchFamily="66" charset="0"/>
              </a:rPr>
              <a:t>Not long after a goat wandered by. Seeing the fox down there, he enquired as to the reason why. </a:t>
            </a:r>
          </a:p>
          <a:p>
            <a:pPr marL="0" indent="0" algn="just">
              <a:buNone/>
            </a:pPr>
            <a:r>
              <a:rPr lang="en-US" altLang="en-US" sz="2000" dirty="0" smtClean="0">
                <a:latin typeface="Comic Sans MS" panose="030F0702030302020204" pitchFamily="66" charset="0"/>
              </a:rPr>
              <a:t>“I am enjoying the cool, pure water” stated the fox. “Would you not love to join me and taste it?”</a:t>
            </a:r>
          </a:p>
          <a:p>
            <a:pPr marL="0" indent="0" algn="just">
              <a:buNone/>
            </a:pPr>
            <a:r>
              <a:rPr lang="en-US" altLang="en-US" sz="2000" dirty="0" smtClean="0">
                <a:latin typeface="Comic Sans MS" panose="030F0702030302020204" pitchFamily="66" charset="0"/>
              </a:rPr>
              <a:t>Without hesitating to think, the foolish goat jumped down. No sooner had he reached the bottom than the cunning old fox soared onto his back and scaled to the top. </a:t>
            </a:r>
          </a:p>
          <a:p>
            <a:pPr marL="0" indent="0" algn="just">
              <a:buNone/>
            </a:pPr>
            <a:r>
              <a:rPr lang="en-US" altLang="en-US" sz="2000" dirty="0" smtClean="0">
                <a:latin typeface="Comic Sans MS" panose="030F0702030302020204" pitchFamily="66" charset="0"/>
              </a:rPr>
              <a:t>Staring down at the glum goat, the fox chuckled and taunted “Next time, friend goat, be sure to look before you leap.”</a:t>
            </a:r>
            <a:endParaRPr lang="en-US" altLang="en-US" sz="2400" dirty="0">
              <a:latin typeface="Comic Sans MS" panose="030F0702030302020204" pitchFamily="66" charset="0"/>
            </a:endParaRPr>
          </a:p>
          <a:p>
            <a:endParaRPr lang="en-GB" sz="2400" dirty="0">
              <a:latin typeface="Comic Sans MS" panose="030F0702030302020204" pitchFamily="66" charset="0"/>
            </a:endParaRPr>
          </a:p>
        </p:txBody>
      </p:sp>
    </p:spTree>
    <p:extLst>
      <p:ext uri="{BB962C8B-B14F-4D97-AF65-F5344CB8AC3E}">
        <p14:creationId xmlns:p14="http://schemas.microsoft.com/office/powerpoint/2010/main" val="409858141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19518"/>
            <a:ext cx="9144000" cy="1143000"/>
          </a:xfrm>
        </p:spPr>
        <p:txBody>
          <a:bodyPr>
            <a:normAutofit/>
          </a:bodyPr>
          <a:lstStyle/>
          <a:p>
            <a:r>
              <a:rPr lang="en-GB" sz="5400" b="1" dirty="0" smtClean="0">
                <a:solidFill>
                  <a:srgbClr val="D60093"/>
                </a:solidFill>
                <a:effectLst>
                  <a:outerShdw blurRad="38100" dist="38100" dir="2700000" algn="tl">
                    <a:srgbClr val="000000">
                      <a:alpha val="43137"/>
                    </a:srgbClr>
                  </a:outerShdw>
                </a:effectLst>
                <a:latin typeface="Comic Sans MS" pitchFamily="66" charset="0"/>
              </a:rPr>
              <a:t>Task time: now find it! </a:t>
            </a:r>
            <a:endParaRPr lang="en-GB" sz="5400" b="1" dirty="0">
              <a:solidFill>
                <a:srgbClr val="D60093"/>
              </a:solidFill>
              <a:effectLst>
                <a:outerShdw blurRad="38100" dist="38100" dir="2700000" algn="tl">
                  <a:srgbClr val="000000">
                    <a:alpha val="43137"/>
                  </a:srgbClr>
                </a:outerShdw>
              </a:effectLst>
              <a:latin typeface="Comic Sans MS" pitchFamily="66" charset="0"/>
            </a:endParaRPr>
          </a:p>
        </p:txBody>
      </p:sp>
      <p:sp>
        <p:nvSpPr>
          <p:cNvPr id="3" name="Subtitle 2"/>
          <p:cNvSpPr>
            <a:spLocks noGrp="1"/>
          </p:cNvSpPr>
          <p:nvPr>
            <p:ph sz="half" idx="1"/>
          </p:nvPr>
        </p:nvSpPr>
        <p:spPr/>
        <p:txBody>
          <a:bodyPr>
            <a:normAutofit/>
          </a:bodyPr>
          <a:lstStyle/>
          <a:p>
            <a:pPr marL="0" indent="0">
              <a:buNone/>
            </a:pPr>
            <a:endParaRPr lang="en-GB" b="1" dirty="0">
              <a:latin typeface="Comic Sans MS" pitchFamily="66" charset="0"/>
            </a:endParaRPr>
          </a:p>
          <a:p>
            <a:pPr marL="0" indent="0">
              <a:buNone/>
            </a:pPr>
            <a:endParaRPr lang="en-GB" b="1" dirty="0">
              <a:solidFill>
                <a:schemeClr val="tx1"/>
              </a:solidFill>
              <a:latin typeface="Comic Sans MS" pitchFamily="66" charset="0"/>
            </a:endParaRPr>
          </a:p>
        </p:txBody>
      </p:sp>
      <p:graphicFrame>
        <p:nvGraphicFramePr>
          <p:cNvPr id="5" name="Table 4"/>
          <p:cNvGraphicFramePr>
            <a:graphicFrameLocks noGrp="1"/>
          </p:cNvGraphicFramePr>
          <p:nvPr>
            <p:extLst>
              <p:ext uri="{D42A27DB-BD31-4B8C-83A1-F6EECF244321}">
                <p14:modId xmlns:p14="http://schemas.microsoft.com/office/powerpoint/2010/main" val="4216358399"/>
              </p:ext>
            </p:extLst>
          </p:nvPr>
        </p:nvGraphicFramePr>
        <p:xfrm>
          <a:off x="0" y="5547360"/>
          <a:ext cx="9144000" cy="1310640"/>
        </p:xfrm>
        <a:graphic>
          <a:graphicData uri="http://schemas.openxmlformats.org/drawingml/2006/table">
            <a:tbl>
              <a:tblPr firstRow="1" bandRow="1">
                <a:tableStyleId>{00A15C55-8517-42AA-B614-E9B94910E393}</a:tableStyleId>
              </a:tblPr>
              <a:tblGrid>
                <a:gridCol w="3048000"/>
                <a:gridCol w="3048000"/>
                <a:gridCol w="3048000"/>
              </a:tblGrid>
              <a:tr h="297271">
                <a:tc>
                  <a:txBody>
                    <a:bodyPr/>
                    <a:lstStyle/>
                    <a:p>
                      <a:pPr algn="ctr"/>
                      <a:r>
                        <a:rPr lang="en-GB" sz="1800" dirty="0" smtClean="0">
                          <a:latin typeface="Comic Sans MS" pitchFamily="66" charset="0"/>
                        </a:rPr>
                        <a:t>All   </a:t>
                      </a:r>
                      <a:r>
                        <a:rPr lang="en-GB" sz="1800" kern="1200" dirty="0" smtClean="0">
                          <a:effectLst/>
                          <a:latin typeface="Comic Sans MS" pitchFamily="66" charset="0"/>
                        </a:rPr>
                        <a:t>✰</a:t>
                      </a:r>
                      <a:r>
                        <a:rPr lang="en-GB" sz="1800" dirty="0" smtClean="0">
                          <a:latin typeface="Comic Sans MS" pitchFamily="66" charset="0"/>
                        </a:rPr>
                        <a:t> </a:t>
                      </a:r>
                      <a:endParaRPr lang="en-GB" sz="1800" dirty="0">
                        <a:solidFill>
                          <a:schemeClr val="bg1"/>
                        </a:solidFill>
                        <a:latin typeface="Comic Sans MS" pitchFamily="66" charset="0"/>
                      </a:endParaRPr>
                    </a:p>
                  </a:txBody>
                  <a:tcPr/>
                </a:tc>
                <a:tc>
                  <a:txBody>
                    <a:bodyPr/>
                    <a:lstStyle/>
                    <a:p>
                      <a:pPr algn="ctr"/>
                      <a:r>
                        <a:rPr lang="en-GB" sz="1800" dirty="0" smtClean="0">
                          <a:latin typeface="Comic Sans MS" pitchFamily="66" charset="0"/>
                        </a:rPr>
                        <a:t>Most   </a:t>
                      </a:r>
                      <a:r>
                        <a:rPr lang="en-GB" sz="1800" kern="1200" dirty="0" smtClean="0">
                          <a:effectLst/>
                          <a:latin typeface="Comic Sans MS" pitchFamily="66" charset="0"/>
                        </a:rPr>
                        <a:t>✰✰</a:t>
                      </a:r>
                      <a:endParaRPr lang="en-GB" sz="1800" dirty="0">
                        <a:solidFill>
                          <a:schemeClr val="bg1"/>
                        </a:solidFill>
                        <a:latin typeface="Comic Sans MS" pitchFamily="66" charset="0"/>
                      </a:endParaRPr>
                    </a:p>
                  </a:txBody>
                  <a:tcPr/>
                </a:tc>
                <a:tc>
                  <a:txBody>
                    <a:bodyPr/>
                    <a:lstStyle/>
                    <a:p>
                      <a:pPr algn="ctr"/>
                      <a:r>
                        <a:rPr lang="en-GB" sz="1800" dirty="0" smtClean="0">
                          <a:latin typeface="Comic Sans MS" pitchFamily="66" charset="0"/>
                        </a:rPr>
                        <a:t>Some  </a:t>
                      </a:r>
                      <a:r>
                        <a:rPr lang="en-GB" sz="1800" kern="1200" dirty="0" smtClean="0">
                          <a:effectLst/>
                          <a:latin typeface="Comic Sans MS" pitchFamily="66" charset="0"/>
                        </a:rPr>
                        <a:t>✰✰✰</a:t>
                      </a:r>
                      <a:endParaRPr lang="en-GB" sz="1800" dirty="0">
                        <a:solidFill>
                          <a:schemeClr val="bg1"/>
                        </a:solidFill>
                        <a:latin typeface="Comic Sans MS" pitchFamily="66" charset="0"/>
                      </a:endParaRPr>
                    </a:p>
                  </a:txBody>
                  <a:tcPr/>
                </a:tc>
              </a:tr>
              <a:tr h="941358">
                <a:tc>
                  <a:txBody>
                    <a:bodyPr/>
                    <a:lstStyle/>
                    <a:p>
                      <a:r>
                        <a:rPr lang="en-GB" sz="1400" dirty="0" smtClean="0">
                          <a:latin typeface="Comic Sans MS" pitchFamily="66" charset="0"/>
                        </a:rPr>
                        <a:t>Can I describe</a:t>
                      </a:r>
                      <a:r>
                        <a:rPr lang="en-GB" sz="1400" baseline="0" dirty="0" smtClean="0">
                          <a:latin typeface="Comic Sans MS" pitchFamily="66" charset="0"/>
                        </a:rPr>
                        <a:t> the grammar feature using the correct definition?</a:t>
                      </a:r>
                      <a:endParaRPr lang="en-GB" sz="1400" dirty="0">
                        <a:latin typeface="Comic Sans MS"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omic Sans MS" pitchFamily="66" charset="0"/>
                        </a:rPr>
                        <a:t>Can I describe</a:t>
                      </a:r>
                      <a:r>
                        <a:rPr lang="en-GB" sz="1400" baseline="0" dirty="0" smtClean="0">
                          <a:latin typeface="Comic Sans MS" pitchFamily="66" charset="0"/>
                        </a:rPr>
                        <a:t> the grammar feature using the correct definition and give my own examples?</a:t>
                      </a:r>
                      <a:endParaRPr lang="en-GB" sz="1400" dirty="0" smtClean="0">
                        <a:latin typeface="Comic Sans MS" pitchFamily="66" charset="0"/>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GB" sz="1400" dirty="0" smtClean="0">
                          <a:latin typeface="Comic Sans MS" pitchFamily="66" charset="0"/>
                        </a:rPr>
                        <a:t>Can I describe</a:t>
                      </a:r>
                      <a:r>
                        <a:rPr lang="en-GB" sz="1400" baseline="0" dirty="0" smtClean="0">
                          <a:latin typeface="Comic Sans MS" pitchFamily="66" charset="0"/>
                        </a:rPr>
                        <a:t> the grammar feature and give my own examples as well as identifying it in in a range of texts?</a:t>
                      </a:r>
                      <a:endParaRPr lang="en-GB" sz="1400" dirty="0" smtClean="0">
                        <a:latin typeface="Comic Sans MS" pitchFamily="66" charset="0"/>
                      </a:endParaRPr>
                    </a:p>
                  </a:txBody>
                  <a:tcPr/>
                </a:tc>
              </a:tr>
            </a:tbl>
          </a:graphicData>
        </a:graphic>
      </p:graphicFrame>
      <p:sp>
        <p:nvSpPr>
          <p:cNvPr id="7" name="Content Placeholder 6"/>
          <p:cNvSpPr>
            <a:spLocks noGrp="1"/>
          </p:cNvSpPr>
          <p:nvPr>
            <p:ph sz="half" idx="2"/>
          </p:nvPr>
        </p:nvSpPr>
        <p:spPr>
          <a:xfrm>
            <a:off x="179512" y="1268760"/>
            <a:ext cx="8784976" cy="4525963"/>
          </a:xfrm>
        </p:spPr>
        <p:txBody>
          <a:bodyPr>
            <a:normAutofit/>
          </a:bodyPr>
          <a:lstStyle/>
          <a:p>
            <a:pPr marL="0" indent="0" algn="just">
              <a:buNone/>
            </a:pPr>
            <a:r>
              <a:rPr lang="en-US" altLang="en-US" sz="2000" dirty="0" smtClean="0">
                <a:latin typeface="Comic Sans MS" panose="030F0702030302020204" pitchFamily="66" charset="0"/>
              </a:rPr>
              <a:t>Whilst </a:t>
            </a:r>
            <a:r>
              <a:rPr lang="en-US" altLang="en-US" sz="2000" b="1" dirty="0" smtClean="0">
                <a:solidFill>
                  <a:srgbClr val="00B0F0"/>
                </a:solidFill>
                <a:latin typeface="Comic Sans MS" panose="030F0702030302020204" pitchFamily="66" charset="0"/>
              </a:rPr>
              <a:t>reaching</a:t>
            </a:r>
            <a:r>
              <a:rPr lang="en-US" altLang="en-US" sz="2000" dirty="0" smtClean="0">
                <a:latin typeface="Comic Sans MS" panose="030F0702030302020204" pitchFamily="66" charset="0"/>
              </a:rPr>
              <a:t> down to </a:t>
            </a:r>
            <a:r>
              <a:rPr lang="en-US" altLang="en-US" sz="2000" b="1" dirty="0" smtClean="0">
                <a:solidFill>
                  <a:srgbClr val="00B0F0"/>
                </a:solidFill>
                <a:latin typeface="Comic Sans MS" panose="030F0702030302020204" pitchFamily="66" charset="0"/>
              </a:rPr>
              <a:t>drink</a:t>
            </a:r>
            <a:r>
              <a:rPr lang="en-US" altLang="en-US" sz="2000" dirty="0" smtClean="0">
                <a:latin typeface="Comic Sans MS" panose="030F0702030302020204" pitchFamily="66" charset="0"/>
              </a:rPr>
              <a:t> from the vibrant blue water in the well, the fox </a:t>
            </a:r>
            <a:r>
              <a:rPr lang="en-US" altLang="en-US" sz="2000" b="1" dirty="0" smtClean="0">
                <a:solidFill>
                  <a:srgbClr val="00B0F0"/>
                </a:solidFill>
                <a:latin typeface="Comic Sans MS" panose="030F0702030302020204" pitchFamily="66" charset="0"/>
              </a:rPr>
              <a:t>fell</a:t>
            </a:r>
            <a:r>
              <a:rPr lang="en-US" altLang="en-US" sz="2000" dirty="0" smtClean="0">
                <a:latin typeface="Comic Sans MS" panose="030F0702030302020204" pitchFamily="66" charset="0"/>
              </a:rPr>
              <a:t> in. </a:t>
            </a:r>
            <a:r>
              <a:rPr lang="en-US" altLang="en-US" sz="2000" b="1" dirty="0" smtClean="0">
                <a:solidFill>
                  <a:srgbClr val="00B0F0"/>
                </a:solidFill>
                <a:latin typeface="Comic Sans MS" panose="030F0702030302020204" pitchFamily="66" charset="0"/>
              </a:rPr>
              <a:t>Try</a:t>
            </a:r>
            <a:r>
              <a:rPr lang="en-US" altLang="en-US" sz="2000" dirty="0" smtClean="0">
                <a:latin typeface="Comic Sans MS" panose="030F0702030302020204" pitchFamily="66" charset="0"/>
              </a:rPr>
              <a:t> as he </a:t>
            </a:r>
            <a:r>
              <a:rPr lang="en-US" altLang="en-US" sz="2000" b="1" dirty="0" smtClean="0">
                <a:solidFill>
                  <a:srgbClr val="00B0F0"/>
                </a:solidFill>
                <a:latin typeface="Comic Sans MS" panose="030F0702030302020204" pitchFamily="66" charset="0"/>
              </a:rPr>
              <a:t>would</a:t>
            </a:r>
            <a:r>
              <a:rPr lang="en-US" altLang="en-US" sz="2000" dirty="0" smtClean="0">
                <a:latin typeface="Comic Sans MS" panose="030F0702030302020204" pitchFamily="66" charset="0"/>
              </a:rPr>
              <a:t>, he </a:t>
            </a:r>
            <a:r>
              <a:rPr lang="en-US" altLang="en-US" sz="2000" b="1" dirty="0" smtClean="0">
                <a:solidFill>
                  <a:srgbClr val="00B0F0"/>
                </a:solidFill>
                <a:latin typeface="Comic Sans MS" panose="030F0702030302020204" pitchFamily="66" charset="0"/>
              </a:rPr>
              <a:t>could</a:t>
            </a:r>
            <a:r>
              <a:rPr lang="en-US" altLang="en-US" sz="2000" dirty="0" smtClean="0">
                <a:latin typeface="Comic Sans MS" panose="030F0702030302020204" pitchFamily="66" charset="0"/>
              </a:rPr>
              <a:t> not </a:t>
            </a:r>
            <a:r>
              <a:rPr lang="en-US" altLang="en-US" sz="2000" b="1" dirty="0" smtClean="0">
                <a:solidFill>
                  <a:srgbClr val="00B0F0"/>
                </a:solidFill>
                <a:latin typeface="Comic Sans MS" panose="030F0702030302020204" pitchFamily="66" charset="0"/>
              </a:rPr>
              <a:t>get</a:t>
            </a:r>
            <a:r>
              <a:rPr lang="en-US" altLang="en-US" sz="2000" dirty="0" smtClean="0">
                <a:latin typeface="Comic Sans MS" panose="030F0702030302020204" pitchFamily="66" charset="0"/>
              </a:rPr>
              <a:t> out again due to the enormity of the wall.</a:t>
            </a:r>
          </a:p>
          <a:p>
            <a:pPr marL="0" indent="0" algn="just">
              <a:buNone/>
            </a:pPr>
            <a:r>
              <a:rPr lang="en-US" altLang="en-US" sz="2000" dirty="0" smtClean="0">
                <a:latin typeface="Comic Sans MS" panose="030F0702030302020204" pitchFamily="66" charset="0"/>
              </a:rPr>
              <a:t>Not long after a goat </a:t>
            </a:r>
            <a:r>
              <a:rPr lang="en-US" altLang="en-US" sz="2000" b="1" dirty="0" smtClean="0">
                <a:solidFill>
                  <a:srgbClr val="00B0F0"/>
                </a:solidFill>
                <a:latin typeface="Comic Sans MS" panose="030F0702030302020204" pitchFamily="66" charset="0"/>
              </a:rPr>
              <a:t>wandered</a:t>
            </a:r>
            <a:r>
              <a:rPr lang="en-US" altLang="en-US" sz="2000" dirty="0" smtClean="0">
                <a:latin typeface="Comic Sans MS" panose="030F0702030302020204" pitchFamily="66" charset="0"/>
              </a:rPr>
              <a:t> by. Seeing the fox down there, he </a:t>
            </a:r>
            <a:r>
              <a:rPr lang="en-US" altLang="en-US" sz="2000" b="1" dirty="0" smtClean="0">
                <a:solidFill>
                  <a:srgbClr val="00B0F0"/>
                </a:solidFill>
                <a:latin typeface="Comic Sans MS" panose="030F0702030302020204" pitchFamily="66" charset="0"/>
              </a:rPr>
              <a:t>enquired</a:t>
            </a:r>
            <a:r>
              <a:rPr lang="en-US" altLang="en-US" sz="2000" dirty="0" smtClean="0">
                <a:latin typeface="Comic Sans MS" panose="030F0702030302020204" pitchFamily="66" charset="0"/>
              </a:rPr>
              <a:t> as to the reason why. </a:t>
            </a:r>
          </a:p>
          <a:p>
            <a:pPr marL="0" indent="0" algn="just">
              <a:buNone/>
            </a:pPr>
            <a:r>
              <a:rPr lang="en-US" altLang="en-US" sz="2000" dirty="0" smtClean="0">
                <a:latin typeface="Comic Sans MS" panose="030F0702030302020204" pitchFamily="66" charset="0"/>
              </a:rPr>
              <a:t>“I am </a:t>
            </a:r>
            <a:r>
              <a:rPr lang="en-US" altLang="en-US" sz="2000" b="1" dirty="0" smtClean="0">
                <a:solidFill>
                  <a:srgbClr val="00B0F0"/>
                </a:solidFill>
                <a:latin typeface="Comic Sans MS" panose="030F0702030302020204" pitchFamily="66" charset="0"/>
              </a:rPr>
              <a:t>enjoying</a:t>
            </a:r>
            <a:r>
              <a:rPr lang="en-US" altLang="en-US" sz="2000" dirty="0" smtClean="0">
                <a:latin typeface="Comic Sans MS" panose="030F0702030302020204" pitchFamily="66" charset="0"/>
              </a:rPr>
              <a:t> the cool, pure water” </a:t>
            </a:r>
            <a:r>
              <a:rPr lang="en-US" altLang="en-US" sz="2000" b="1" dirty="0" smtClean="0">
                <a:solidFill>
                  <a:srgbClr val="00B0F0"/>
                </a:solidFill>
                <a:latin typeface="Comic Sans MS" panose="030F0702030302020204" pitchFamily="66" charset="0"/>
              </a:rPr>
              <a:t>stated</a:t>
            </a:r>
            <a:r>
              <a:rPr lang="en-US" altLang="en-US" sz="2000" dirty="0" smtClean="0">
                <a:latin typeface="Comic Sans MS" panose="030F0702030302020204" pitchFamily="66" charset="0"/>
              </a:rPr>
              <a:t> the fox. “</a:t>
            </a:r>
            <a:r>
              <a:rPr lang="en-US" altLang="en-US" sz="2000" b="1" dirty="0" smtClean="0">
                <a:solidFill>
                  <a:srgbClr val="00B0F0"/>
                </a:solidFill>
                <a:latin typeface="Comic Sans MS" panose="030F0702030302020204" pitchFamily="66" charset="0"/>
              </a:rPr>
              <a:t>Would</a:t>
            </a:r>
            <a:r>
              <a:rPr lang="en-US" altLang="en-US" sz="2000" dirty="0" smtClean="0">
                <a:latin typeface="Comic Sans MS" panose="030F0702030302020204" pitchFamily="66" charset="0"/>
              </a:rPr>
              <a:t> you not love to </a:t>
            </a:r>
            <a:r>
              <a:rPr lang="en-US" altLang="en-US" sz="2000" b="1" dirty="0" smtClean="0">
                <a:solidFill>
                  <a:srgbClr val="00B0F0"/>
                </a:solidFill>
                <a:latin typeface="Comic Sans MS" panose="030F0702030302020204" pitchFamily="66" charset="0"/>
              </a:rPr>
              <a:t>join</a:t>
            </a:r>
            <a:r>
              <a:rPr lang="en-US" altLang="en-US" sz="2000" dirty="0" smtClean="0">
                <a:latin typeface="Comic Sans MS" panose="030F0702030302020204" pitchFamily="66" charset="0"/>
              </a:rPr>
              <a:t> me and </a:t>
            </a:r>
            <a:r>
              <a:rPr lang="en-US" altLang="en-US" sz="2000" b="1" dirty="0" smtClean="0">
                <a:solidFill>
                  <a:srgbClr val="00B0F0"/>
                </a:solidFill>
                <a:latin typeface="Comic Sans MS" panose="030F0702030302020204" pitchFamily="66" charset="0"/>
              </a:rPr>
              <a:t>taste</a:t>
            </a:r>
            <a:r>
              <a:rPr lang="en-US" altLang="en-US" sz="2000" dirty="0" smtClean="0">
                <a:latin typeface="Comic Sans MS" panose="030F0702030302020204" pitchFamily="66" charset="0"/>
              </a:rPr>
              <a:t> it?”</a:t>
            </a:r>
          </a:p>
          <a:p>
            <a:pPr marL="0" indent="0" algn="just">
              <a:buNone/>
            </a:pPr>
            <a:r>
              <a:rPr lang="en-US" altLang="en-US" sz="2000" dirty="0" smtClean="0">
                <a:latin typeface="Comic Sans MS" panose="030F0702030302020204" pitchFamily="66" charset="0"/>
              </a:rPr>
              <a:t>Without </a:t>
            </a:r>
            <a:r>
              <a:rPr lang="en-US" altLang="en-US" sz="2000" b="1" dirty="0" smtClean="0">
                <a:solidFill>
                  <a:srgbClr val="00B0F0"/>
                </a:solidFill>
                <a:latin typeface="Comic Sans MS" panose="030F0702030302020204" pitchFamily="66" charset="0"/>
              </a:rPr>
              <a:t>hesitating</a:t>
            </a:r>
            <a:r>
              <a:rPr lang="en-US" altLang="en-US" sz="2000" dirty="0" smtClean="0">
                <a:latin typeface="Comic Sans MS" panose="030F0702030302020204" pitchFamily="66" charset="0"/>
              </a:rPr>
              <a:t> to think, the foolish goat </a:t>
            </a:r>
            <a:r>
              <a:rPr lang="en-US" altLang="en-US" sz="2000" b="1" dirty="0" smtClean="0">
                <a:solidFill>
                  <a:srgbClr val="00B0F0"/>
                </a:solidFill>
                <a:latin typeface="Comic Sans MS" panose="030F0702030302020204" pitchFamily="66" charset="0"/>
              </a:rPr>
              <a:t>jumped</a:t>
            </a:r>
            <a:r>
              <a:rPr lang="en-US" altLang="en-US" sz="2000" dirty="0" smtClean="0">
                <a:latin typeface="Comic Sans MS" panose="030F0702030302020204" pitchFamily="66" charset="0"/>
              </a:rPr>
              <a:t> down. No sooner had he </a:t>
            </a:r>
            <a:r>
              <a:rPr lang="en-US" altLang="en-US" sz="2000" b="1" dirty="0" smtClean="0">
                <a:solidFill>
                  <a:srgbClr val="00B0F0"/>
                </a:solidFill>
                <a:latin typeface="Comic Sans MS" panose="030F0702030302020204" pitchFamily="66" charset="0"/>
              </a:rPr>
              <a:t>reached</a:t>
            </a:r>
            <a:r>
              <a:rPr lang="en-US" altLang="en-US" sz="2000" dirty="0" smtClean="0">
                <a:latin typeface="Comic Sans MS" panose="030F0702030302020204" pitchFamily="66" charset="0"/>
              </a:rPr>
              <a:t> the bottom than the cunning old fox </a:t>
            </a:r>
            <a:r>
              <a:rPr lang="en-US" altLang="en-US" sz="2000" b="1" dirty="0" smtClean="0">
                <a:solidFill>
                  <a:srgbClr val="00B0F0"/>
                </a:solidFill>
                <a:latin typeface="Comic Sans MS" panose="030F0702030302020204" pitchFamily="66" charset="0"/>
              </a:rPr>
              <a:t>soared</a:t>
            </a:r>
            <a:r>
              <a:rPr lang="en-US" altLang="en-US" sz="2000" dirty="0" smtClean="0">
                <a:latin typeface="Comic Sans MS" panose="030F0702030302020204" pitchFamily="66" charset="0"/>
              </a:rPr>
              <a:t> onto his back and </a:t>
            </a:r>
            <a:r>
              <a:rPr lang="en-US" altLang="en-US" sz="2000" b="1" dirty="0" smtClean="0">
                <a:solidFill>
                  <a:srgbClr val="00B0F0"/>
                </a:solidFill>
                <a:latin typeface="Comic Sans MS" panose="030F0702030302020204" pitchFamily="66" charset="0"/>
              </a:rPr>
              <a:t>scaled</a:t>
            </a:r>
            <a:r>
              <a:rPr lang="en-US" altLang="en-US" sz="2000" dirty="0" smtClean="0">
                <a:latin typeface="Comic Sans MS" panose="030F0702030302020204" pitchFamily="66" charset="0"/>
              </a:rPr>
              <a:t> to the top. </a:t>
            </a:r>
          </a:p>
          <a:p>
            <a:pPr marL="0" indent="0" algn="just">
              <a:buNone/>
            </a:pPr>
            <a:r>
              <a:rPr lang="en-US" altLang="en-US" sz="2000" b="1" dirty="0" smtClean="0">
                <a:solidFill>
                  <a:srgbClr val="00B0F0"/>
                </a:solidFill>
                <a:latin typeface="Comic Sans MS" panose="030F0702030302020204" pitchFamily="66" charset="0"/>
              </a:rPr>
              <a:t>Staring</a:t>
            </a:r>
            <a:r>
              <a:rPr lang="en-US" altLang="en-US" sz="2000" dirty="0" smtClean="0">
                <a:latin typeface="Comic Sans MS" panose="030F0702030302020204" pitchFamily="66" charset="0"/>
              </a:rPr>
              <a:t> down at the glum goat, the fox </a:t>
            </a:r>
            <a:r>
              <a:rPr lang="en-US" altLang="en-US" sz="2000" b="1" dirty="0" smtClean="0">
                <a:solidFill>
                  <a:srgbClr val="00B0F0"/>
                </a:solidFill>
                <a:latin typeface="Comic Sans MS" panose="030F0702030302020204" pitchFamily="66" charset="0"/>
              </a:rPr>
              <a:t>chuckled</a:t>
            </a:r>
            <a:r>
              <a:rPr lang="en-US" altLang="en-US" sz="2000" dirty="0" smtClean="0">
                <a:latin typeface="Comic Sans MS" panose="030F0702030302020204" pitchFamily="66" charset="0"/>
              </a:rPr>
              <a:t> and </a:t>
            </a:r>
            <a:r>
              <a:rPr lang="en-US" altLang="en-US" sz="2000" b="1" dirty="0" smtClean="0">
                <a:solidFill>
                  <a:srgbClr val="00B0F0"/>
                </a:solidFill>
                <a:latin typeface="Comic Sans MS" panose="030F0702030302020204" pitchFamily="66" charset="0"/>
              </a:rPr>
              <a:t>taunted</a:t>
            </a:r>
            <a:r>
              <a:rPr lang="en-US" altLang="en-US" sz="2000" dirty="0" smtClean="0">
                <a:latin typeface="Comic Sans MS" panose="030F0702030302020204" pitchFamily="66" charset="0"/>
              </a:rPr>
              <a:t> “Next time, friend goat, </a:t>
            </a:r>
            <a:r>
              <a:rPr lang="en-US" altLang="en-US" sz="2000" b="1" dirty="0" smtClean="0">
                <a:solidFill>
                  <a:srgbClr val="00B0F0"/>
                </a:solidFill>
                <a:latin typeface="Comic Sans MS" panose="030F0702030302020204" pitchFamily="66" charset="0"/>
              </a:rPr>
              <a:t>be</a:t>
            </a:r>
            <a:r>
              <a:rPr lang="en-US" altLang="en-US" sz="2000" dirty="0" smtClean="0">
                <a:latin typeface="Comic Sans MS" panose="030F0702030302020204" pitchFamily="66" charset="0"/>
              </a:rPr>
              <a:t> sure to </a:t>
            </a:r>
            <a:r>
              <a:rPr lang="en-US" altLang="en-US" sz="2000" b="1" dirty="0" smtClean="0">
                <a:solidFill>
                  <a:srgbClr val="00B0F0"/>
                </a:solidFill>
                <a:latin typeface="Comic Sans MS" panose="030F0702030302020204" pitchFamily="66" charset="0"/>
              </a:rPr>
              <a:t>look</a:t>
            </a:r>
            <a:r>
              <a:rPr lang="en-US" altLang="en-US" sz="2000" dirty="0" smtClean="0">
                <a:latin typeface="Comic Sans MS" panose="030F0702030302020204" pitchFamily="66" charset="0"/>
              </a:rPr>
              <a:t> before you </a:t>
            </a:r>
            <a:r>
              <a:rPr lang="en-US" altLang="en-US" sz="2000" b="1" dirty="0" smtClean="0">
                <a:solidFill>
                  <a:srgbClr val="00B0F0"/>
                </a:solidFill>
                <a:latin typeface="Comic Sans MS" panose="030F0702030302020204" pitchFamily="66" charset="0"/>
              </a:rPr>
              <a:t>leap</a:t>
            </a:r>
            <a:r>
              <a:rPr lang="en-US" altLang="en-US" sz="2000" dirty="0" smtClean="0">
                <a:latin typeface="Comic Sans MS" panose="030F0702030302020204" pitchFamily="66" charset="0"/>
              </a:rPr>
              <a:t>.”</a:t>
            </a:r>
            <a:endParaRPr lang="en-US" altLang="en-US" sz="2400" dirty="0">
              <a:latin typeface="Comic Sans MS" panose="030F0702030302020204" pitchFamily="66" charset="0"/>
            </a:endParaRPr>
          </a:p>
          <a:p>
            <a:endParaRPr lang="en-GB" sz="2400" dirty="0">
              <a:latin typeface="Comic Sans MS" panose="030F0702030302020204" pitchFamily="66" charset="0"/>
            </a:endParaRPr>
          </a:p>
        </p:txBody>
      </p:sp>
    </p:spTree>
    <p:extLst>
      <p:ext uri="{BB962C8B-B14F-4D97-AF65-F5344CB8AC3E}">
        <p14:creationId xmlns:p14="http://schemas.microsoft.com/office/powerpoint/2010/main" val="82997370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265</TotalTime>
  <Words>713</Words>
  <Application>Microsoft Office PowerPoint</Application>
  <PresentationFormat>On-screen Show (4:3)</PresentationFormat>
  <Paragraphs>66</Paragraphs>
  <Slides>5</Slides>
  <Notes>2</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5</vt:i4>
      </vt:variant>
    </vt:vector>
  </HeadingPairs>
  <TitlesOfParts>
    <vt:vector size="9" baseType="lpstr">
      <vt:lpstr>Arial</vt:lpstr>
      <vt:lpstr>Calibri</vt:lpstr>
      <vt:lpstr>Comic Sans MS</vt:lpstr>
      <vt:lpstr>Office Theme</vt:lpstr>
      <vt:lpstr>Grammar Starter</vt:lpstr>
      <vt:lpstr>In the back of your exercise book...</vt:lpstr>
      <vt:lpstr>Task time: create your own</vt:lpstr>
      <vt:lpstr>Task time: now find it! </vt:lpstr>
      <vt:lpstr>Task time: now find it! </vt:lpstr>
    </vt:vector>
  </TitlesOfParts>
  <Company>The Brunts School</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Skills Lesson 1</dc:title>
  <dc:creator>Charlie Mason</dc:creator>
  <cp:lastModifiedBy>Staff</cp:lastModifiedBy>
  <cp:revision>58</cp:revision>
  <dcterms:created xsi:type="dcterms:W3CDTF">2013-01-04T17:26:50Z</dcterms:created>
  <dcterms:modified xsi:type="dcterms:W3CDTF">2014-05-10T13:38:05Z</dcterms:modified>
</cp:coreProperties>
</file>