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6" r:id="rId4"/>
    <p:sldId id="261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A323"/>
    <a:srgbClr val="E040C2"/>
    <a:srgbClr val="CCFFCC"/>
    <a:srgbClr val="FFFFB3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84C28-5350-4AFD-8809-660BEFAC0655}" type="datetimeFigureOut">
              <a:rPr lang="en-GB" smtClean="0"/>
              <a:pPr/>
              <a:t>20/04/2011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FF19E-3273-4C6F-9CDE-7B404A9AAF3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jpeg"/><Relationship Id="rId5" Type="http://schemas.openxmlformats.org/officeDocument/2006/relationships/image" Target="../media/image21.wmf"/><Relationship Id="rId4" Type="http://schemas.openxmlformats.org/officeDocument/2006/relationships/image" Target="../media/image20.wmf"/><Relationship Id="rId9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jpeg"/><Relationship Id="rId5" Type="http://schemas.openxmlformats.org/officeDocument/2006/relationships/image" Target="../media/image21.wmf"/><Relationship Id="rId4" Type="http://schemas.openxmlformats.org/officeDocument/2006/relationships/image" Target="../media/image20.wmf"/><Relationship Id="rId9" Type="http://schemas.openxmlformats.org/officeDocument/2006/relationships/image" Target="../media/image2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4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4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7" Type="http://schemas.openxmlformats.org/officeDocument/2006/relationships/image" Target="../media/image40.wmf"/><Relationship Id="rId2" Type="http://schemas.openxmlformats.org/officeDocument/2006/relationships/image" Target="../media/image35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7" Type="http://schemas.openxmlformats.org/officeDocument/2006/relationships/image" Target="../media/image40.wmf"/><Relationship Id="rId2" Type="http://schemas.openxmlformats.org/officeDocument/2006/relationships/image" Target="../media/image35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10" Type="http://schemas.openxmlformats.org/officeDocument/2006/relationships/image" Target="../media/image9.wmf"/><Relationship Id="rId4" Type="http://schemas.openxmlformats.org/officeDocument/2006/relationships/image" Target="../media/image3.wmf"/><Relationship Id="rId9" Type="http://schemas.openxmlformats.org/officeDocument/2006/relationships/image" Target="../media/image8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5.png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5.png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8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8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10" Type="http://schemas.openxmlformats.org/officeDocument/2006/relationships/image" Target="../media/image9.wmf"/><Relationship Id="rId4" Type="http://schemas.openxmlformats.org/officeDocument/2006/relationships/image" Target="../media/image3.wmf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7800" y="838200"/>
            <a:ext cx="621843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Rhyming Words</a:t>
            </a:r>
            <a:endParaRPr lang="en-GB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93125" y="2971800"/>
            <a:ext cx="6277681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The </a:t>
            </a:r>
            <a:r>
              <a:rPr lang="en-US" sz="88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rgbClr val="FFC000"/>
                </a:solidFill>
                <a:latin typeface="SassoonPrimaryInfant" pitchFamily="2" charset="0"/>
              </a:rPr>
              <a:t>at</a:t>
            </a:r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 family</a:t>
            </a:r>
            <a:endParaRPr lang="en-US" sz="5400" b="1" cap="none" spc="0" dirty="0">
              <a:ln/>
              <a:solidFill>
                <a:schemeClr val="accent4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95927" y="381000"/>
            <a:ext cx="9335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Choose a letter to make a word.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09940" y="2252752"/>
            <a:ext cx="3360215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115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__</a:t>
            </a:r>
            <a:r>
              <a:rPr lang="en-US" sz="11500" b="1" dirty="0" err="1" smtClean="0">
                <a:ln/>
                <a:solidFill>
                  <a:srgbClr val="FFC000"/>
                </a:solidFill>
                <a:latin typeface="SassoonPrimaryInfant" pitchFamily="2" charset="0"/>
              </a:rPr>
              <a:t>ar</a:t>
            </a:r>
            <a:r>
              <a:rPr lang="en-US" sz="115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66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343880" y="5257800"/>
            <a:ext cx="61427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C00000"/>
                </a:solidFill>
                <a:latin typeface="SassoonPrimaryInfant" pitchFamily="2" charset="0"/>
              </a:rPr>
              <a:t>c</a:t>
            </a:r>
            <a:endParaRPr lang="en-US" sz="4800" b="1" cap="none" spc="0" dirty="0">
              <a:ln/>
              <a:solidFill>
                <a:srgbClr val="C000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61861" y="5257800"/>
            <a:ext cx="89640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00B050"/>
                </a:solidFill>
                <a:latin typeface="SassoonPrimaryInfant" pitchFamily="2" charset="0"/>
              </a:rPr>
              <a:t>w</a:t>
            </a:r>
            <a:endParaRPr lang="en-US" sz="4800" b="1" cap="none" spc="0" dirty="0">
              <a:ln/>
              <a:solidFill>
                <a:srgbClr val="00B05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317683" y="5257800"/>
            <a:ext cx="51007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f</a:t>
            </a:r>
            <a:endParaRPr lang="en-US" sz="4800" b="1" cap="none" spc="0" dirty="0">
              <a:ln/>
              <a:solidFill>
                <a:srgbClr val="92D05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120467" y="5257800"/>
            <a:ext cx="69922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b</a:t>
            </a:r>
            <a:endParaRPr lang="en-US" sz="48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246052" y="5257800"/>
            <a:ext cx="51488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chemeClr val="accent6">
                    <a:lumMod val="75000"/>
                  </a:schemeClr>
                </a:solidFill>
                <a:latin typeface="SassoonPrimaryInfant" pitchFamily="2" charset="0"/>
              </a:rPr>
              <a:t>t</a:t>
            </a:r>
            <a:endParaRPr lang="en-US" sz="4800" b="1" cap="none" spc="0" dirty="0">
              <a:ln/>
              <a:solidFill>
                <a:schemeClr val="accent6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187291" y="5257800"/>
            <a:ext cx="69922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7030A0"/>
                </a:solidFill>
                <a:latin typeface="SassoonPrimaryInfant" pitchFamily="2" charset="0"/>
              </a:rPr>
              <a:t>p</a:t>
            </a:r>
            <a:endParaRPr lang="en-US" sz="4800" b="1" cap="none" spc="0" dirty="0">
              <a:ln/>
              <a:solidFill>
                <a:srgbClr val="7030A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92536" y="5257800"/>
            <a:ext cx="89640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err="1" smtClean="0">
                <a:ln/>
                <a:solidFill>
                  <a:srgbClr val="E040C2"/>
                </a:solidFill>
                <a:latin typeface="SassoonPrimaryInfant" pitchFamily="2" charset="0"/>
              </a:rPr>
              <a:t>st</a:t>
            </a:r>
            <a:endParaRPr lang="en-US" sz="4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007100" y="3279615"/>
            <a:ext cx="144607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c</a:t>
            </a:r>
            <a:r>
              <a:rPr lang="en-US" sz="4800" b="1" dirty="0" smtClean="0">
                <a:ln/>
                <a:solidFill>
                  <a:srgbClr val="FFFF00"/>
                </a:solidFill>
                <a:latin typeface="SassoonPrimaryInfant" pitchFamily="2" charset="0"/>
              </a:rPr>
              <a:t>ar</a:t>
            </a:r>
            <a:r>
              <a:rPr lang="en-US" sz="48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739216" y="1988403"/>
            <a:ext cx="136618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b</a:t>
            </a:r>
            <a:r>
              <a:rPr lang="en-US" sz="4800" b="1" dirty="0" smtClean="0">
                <a:ln/>
                <a:solidFill>
                  <a:srgbClr val="FFFF00"/>
                </a:solidFill>
                <a:latin typeface="SassoonPrimaryInfant" pitchFamily="2" charset="0"/>
              </a:rPr>
              <a:t>ar</a:t>
            </a:r>
            <a:r>
              <a:rPr lang="en-US" sz="48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57200" y="13716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f</a:t>
            </a:r>
            <a:r>
              <a:rPr lang="en-US" sz="4800" b="1" dirty="0" smtClean="0">
                <a:ln/>
                <a:solidFill>
                  <a:srgbClr val="FFFF00"/>
                </a:solidFill>
                <a:latin typeface="SassoonPrimaryInfant" pitchFamily="2" charset="0"/>
              </a:rPr>
              <a:t>ar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48200" y="5082969"/>
            <a:ext cx="151940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>
                <a:ln/>
                <a:solidFill>
                  <a:srgbClr val="00B0F0"/>
                </a:solidFill>
                <a:latin typeface="SassoonPrimaryInfant" pitchFamily="2" charset="0"/>
              </a:rPr>
              <a:t>w</a:t>
            </a:r>
            <a:r>
              <a:rPr lang="en-US" sz="4800" b="1" dirty="0" smtClean="0">
                <a:ln/>
                <a:solidFill>
                  <a:srgbClr val="FFFF00"/>
                </a:solidFill>
                <a:latin typeface="SassoonPrimaryInfant" pitchFamily="2" charset="0"/>
              </a:rPr>
              <a:t>ar</a:t>
            </a:r>
            <a:r>
              <a:rPr lang="en-US" sz="48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39000" y="1759803"/>
            <a:ext cx="137875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>
                <a:ln/>
                <a:solidFill>
                  <a:srgbClr val="00B0F0"/>
                </a:solidFill>
                <a:latin typeface="SassoonPrimaryInfant" pitchFamily="2" charset="0"/>
              </a:rPr>
              <a:t>j</a:t>
            </a:r>
            <a:r>
              <a:rPr lang="en-US" sz="4800" b="1" dirty="0" smtClean="0">
                <a:ln/>
                <a:solidFill>
                  <a:srgbClr val="FFFF00"/>
                </a:solidFill>
                <a:latin typeface="SassoonPrimaryInfant" pitchFamily="2" charset="0"/>
              </a:rPr>
              <a:t>ar</a:t>
            </a:r>
            <a:r>
              <a:rPr lang="en-US" sz="48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81000" y="5715000"/>
            <a:ext cx="138320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st</a:t>
            </a:r>
            <a:r>
              <a:rPr lang="en-US" sz="4800" b="1" dirty="0" smtClean="0">
                <a:ln/>
                <a:solidFill>
                  <a:srgbClr val="FFFF00"/>
                </a:solidFill>
                <a:latin typeface="SassoonPrimaryInfant" pitchFamily="2" charset="0"/>
              </a:rPr>
              <a:t>ar</a:t>
            </a:r>
            <a:r>
              <a:rPr lang="en-US" sz="48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3074" name="Picture 2" descr="MCj039851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64300" y="3813015"/>
            <a:ext cx="2222500" cy="1063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MCj0237235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4724400"/>
            <a:ext cx="1648298" cy="1566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 descr="MCj0215937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57689" y="2590800"/>
            <a:ext cx="2604911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 descr="MCj0290437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72200" y="1447800"/>
            <a:ext cx="1411111" cy="162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8" name="Group 27"/>
          <p:cNvGrpSpPr/>
          <p:nvPr/>
        </p:nvGrpSpPr>
        <p:grpSpPr>
          <a:xfrm>
            <a:off x="304800" y="1371600"/>
            <a:ext cx="2098675" cy="1971192"/>
            <a:chOff x="304800" y="1371600"/>
            <a:chExt cx="2098675" cy="1971192"/>
          </a:xfrm>
        </p:grpSpPr>
        <p:pic>
          <p:nvPicPr>
            <p:cNvPr id="3078" name="Picture 6" descr="MCj03825850000[1]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676400" y="1371600"/>
              <a:ext cx="727075" cy="727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9" name="Picture 7" descr="MCj01285670000[1]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04800" y="2133600"/>
              <a:ext cx="1752600" cy="1209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080" name="Picture 8" descr="MCTR00393_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946426" y="5075766"/>
            <a:ext cx="1897583" cy="1401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9" descr="MCj04315590000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52400" y="4343400"/>
            <a:ext cx="1481667" cy="1481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Rectangle 26"/>
          <p:cNvSpPr/>
          <p:nvPr/>
        </p:nvSpPr>
        <p:spPr>
          <a:xfrm>
            <a:off x="87893" y="381000"/>
            <a:ext cx="89682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Try to spell the </a:t>
            </a:r>
            <a:r>
              <a:rPr lang="en-US" sz="5400" b="1" dirty="0" err="1" smtClean="0">
                <a:ln/>
                <a:solidFill>
                  <a:schemeClr val="accent3"/>
                </a:solidFill>
                <a:latin typeface="SassoonPrimaryInfant" pitchFamily="2" charset="0"/>
              </a:rPr>
              <a:t>ar</a:t>
            </a:r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 family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743200" y="4038600"/>
            <a:ext cx="136618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t</a:t>
            </a:r>
            <a:r>
              <a:rPr lang="en-US" sz="4800" b="1" dirty="0" smtClean="0">
                <a:ln/>
                <a:solidFill>
                  <a:srgbClr val="FFFF00"/>
                </a:solidFill>
                <a:latin typeface="SassoonPrimaryInfant" pitchFamily="2" charset="0"/>
              </a:rPr>
              <a:t>ar</a:t>
            </a:r>
            <a:r>
              <a:rPr lang="en-US" sz="48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75" y="381000"/>
            <a:ext cx="91284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Match the pictures to the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29200" y="2514600"/>
            <a:ext cx="138050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60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c</a:t>
            </a:r>
            <a:r>
              <a:rPr lang="en-US" sz="60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ar</a:t>
            </a:r>
            <a:r>
              <a:rPr lang="en-US" sz="60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36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367374" y="1524000"/>
            <a:ext cx="123142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60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j</a:t>
            </a:r>
            <a:r>
              <a:rPr lang="en-US" sz="60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ar</a:t>
            </a:r>
            <a:r>
              <a:rPr lang="en-US" sz="60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36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181600" y="3733800"/>
            <a:ext cx="130035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60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f</a:t>
            </a:r>
            <a:r>
              <a:rPr lang="en-US" sz="60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ar</a:t>
            </a:r>
            <a:r>
              <a:rPr lang="en-US" sz="60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36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6000" y="3657600"/>
            <a:ext cx="159870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60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w</a:t>
            </a:r>
            <a:r>
              <a:rPr lang="en-US" sz="60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ar</a:t>
            </a:r>
            <a:r>
              <a:rPr lang="en-US" sz="60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36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3252" y="2667000"/>
            <a:ext cx="160492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60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st</a:t>
            </a:r>
            <a:r>
              <a:rPr lang="en-US" sz="60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ar</a:t>
            </a:r>
            <a:r>
              <a:rPr lang="en-US" sz="60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36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701669" y="1524000"/>
            <a:ext cx="131799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60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t</a:t>
            </a:r>
            <a:r>
              <a:rPr lang="en-US" sz="60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ar</a:t>
            </a:r>
            <a:r>
              <a:rPr lang="en-US" sz="60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36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743200" y="2514600"/>
            <a:ext cx="121700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60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b</a:t>
            </a:r>
            <a:r>
              <a:rPr lang="en-US" sz="60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ar</a:t>
            </a:r>
            <a:endParaRPr lang="en-US" sz="36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25" name="Picture 2" descr="MCj039851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5562600"/>
            <a:ext cx="191039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3" descr="MCj0237235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2743200"/>
            <a:ext cx="1648298" cy="1566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4" descr="MCj0215937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27310" y="5562600"/>
            <a:ext cx="211649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5" descr="MCj0290437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" y="4876800"/>
            <a:ext cx="1411111" cy="162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9" name="Group 28"/>
          <p:cNvGrpSpPr/>
          <p:nvPr/>
        </p:nvGrpSpPr>
        <p:grpSpPr>
          <a:xfrm>
            <a:off x="1635125" y="4953000"/>
            <a:ext cx="1641475" cy="1447800"/>
            <a:chOff x="304800" y="1371600"/>
            <a:chExt cx="2098675" cy="1971192"/>
          </a:xfrm>
        </p:grpSpPr>
        <p:pic>
          <p:nvPicPr>
            <p:cNvPr id="30" name="Picture 6" descr="MCj03825850000[1]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676400" y="1371600"/>
              <a:ext cx="727075" cy="727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" name="Picture 7" descr="MCj01285670000[1]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04800" y="2133600"/>
              <a:ext cx="1752600" cy="1209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2" name="Picture 8" descr="MCTR00393_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315200" y="4495800"/>
            <a:ext cx="165106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9" descr="MCj04315590000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239000" y="1143000"/>
            <a:ext cx="1481667" cy="1481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7800" y="838200"/>
            <a:ext cx="621843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Rhyming Words</a:t>
            </a:r>
            <a:endParaRPr lang="en-GB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2939" y="2971800"/>
            <a:ext cx="647805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The </a:t>
            </a:r>
            <a:r>
              <a:rPr lang="en-US" sz="8800" b="1" dirty="0" err="1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rgbClr val="0070C0"/>
                </a:solidFill>
                <a:latin typeface="SassoonPrimaryInfant" pitchFamily="2" charset="0"/>
              </a:rPr>
              <a:t>ag</a:t>
            </a:r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 family</a:t>
            </a:r>
            <a:endParaRPr lang="en-US" sz="5400" b="1" cap="none" spc="0" dirty="0">
              <a:ln/>
              <a:solidFill>
                <a:schemeClr val="accent4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95927" y="381000"/>
            <a:ext cx="9335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Choose a letter to make a word.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92119" y="2252752"/>
            <a:ext cx="3595856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115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__</a:t>
            </a:r>
            <a:r>
              <a:rPr lang="en-US" sz="11500" b="1" dirty="0" err="1" smtClean="0">
                <a:ln/>
                <a:solidFill>
                  <a:srgbClr val="0070C0"/>
                </a:solidFill>
                <a:latin typeface="SassoonPrimaryInfant" pitchFamily="2" charset="0"/>
              </a:rPr>
              <a:t>ag</a:t>
            </a:r>
            <a:r>
              <a:rPr lang="en-US" sz="115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66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61861" y="5257800"/>
            <a:ext cx="89640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00B050"/>
                </a:solidFill>
                <a:latin typeface="SassoonPrimaryInfant" pitchFamily="2" charset="0"/>
              </a:rPr>
              <a:t>w</a:t>
            </a:r>
            <a:endParaRPr lang="en-US" sz="4800" b="1" cap="none" spc="0" dirty="0">
              <a:ln/>
              <a:solidFill>
                <a:srgbClr val="00B05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120467" y="5257800"/>
            <a:ext cx="69922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b</a:t>
            </a:r>
            <a:endParaRPr lang="en-US" sz="48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201182" y="5257800"/>
            <a:ext cx="51488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chemeClr val="accent6">
                    <a:lumMod val="75000"/>
                  </a:schemeClr>
                </a:solidFill>
                <a:latin typeface="SassoonPrimaryInfant" pitchFamily="2" charset="0"/>
              </a:rPr>
              <a:t>t</a:t>
            </a:r>
            <a:endParaRPr lang="en-US" sz="4800" b="1" cap="none" spc="0" dirty="0">
              <a:ln/>
              <a:solidFill>
                <a:schemeClr val="accent6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62661" y="5257800"/>
            <a:ext cx="53412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r</a:t>
            </a:r>
            <a:endParaRPr lang="en-US" sz="4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3967816" y="1600200"/>
            <a:ext cx="136618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b</a:t>
            </a:r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ag</a:t>
            </a:r>
            <a:r>
              <a:rPr lang="en-US" sz="48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2590" y="381000"/>
            <a:ext cx="90788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Try to spell the </a:t>
            </a:r>
            <a:r>
              <a:rPr lang="en-US" sz="5400" b="1" dirty="0" err="1" smtClean="0">
                <a:ln/>
                <a:solidFill>
                  <a:schemeClr val="accent3"/>
                </a:solidFill>
                <a:latin typeface="SassoonPrimaryInfant" pitchFamily="2" charset="0"/>
              </a:rPr>
              <a:t>ag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family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pic>
        <p:nvPicPr>
          <p:cNvPr id="5122" name="Picture 2" descr="MCj015647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3810000"/>
            <a:ext cx="1573411" cy="2389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 descr="MCj0127674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1600200"/>
            <a:ext cx="1573412" cy="2178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 descr="MCj0431609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90800" y="1905000"/>
            <a:ext cx="2148483" cy="2148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 descr="wa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" y="3352800"/>
            <a:ext cx="1634133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Rectangle 20"/>
          <p:cNvSpPr/>
          <p:nvPr/>
        </p:nvSpPr>
        <p:spPr>
          <a:xfrm>
            <a:off x="304800" y="27432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w</a:t>
            </a:r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ag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010400" y="4038600"/>
            <a:ext cx="136618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t</a:t>
            </a:r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ag</a:t>
            </a:r>
            <a:r>
              <a:rPr lang="en-US" sz="48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33800" y="51816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r</a:t>
            </a:r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ag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75" y="381000"/>
            <a:ext cx="91284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Match the pictures to the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724401" y="5334000"/>
            <a:ext cx="136618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b</a:t>
            </a:r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ag</a:t>
            </a:r>
            <a:r>
              <a:rPr lang="en-US" sz="48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20" name="Picture 2" descr="MCj015647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1496616"/>
            <a:ext cx="1573411" cy="2389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3" descr="MCj0127674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1572816"/>
            <a:ext cx="1573412" cy="2178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4" descr="MCj0431609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1585317"/>
            <a:ext cx="2148483" cy="2148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5" descr="wa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71800" y="1676400"/>
            <a:ext cx="1634133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Rectangle 23"/>
          <p:cNvSpPr/>
          <p:nvPr/>
        </p:nvSpPr>
        <p:spPr>
          <a:xfrm>
            <a:off x="6781800" y="53340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w</a:t>
            </a:r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ag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09600" y="5334000"/>
            <a:ext cx="136618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t</a:t>
            </a:r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ag</a:t>
            </a:r>
            <a:r>
              <a:rPr lang="en-US" sz="48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667000" y="53340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r</a:t>
            </a:r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ag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7800" y="838200"/>
            <a:ext cx="621843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Rhyming Words</a:t>
            </a:r>
            <a:endParaRPr lang="en-GB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55882" y="2971800"/>
            <a:ext cx="6752169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The </a:t>
            </a:r>
            <a:r>
              <a:rPr lang="en-US" sz="88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rgbClr val="1DA323"/>
                </a:solidFill>
                <a:latin typeface="SassoonPrimaryInfant" pitchFamily="2" charset="0"/>
              </a:rPr>
              <a:t>am</a:t>
            </a:r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 family</a:t>
            </a:r>
            <a:endParaRPr lang="en-US" sz="5400" b="1" cap="none" spc="0" dirty="0">
              <a:ln/>
              <a:solidFill>
                <a:schemeClr val="accent4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95927" y="381000"/>
            <a:ext cx="9335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Choose a letter to make a word.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2583" y="2252752"/>
            <a:ext cx="395492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115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__</a:t>
            </a:r>
            <a:r>
              <a:rPr lang="en-US" sz="115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am</a:t>
            </a:r>
            <a:r>
              <a:rPr lang="en-US" sz="115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66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57400" y="5181600"/>
            <a:ext cx="40107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00B050"/>
                </a:solidFill>
                <a:latin typeface="SassoonPrimaryInfant" pitchFamily="2" charset="0"/>
              </a:rPr>
              <a:t>j</a:t>
            </a:r>
            <a:endParaRPr lang="en-US" sz="4800" b="1" cap="none" spc="0" dirty="0">
              <a:ln/>
              <a:solidFill>
                <a:srgbClr val="00B05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105400" y="5181600"/>
            <a:ext cx="53412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r</a:t>
            </a:r>
            <a:endParaRPr lang="en-US" sz="4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32590" y="381000"/>
            <a:ext cx="90788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Try to spell the </a:t>
            </a:r>
            <a:r>
              <a:rPr lang="en-US" sz="5400" b="1" dirty="0" err="1" smtClean="0">
                <a:ln/>
                <a:solidFill>
                  <a:schemeClr val="accent3"/>
                </a:solidFill>
                <a:latin typeface="SassoonPrimaryInfant" pitchFamily="2" charset="0"/>
              </a:rPr>
              <a:t>ag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family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605615" y="2140803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j</a:t>
            </a:r>
            <a:r>
              <a:rPr lang="en-US" sz="48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am</a:t>
            </a:r>
            <a:endParaRPr lang="en-US" sz="2800" b="1" cap="none" spc="0" dirty="0">
              <a:ln/>
              <a:solidFill>
                <a:srgbClr val="FFC0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24600" y="49530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r</a:t>
            </a:r>
            <a:r>
              <a:rPr lang="en-US" sz="48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am</a:t>
            </a:r>
            <a:endParaRPr lang="en-US" sz="2800" b="1" cap="none" spc="0" dirty="0">
              <a:ln/>
              <a:solidFill>
                <a:srgbClr val="FFC000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6146" name="Picture 2" descr="MCj016289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2438400"/>
            <a:ext cx="2051844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 descr="MCFD00037_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124200"/>
            <a:ext cx="2643166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95927" y="381000"/>
            <a:ext cx="9335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Choose a letter to make a word.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23565" y="2252752"/>
            <a:ext cx="3332964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115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__</a:t>
            </a:r>
            <a:r>
              <a:rPr lang="en-US" sz="115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at </a:t>
            </a:r>
            <a:endParaRPr lang="en-US" sz="66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678188" y="5105400"/>
            <a:ext cx="61427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C00000"/>
                </a:solidFill>
                <a:latin typeface="SassoonPrimaryInfant" pitchFamily="2" charset="0"/>
              </a:rPr>
              <a:t>c</a:t>
            </a:r>
            <a:endParaRPr lang="en-US" sz="4800" b="1" cap="none" spc="0" dirty="0">
              <a:ln/>
              <a:solidFill>
                <a:srgbClr val="C000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60210" y="5105400"/>
            <a:ext cx="69762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h</a:t>
            </a:r>
            <a:endParaRPr lang="en-US" sz="4800" b="1" cap="none" spc="0" dirty="0">
              <a:ln/>
              <a:solidFill>
                <a:schemeClr val="accent4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676169" y="5105400"/>
            <a:ext cx="51007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FFFF00"/>
                </a:solidFill>
                <a:latin typeface="SassoonPrimaryInfant" pitchFamily="2" charset="0"/>
              </a:rPr>
              <a:t>f</a:t>
            </a:r>
            <a:endParaRPr lang="en-US" sz="4800" b="1" cap="none" spc="0" dirty="0">
              <a:ln/>
              <a:solidFill>
                <a:srgbClr val="FFFF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19430" y="5105400"/>
            <a:ext cx="69922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b</a:t>
            </a:r>
            <a:endParaRPr lang="en-US" sz="48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567936" y="5105400"/>
            <a:ext cx="55015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chemeClr val="accent6">
                    <a:lumMod val="75000"/>
                  </a:schemeClr>
                </a:solidFill>
                <a:latin typeface="SassoonPrimaryInfant" pitchFamily="2" charset="0"/>
              </a:rPr>
              <a:t>r</a:t>
            </a:r>
            <a:endParaRPr lang="en-US" sz="4800" b="1" cap="none" spc="0" dirty="0">
              <a:ln/>
              <a:solidFill>
                <a:schemeClr val="accent6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577615" y="5105400"/>
            <a:ext cx="69922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chemeClr val="accent3">
                    <a:lumMod val="75000"/>
                  </a:schemeClr>
                </a:solidFill>
                <a:latin typeface="SassoonPrimaryInfant" pitchFamily="2" charset="0"/>
              </a:rPr>
              <a:t>p</a:t>
            </a:r>
            <a:endParaRPr lang="en-US" sz="4800" b="1" cap="none" spc="0" dirty="0">
              <a:ln/>
              <a:solidFill>
                <a:schemeClr val="accent3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594000" y="5105400"/>
            <a:ext cx="56618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chemeClr val="accent4">
                    <a:lumMod val="50000"/>
                  </a:schemeClr>
                </a:solidFill>
                <a:latin typeface="SassoonPrimaryInfant" pitchFamily="2" charset="0"/>
              </a:rPr>
              <a:t>s</a:t>
            </a:r>
            <a:endParaRPr lang="en-US" sz="4800" b="1" cap="none" spc="0" dirty="0">
              <a:ln/>
              <a:solidFill>
                <a:schemeClr val="accent4">
                  <a:lumMod val="50000"/>
                </a:schemeClr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656068" y="5105400"/>
            <a:ext cx="94769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chemeClr val="accent5">
                    <a:lumMod val="75000"/>
                  </a:schemeClr>
                </a:solidFill>
                <a:latin typeface="SassoonPrimaryInfant" pitchFamily="2" charset="0"/>
              </a:rPr>
              <a:t>m</a:t>
            </a:r>
            <a:endParaRPr lang="en-US" sz="4800" b="1" cap="none" spc="0" dirty="0">
              <a:ln/>
              <a:solidFill>
                <a:schemeClr val="accent5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75" y="381000"/>
            <a:ext cx="91284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Match the pictures to the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58000" y="24384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j</a:t>
            </a:r>
            <a:r>
              <a:rPr lang="en-US" sz="48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am</a:t>
            </a:r>
            <a:endParaRPr lang="en-US" sz="2800" b="1" cap="none" spc="0" dirty="0">
              <a:ln/>
              <a:solidFill>
                <a:srgbClr val="FFC0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781800" y="4122003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r</a:t>
            </a:r>
            <a:r>
              <a:rPr lang="en-US" sz="48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am</a:t>
            </a:r>
            <a:endParaRPr lang="en-US" sz="2800" b="1" cap="none" spc="0" dirty="0">
              <a:ln/>
              <a:solidFill>
                <a:srgbClr val="FFC000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13" name="Picture 2" descr="MCj016289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209800"/>
            <a:ext cx="2051844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3" descr="MCFD00037_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4191000"/>
            <a:ext cx="2643166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7800" y="838200"/>
            <a:ext cx="621843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Rhyming Words</a:t>
            </a:r>
            <a:endParaRPr lang="en-GB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83321" y="2971800"/>
            <a:ext cx="6497291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The </a:t>
            </a:r>
            <a:r>
              <a:rPr lang="en-US" sz="88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rgbClr val="FFC000"/>
                </a:solidFill>
                <a:latin typeface="SassoonPrimaryInfant" pitchFamily="2" charset="0"/>
              </a:rPr>
              <a:t>ad</a:t>
            </a:r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 family</a:t>
            </a:r>
            <a:endParaRPr lang="en-US" sz="5400" b="1" cap="none" spc="0" dirty="0">
              <a:ln/>
              <a:solidFill>
                <a:schemeClr val="accent4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95927" y="381000"/>
            <a:ext cx="9335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Choose a letter to make a word.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79295" y="2252752"/>
            <a:ext cx="3621504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115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__</a:t>
            </a:r>
            <a:r>
              <a:rPr lang="en-US" sz="115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ad</a:t>
            </a:r>
            <a:r>
              <a:rPr lang="en-US" sz="115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66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893138" y="5257800"/>
            <a:ext cx="94769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C00000"/>
                </a:solidFill>
                <a:latin typeface="SassoonPrimaryInfant" pitchFamily="2" charset="0"/>
              </a:rPr>
              <a:t>m</a:t>
            </a:r>
            <a:endParaRPr lang="en-US" sz="4800" b="1" cap="none" spc="0" dirty="0">
              <a:ln/>
              <a:solidFill>
                <a:srgbClr val="C000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52431" y="5257800"/>
            <a:ext cx="71526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00B050"/>
                </a:solidFill>
                <a:latin typeface="SassoonPrimaryInfant" pitchFamily="2" charset="0"/>
              </a:rPr>
              <a:t>d</a:t>
            </a:r>
            <a:endParaRPr lang="en-US" sz="4800" b="1" cap="none" spc="0" dirty="0">
              <a:ln/>
              <a:solidFill>
                <a:srgbClr val="00B05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120467" y="5257800"/>
            <a:ext cx="69922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b</a:t>
            </a:r>
            <a:endParaRPr lang="en-US" sz="48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47324" y="5257800"/>
            <a:ext cx="56618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s</a:t>
            </a:r>
            <a:endParaRPr lang="en-US" sz="4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2362200" y="16764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b</a:t>
            </a:r>
            <a:r>
              <a:rPr lang="en-US" sz="4800" b="1" dirty="0" smtClean="0">
                <a:ln/>
                <a:solidFill>
                  <a:srgbClr val="FFFF00"/>
                </a:solidFill>
                <a:latin typeface="SassoonPrimaryInfant" pitchFamily="2" charset="0"/>
              </a:rPr>
              <a:t>ad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-90842" y="381000"/>
            <a:ext cx="93256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Try to spell the 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ad</a:t>
            </a:r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 family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pic>
        <p:nvPicPr>
          <p:cNvPr id="1026" name="Picture 2" descr="MCj0358749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69628" y="3702142"/>
            <a:ext cx="1416810" cy="2066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MCj0423836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4607" y="2362200"/>
            <a:ext cx="1742693" cy="171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MCj0410245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636" y="4164617"/>
            <a:ext cx="1564939" cy="2007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3" descr="MCj0423836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91707" y="4343400"/>
            <a:ext cx="1742693" cy="171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ctangle 25"/>
          <p:cNvSpPr/>
          <p:nvPr/>
        </p:nvSpPr>
        <p:spPr>
          <a:xfrm>
            <a:off x="228600" y="34290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s</a:t>
            </a:r>
            <a:r>
              <a:rPr lang="en-US" sz="4800" b="1" dirty="0" smtClean="0">
                <a:ln/>
                <a:solidFill>
                  <a:srgbClr val="FFFF00"/>
                </a:solidFill>
                <a:latin typeface="SassoonPrimaryInfant" pitchFamily="2" charset="0"/>
              </a:rPr>
              <a:t>ad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724400" y="28956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d</a:t>
            </a:r>
            <a:r>
              <a:rPr lang="en-US" sz="4800" b="1" dirty="0" smtClean="0">
                <a:ln/>
                <a:solidFill>
                  <a:srgbClr val="FFFF00"/>
                </a:solidFill>
                <a:latin typeface="SassoonPrimaryInfant" pitchFamily="2" charset="0"/>
              </a:rPr>
              <a:t>ad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086600" y="35814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m</a:t>
            </a:r>
            <a:r>
              <a:rPr lang="en-US" sz="4800" b="1" dirty="0" smtClean="0">
                <a:ln/>
                <a:solidFill>
                  <a:srgbClr val="FFFF00"/>
                </a:solidFill>
                <a:latin typeface="SassoonPrimaryInfant" pitchFamily="2" charset="0"/>
              </a:rPr>
              <a:t>ad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75" y="381000"/>
            <a:ext cx="91284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Match the pictures to the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82215" y="17526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b</a:t>
            </a:r>
            <a:r>
              <a:rPr lang="en-US" sz="4800" b="1" dirty="0" smtClean="0">
                <a:ln/>
                <a:solidFill>
                  <a:srgbClr val="FFFF00"/>
                </a:solidFill>
                <a:latin typeface="SassoonPrimaryInfant" pitchFamily="2" charset="0"/>
              </a:rPr>
              <a:t>ad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20" name="Picture 2" descr="MCj0358749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64550" y="4445091"/>
            <a:ext cx="1416810" cy="2066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3" descr="MCj0423836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64216" y="4800600"/>
            <a:ext cx="1742693" cy="171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4" descr="MCj0410245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636" y="4504342"/>
            <a:ext cx="1564939" cy="2007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3" descr="MCj0423836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4800600"/>
            <a:ext cx="1742693" cy="171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Rectangle 23"/>
          <p:cNvSpPr/>
          <p:nvPr/>
        </p:nvSpPr>
        <p:spPr>
          <a:xfrm>
            <a:off x="6939615" y="17526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s</a:t>
            </a:r>
            <a:r>
              <a:rPr lang="en-US" sz="4800" b="1" dirty="0" smtClean="0">
                <a:ln/>
                <a:solidFill>
                  <a:srgbClr val="FFFF00"/>
                </a:solidFill>
                <a:latin typeface="SassoonPrimaryInfant" pitchFamily="2" charset="0"/>
              </a:rPr>
              <a:t>ad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824815" y="17526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d</a:t>
            </a:r>
            <a:r>
              <a:rPr lang="en-US" sz="4800" b="1" dirty="0" smtClean="0">
                <a:ln/>
                <a:solidFill>
                  <a:srgbClr val="FFFF00"/>
                </a:solidFill>
                <a:latin typeface="SassoonPrimaryInfant" pitchFamily="2" charset="0"/>
              </a:rPr>
              <a:t>ad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67415" y="17526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m</a:t>
            </a:r>
            <a:r>
              <a:rPr lang="en-US" sz="4800" b="1" dirty="0" smtClean="0">
                <a:ln/>
                <a:solidFill>
                  <a:srgbClr val="FFFF00"/>
                </a:solidFill>
                <a:latin typeface="SassoonPrimaryInfant" pitchFamily="2" charset="0"/>
              </a:rPr>
              <a:t>ad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7800" y="838200"/>
            <a:ext cx="621843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Rhyming Words</a:t>
            </a:r>
            <a:endParaRPr lang="en-GB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2138" y="2971800"/>
            <a:ext cx="6479658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The </a:t>
            </a:r>
            <a:r>
              <a:rPr lang="en-US" sz="8800" b="1" dirty="0" err="1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rgbClr val="0070C0"/>
                </a:solidFill>
                <a:latin typeface="SassoonPrimaryInfant" pitchFamily="2" charset="0"/>
              </a:rPr>
              <a:t>ap</a:t>
            </a:r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 family</a:t>
            </a:r>
            <a:endParaRPr lang="en-US" sz="5400" b="1" cap="none" spc="0" dirty="0">
              <a:ln/>
              <a:solidFill>
                <a:schemeClr val="accent4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95927" y="381000"/>
            <a:ext cx="9335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Choose a letter to make a word.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91318" y="2252752"/>
            <a:ext cx="359745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115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__</a:t>
            </a:r>
            <a:r>
              <a:rPr lang="en-US" sz="11500" b="1" dirty="0" err="1" smtClean="0">
                <a:ln/>
                <a:solidFill>
                  <a:srgbClr val="0070C0"/>
                </a:solidFill>
                <a:latin typeface="SassoonPrimaryInfant" pitchFamily="2" charset="0"/>
              </a:rPr>
              <a:t>ap</a:t>
            </a:r>
            <a:r>
              <a:rPr lang="en-US" sz="115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66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60446" y="5257800"/>
            <a:ext cx="69923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FFFF00"/>
                </a:solidFill>
                <a:latin typeface="SassoonPrimaryInfant" pitchFamily="2" charset="0"/>
              </a:rPr>
              <a:t>n</a:t>
            </a:r>
            <a:endParaRPr lang="en-US" sz="4800" b="1" cap="none" spc="0" dirty="0">
              <a:ln/>
              <a:solidFill>
                <a:srgbClr val="FFFF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996234" y="5257800"/>
            <a:ext cx="94769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m</a:t>
            </a:r>
            <a:endParaRPr lang="en-US" sz="48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495923" y="5257800"/>
            <a:ext cx="59984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c</a:t>
            </a:r>
            <a:endParaRPr lang="en-US" sz="4800" b="1" cap="none" spc="0" dirty="0">
              <a:ln/>
              <a:solidFill>
                <a:srgbClr val="92D05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361096" y="5257800"/>
            <a:ext cx="51488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t</a:t>
            </a:r>
            <a:endParaRPr lang="en-US" sz="4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697186" y="5257800"/>
            <a:ext cx="69762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g</a:t>
            </a:r>
            <a:endParaRPr lang="en-US" sz="4800" b="1" cap="none" spc="0" dirty="0">
              <a:ln/>
              <a:solidFill>
                <a:schemeClr val="accent4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77401" y="5257800"/>
            <a:ext cx="41710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chemeClr val="accent6">
                    <a:lumMod val="75000"/>
                  </a:schemeClr>
                </a:solidFill>
                <a:latin typeface="SassoonPrimaryInfant" pitchFamily="2" charset="0"/>
              </a:rPr>
              <a:t>l</a:t>
            </a:r>
            <a:endParaRPr lang="en-US" sz="4800" b="1" cap="none" spc="0" dirty="0">
              <a:ln/>
              <a:solidFill>
                <a:schemeClr val="accent6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-140535" y="381000"/>
            <a:ext cx="94250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Try to spell the </a:t>
            </a:r>
            <a:r>
              <a:rPr lang="en-US" sz="5400" b="1" dirty="0" err="1" smtClean="0">
                <a:ln/>
                <a:solidFill>
                  <a:schemeClr val="accent3"/>
                </a:solidFill>
                <a:latin typeface="SassoonPrimaryInfant" pitchFamily="2" charset="0"/>
              </a:rPr>
              <a:t>ap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family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1215" y="1455003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n</a:t>
            </a:r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ap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11" name="Picture 3" descr="C:\Users\Mariam\AppData\Local\Microsoft\Windows\Temporary Internet Files\Content.IE5\F7HSS50F\MC90012897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1828800"/>
            <a:ext cx="1151255" cy="190500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457200" y="40386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t</a:t>
            </a:r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ap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191000" y="16764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l</a:t>
            </a:r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ap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086600" y="38862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g</a:t>
            </a:r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ap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549215" y="14478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c</a:t>
            </a:r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ap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3074" name="Picture 2" descr="MCj0406446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4876800"/>
            <a:ext cx="1833797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MCj0233110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4859337"/>
            <a:ext cx="1693863" cy="169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 descr="MCj0232905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963737"/>
            <a:ext cx="2259013" cy="169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 descr="MCj0232733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24600" y="1676400"/>
            <a:ext cx="2290763" cy="1588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Rectangle 21"/>
          <p:cNvSpPr/>
          <p:nvPr/>
        </p:nvSpPr>
        <p:spPr>
          <a:xfrm>
            <a:off x="4114800" y="41148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m</a:t>
            </a:r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ap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3078" name="Picture 6" descr="MCBD19625_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58000" y="4648200"/>
            <a:ext cx="19621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75" y="381000"/>
            <a:ext cx="91284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Match the pictures to the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5800" y="31242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n</a:t>
            </a:r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ap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12" name="Picture 3" descr="C:\Users\Mariam\AppData\Local\Microsoft\Windows\Temporary Internet Files\Content.IE5\F7HSS50F\MC90012897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1295400"/>
            <a:ext cx="1151255" cy="1905000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762000" y="15240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t</a:t>
            </a:r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ap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191000" y="16764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l</a:t>
            </a:r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ap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638800" y="28956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g</a:t>
            </a:r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ap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16" name="Picture 2" descr="MCj0406446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1670" y="3505200"/>
            <a:ext cx="155872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3" descr="MCj0233110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83941" y="48768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4" descr="MCj0232905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48400" y="4876800"/>
            <a:ext cx="1905000" cy="1428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5" descr="MCj0232733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89468" y="4953000"/>
            <a:ext cx="1867932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ctangle 25"/>
          <p:cNvSpPr/>
          <p:nvPr/>
        </p:nvSpPr>
        <p:spPr>
          <a:xfrm>
            <a:off x="3657600" y="31242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m</a:t>
            </a:r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ap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27" name="Picture 6" descr="MCBD19625_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12741" y="4876800"/>
            <a:ext cx="1654659" cy="1542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Rectangle 27"/>
          <p:cNvSpPr/>
          <p:nvPr/>
        </p:nvSpPr>
        <p:spPr>
          <a:xfrm>
            <a:off x="1981200" y="23622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c</a:t>
            </a:r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ap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7800" y="838200"/>
            <a:ext cx="621843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Rhyming Words</a:t>
            </a:r>
            <a:endParaRPr lang="en-GB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07718" y="2971800"/>
            <a:ext cx="6448497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The </a:t>
            </a:r>
            <a:r>
              <a:rPr lang="en-US" sz="88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rgbClr val="1DA323"/>
                </a:solidFill>
                <a:latin typeface="SassoonPrimaryInfant" pitchFamily="2" charset="0"/>
              </a:rPr>
              <a:t>ay</a:t>
            </a:r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 family</a:t>
            </a:r>
            <a:endParaRPr lang="en-US" sz="5400" b="1" cap="none" spc="0" dirty="0">
              <a:ln/>
              <a:solidFill>
                <a:schemeClr val="accent4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2295" y="381000"/>
            <a:ext cx="91686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Try to spell the 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at </a:t>
            </a:r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family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pic>
        <p:nvPicPr>
          <p:cNvPr id="1026" name="Picture 2" descr="MCj0324460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3102" y="3048000"/>
            <a:ext cx="197269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MCj0335870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369443"/>
            <a:ext cx="1282213" cy="1526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MCHH00857_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18300" y="4953000"/>
            <a:ext cx="2273300" cy="1368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MCj0424014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70524" y="3275632"/>
            <a:ext cx="1472713" cy="1677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 descr="MCj0304955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05600" y="990600"/>
            <a:ext cx="2221297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MCj0299755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87862" y="5208831"/>
            <a:ext cx="2482363" cy="1241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 descr="C:\Users\Mariam\AppData\Local\Microsoft\Windows\Temporary Internet Files\Content.IE5\E21XSA7J\MC900037073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33800" y="4956017"/>
            <a:ext cx="1828800" cy="1520982"/>
          </a:xfrm>
          <a:prstGeom prst="rect">
            <a:avLst/>
          </a:prstGeom>
          <a:noFill/>
        </p:spPr>
      </p:pic>
      <p:sp>
        <p:nvSpPr>
          <p:cNvPr id="17" name="Rectangle 16"/>
          <p:cNvSpPr/>
          <p:nvPr/>
        </p:nvSpPr>
        <p:spPr>
          <a:xfrm>
            <a:off x="731350" y="1089865"/>
            <a:ext cx="11874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/>
                <a:solidFill>
                  <a:srgbClr val="00B0F0"/>
                </a:solidFill>
                <a:latin typeface="SassoonPrimaryInfant" pitchFamily="2" charset="0"/>
              </a:rPr>
              <a:t>c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at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108700" y="5424948"/>
            <a:ext cx="141000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/>
                <a:solidFill>
                  <a:srgbClr val="00B0F0"/>
                </a:solidFill>
                <a:latin typeface="SassoonPrimaryInfant" pitchFamily="2" charset="0"/>
              </a:rPr>
              <a:t>m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at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74019" y="3352800"/>
            <a:ext cx="124998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/>
                <a:solidFill>
                  <a:srgbClr val="00B0F0"/>
                </a:solidFill>
                <a:latin typeface="SassoonPrimaryInfant" pitchFamily="2" charset="0"/>
              </a:rPr>
              <a:t>h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at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200400" y="4572000"/>
            <a:ext cx="111739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f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at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28600" y="5172670"/>
            <a:ext cx="124998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/>
                <a:solidFill>
                  <a:srgbClr val="00B0F0"/>
                </a:solidFill>
                <a:latin typeface="SassoonPrimaryInfant" pitchFamily="2" charset="0"/>
              </a:rPr>
              <a:t>b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at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787033" y="3648670"/>
            <a:ext cx="112836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/>
                <a:solidFill>
                  <a:srgbClr val="00B0F0"/>
                </a:solidFill>
                <a:latin typeface="SassoonPrimaryInfant" pitchFamily="2" charset="0"/>
              </a:rPr>
              <a:t>r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at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674819" y="1828800"/>
            <a:ext cx="124998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/>
                <a:solidFill>
                  <a:srgbClr val="00B0F0"/>
                </a:solidFill>
                <a:latin typeface="SassoonPrimaryInfant" pitchFamily="2" charset="0"/>
              </a:rPr>
              <a:t>b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at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1034" name="Picture 10" descr="pat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743200" y="1600200"/>
            <a:ext cx="181849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1" descr="MCj03969980000[1]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24400" y="3200400"/>
            <a:ext cx="1371600" cy="1309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ctangle 25"/>
          <p:cNvSpPr/>
          <p:nvPr/>
        </p:nvSpPr>
        <p:spPr>
          <a:xfrm>
            <a:off x="4419600" y="1676400"/>
            <a:ext cx="111739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p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at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886200" y="3352800"/>
            <a:ext cx="111739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/>
                <a:solidFill>
                  <a:srgbClr val="00B0F0"/>
                </a:solidFill>
                <a:latin typeface="SassoonPrimaryInfant" pitchFamily="2" charset="0"/>
              </a:rPr>
              <a:t>s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at 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95927" y="381000"/>
            <a:ext cx="9335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Choose a letter to make a word.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11388" y="2252752"/>
            <a:ext cx="3557320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115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__</a:t>
            </a:r>
            <a:r>
              <a:rPr lang="en-US" sz="115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ay</a:t>
            </a:r>
            <a:r>
              <a:rPr lang="en-US" sz="115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66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04585" y="5181600"/>
            <a:ext cx="69762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00B050"/>
                </a:solidFill>
                <a:latin typeface="SassoonPrimaryInfant" pitchFamily="2" charset="0"/>
              </a:rPr>
              <a:t>h</a:t>
            </a:r>
            <a:endParaRPr lang="en-US" sz="4800" b="1" cap="none" spc="0" dirty="0">
              <a:ln/>
              <a:solidFill>
                <a:srgbClr val="00B05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200" y="5181600"/>
            <a:ext cx="69923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C00000"/>
                </a:solidFill>
                <a:latin typeface="SassoonPrimaryInfant" pitchFamily="2" charset="0"/>
              </a:rPr>
              <a:t>b</a:t>
            </a:r>
            <a:endParaRPr lang="en-US" sz="4800" b="1" cap="none" spc="0" dirty="0">
              <a:ln/>
              <a:solidFill>
                <a:srgbClr val="C000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01076" y="5181600"/>
            <a:ext cx="71526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chemeClr val="accent6">
                    <a:lumMod val="75000"/>
                  </a:schemeClr>
                </a:solidFill>
                <a:latin typeface="SassoonPrimaryInfant" pitchFamily="2" charset="0"/>
              </a:rPr>
              <a:t>d</a:t>
            </a:r>
            <a:endParaRPr lang="en-US" sz="4800" b="1" cap="none" spc="0" dirty="0">
              <a:ln/>
              <a:solidFill>
                <a:schemeClr val="accent6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213295" y="5181600"/>
            <a:ext cx="41710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l</a:t>
            </a:r>
            <a:endParaRPr lang="en-US" sz="4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71600" y="5181600"/>
            <a:ext cx="53412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FFFF00"/>
                </a:solidFill>
                <a:latin typeface="SassoonPrimaryInfant" pitchFamily="2" charset="0"/>
              </a:rPr>
              <a:t>r</a:t>
            </a:r>
            <a:endParaRPr lang="en-US" sz="4800" b="1" cap="none" spc="0" dirty="0">
              <a:ln/>
              <a:solidFill>
                <a:srgbClr val="FFFF00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-131558" y="381000"/>
            <a:ext cx="94071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Try to spell the 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ay </a:t>
            </a:r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family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62000" y="33528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h</a:t>
            </a:r>
            <a:r>
              <a:rPr lang="en-US" sz="48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ay</a:t>
            </a:r>
            <a:endParaRPr lang="en-US" sz="2800" b="1" cap="none" spc="0" dirty="0">
              <a:ln/>
              <a:solidFill>
                <a:srgbClr val="FFC000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4098" name="Picture 2" descr="MCTN00027_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1676400"/>
            <a:ext cx="2603500" cy="1477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 descr="C:\Users\Mariam\AppData\Local\Microsoft\Windows\Temporary Internet Files\Content.IE5\I8S10XPK\MC90011609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447799"/>
            <a:ext cx="1752600" cy="2057625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990600" y="5798403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l</a:t>
            </a:r>
            <a:r>
              <a:rPr lang="en-US" sz="48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ay</a:t>
            </a:r>
            <a:endParaRPr lang="en-US" sz="2800" b="1" cap="none" spc="0" dirty="0">
              <a:ln/>
              <a:solidFill>
                <a:srgbClr val="FFC0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010400" y="30480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b</a:t>
            </a:r>
            <a:r>
              <a:rPr lang="en-US" sz="48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ay</a:t>
            </a:r>
            <a:endParaRPr lang="en-US" sz="2800" b="1" cap="none" spc="0" dirty="0">
              <a:ln/>
              <a:solidFill>
                <a:srgbClr val="FFC0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29400" y="57150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r</a:t>
            </a:r>
            <a:r>
              <a:rPr lang="en-US" sz="48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ay</a:t>
            </a:r>
            <a:endParaRPr lang="en-US" sz="2800" b="1" cap="none" spc="0" dirty="0">
              <a:ln/>
              <a:solidFill>
                <a:srgbClr val="FFC000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4103" name="Picture 7" descr="C:\Users\Mariam\AppData\Local\Microsoft\Windows\Temporary Internet Files\Content.IE5\I8S10XPK\MC900197963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4419600"/>
            <a:ext cx="1984308" cy="1556442"/>
          </a:xfrm>
          <a:prstGeom prst="rect">
            <a:avLst/>
          </a:prstGeom>
          <a:noFill/>
        </p:spPr>
      </p:pic>
      <p:pic>
        <p:nvPicPr>
          <p:cNvPr id="4104" name="Picture 8" descr="C:\Users\Mariam\AppData\Local\Microsoft\Windows\Temporary Internet Files\Content.IE5\19WGFFB2\MC900434639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29000" y="3276600"/>
            <a:ext cx="1920875" cy="990600"/>
          </a:xfrm>
          <a:prstGeom prst="rect">
            <a:avLst/>
          </a:prstGeom>
          <a:noFill/>
        </p:spPr>
      </p:pic>
      <p:sp>
        <p:nvSpPr>
          <p:cNvPr id="17" name="Rectangle 16"/>
          <p:cNvSpPr/>
          <p:nvPr/>
        </p:nvSpPr>
        <p:spPr>
          <a:xfrm>
            <a:off x="3733800" y="41910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d</a:t>
            </a:r>
            <a:r>
              <a:rPr lang="en-US" sz="48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ay</a:t>
            </a:r>
            <a:endParaRPr lang="en-US" sz="2800" b="1" cap="none" spc="0" dirty="0">
              <a:ln/>
              <a:solidFill>
                <a:srgbClr val="FFC000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4105" name="Picture 9" descr="C:\Users\Mariam\AppData\Local\Microsoft\Windows\Temporary Internet Files\Content.IE5\19WGFFB2\MC910217033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53200" y="4419600"/>
            <a:ext cx="1524000" cy="152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75" y="381000"/>
            <a:ext cx="91284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Match the pictures to the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53515" y="5798403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h</a:t>
            </a:r>
            <a:r>
              <a:rPr lang="en-US" sz="48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ay</a:t>
            </a:r>
            <a:endParaRPr lang="en-US" sz="2800" b="1" cap="none" spc="0" dirty="0">
              <a:ln/>
              <a:solidFill>
                <a:srgbClr val="FFC000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8" name="Picture 2" descr="MCTN00027_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600199"/>
            <a:ext cx="1879649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 descr="C:\Users\Mariam\AppData\Local\Microsoft\Windows\Temporary Internet Files\Content.IE5\I8S10XPK\MC90011609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676399"/>
            <a:ext cx="1362985" cy="1600201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2196165" y="5798403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l</a:t>
            </a:r>
            <a:r>
              <a:rPr lang="en-US" sz="48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ay</a:t>
            </a:r>
            <a:endParaRPr lang="en-US" sz="2800" b="1" cap="none" spc="0" dirty="0">
              <a:ln/>
              <a:solidFill>
                <a:srgbClr val="FFC0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38815" y="5798403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b</a:t>
            </a:r>
            <a:r>
              <a:rPr lang="en-US" sz="48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ay</a:t>
            </a:r>
            <a:endParaRPr lang="en-US" sz="2800" b="1" cap="none" spc="0" dirty="0">
              <a:ln/>
              <a:solidFill>
                <a:srgbClr val="FFC0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168215" y="5798403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r</a:t>
            </a:r>
            <a:r>
              <a:rPr lang="en-US" sz="48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ay</a:t>
            </a:r>
            <a:endParaRPr lang="en-US" sz="2800" b="1" cap="none" spc="0" dirty="0">
              <a:ln/>
              <a:solidFill>
                <a:srgbClr val="FFC000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17" name="Picture 7" descr="C:\Users\Mariam\AppData\Local\Microsoft\Windows\Temporary Internet Files\Content.IE5\I8S10XPK\MC900197963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38800" y="1504472"/>
            <a:ext cx="1676400" cy="1314927"/>
          </a:xfrm>
          <a:prstGeom prst="rect">
            <a:avLst/>
          </a:prstGeom>
          <a:noFill/>
        </p:spPr>
      </p:pic>
      <p:pic>
        <p:nvPicPr>
          <p:cNvPr id="18" name="Picture 8" descr="C:\Users\Mariam\AppData\Local\Microsoft\Windows\Temporary Internet Files\Content.IE5\19WGFFB2\MC900434639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33800" y="1676399"/>
            <a:ext cx="1773115" cy="914400"/>
          </a:xfrm>
          <a:prstGeom prst="rect">
            <a:avLst/>
          </a:prstGeom>
          <a:noFill/>
        </p:spPr>
      </p:pic>
      <p:sp>
        <p:nvSpPr>
          <p:cNvPr id="19" name="Rectangle 18"/>
          <p:cNvSpPr/>
          <p:nvPr/>
        </p:nvSpPr>
        <p:spPr>
          <a:xfrm>
            <a:off x="5510865" y="5798403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d</a:t>
            </a:r>
            <a:r>
              <a:rPr lang="en-US" sz="48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ay</a:t>
            </a:r>
            <a:endParaRPr lang="en-US" sz="2800" b="1" cap="none" spc="0" dirty="0">
              <a:ln/>
              <a:solidFill>
                <a:srgbClr val="FFC000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20" name="Picture 9" descr="C:\Users\Mariam\AppData\Local\Microsoft\Windows\Temporary Internet Files\Content.IE5\19WGFFB2\MC910217033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67600" y="1523999"/>
            <a:ext cx="1524000" cy="152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7800" y="838200"/>
            <a:ext cx="621843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Rhyming Words</a:t>
            </a:r>
            <a:endParaRPr lang="en-GB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9000" y="2971800"/>
            <a:ext cx="668593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The </a:t>
            </a:r>
            <a:r>
              <a:rPr lang="en-US" sz="88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rgbClr val="E040C2"/>
                </a:solidFill>
                <a:latin typeface="SassoonPrimaryInfant" pitchFamily="2" charset="0"/>
              </a:rPr>
              <a:t>aw</a:t>
            </a:r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 family</a:t>
            </a:r>
            <a:endParaRPr lang="en-US" sz="5400" b="1" cap="none" spc="0" dirty="0">
              <a:ln/>
              <a:solidFill>
                <a:schemeClr val="accent4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95927" y="381000"/>
            <a:ext cx="9335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Choose a letter to make a word.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56089" y="2252752"/>
            <a:ext cx="3867917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115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__</a:t>
            </a:r>
            <a:r>
              <a:rPr lang="en-US" sz="115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aw</a:t>
            </a:r>
            <a:r>
              <a:rPr lang="en-US" sz="115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66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91970" y="5257800"/>
            <a:ext cx="69923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C00000"/>
                </a:solidFill>
                <a:latin typeface="SassoonPrimaryInfant" pitchFamily="2" charset="0"/>
              </a:rPr>
              <a:t>p</a:t>
            </a:r>
            <a:endParaRPr lang="en-US" sz="4800" b="1" cap="none" spc="0" dirty="0">
              <a:ln/>
              <a:solidFill>
                <a:srgbClr val="C000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44523" y="5257800"/>
            <a:ext cx="53412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00B050"/>
                </a:solidFill>
                <a:latin typeface="SassoonPrimaryInfant" pitchFamily="2" charset="0"/>
              </a:rPr>
              <a:t>r</a:t>
            </a:r>
            <a:endParaRPr lang="en-US" sz="4800" b="1" cap="none" spc="0" dirty="0">
              <a:ln/>
              <a:solidFill>
                <a:srgbClr val="00B05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052216" y="5257800"/>
            <a:ext cx="56618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chemeClr val="accent5">
                    <a:lumMod val="75000"/>
                  </a:schemeClr>
                </a:solidFill>
                <a:latin typeface="SassoonPrimaryInfant" pitchFamily="2" charset="0"/>
              </a:rPr>
              <a:t>s</a:t>
            </a:r>
            <a:endParaRPr lang="en-US" sz="4800" b="1" cap="none" spc="0" dirty="0">
              <a:ln/>
              <a:solidFill>
                <a:schemeClr val="accent5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-203949" y="381000"/>
            <a:ext cx="95519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Try to spell the 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aw </a:t>
            </a:r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family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pic>
        <p:nvPicPr>
          <p:cNvPr id="5122" name="Picture 2" descr="pa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4114800"/>
            <a:ext cx="1774825" cy="177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 descr="sa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514600"/>
            <a:ext cx="1909763" cy="164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10" descr="C:\Users\Mariam\AppData\Local\Microsoft\Windows\Temporary Internet Files\Content.IE5\E21XSA7J\MP900438947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0" y="1981200"/>
            <a:ext cx="1939497" cy="1289304"/>
          </a:xfrm>
          <a:prstGeom prst="rect">
            <a:avLst/>
          </a:prstGeom>
          <a:noFill/>
        </p:spPr>
      </p:pic>
      <p:sp>
        <p:nvSpPr>
          <p:cNvPr id="31" name="Rectangle 30"/>
          <p:cNvSpPr/>
          <p:nvPr/>
        </p:nvSpPr>
        <p:spPr>
          <a:xfrm>
            <a:off x="7162800" y="33528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r</a:t>
            </a:r>
            <a:r>
              <a:rPr lang="en-US" sz="48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aw</a:t>
            </a:r>
            <a:endParaRPr lang="en-US" sz="2800" b="1" cap="none" spc="0" dirty="0">
              <a:ln/>
              <a:solidFill>
                <a:srgbClr val="FFC0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819400" y="41148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p</a:t>
            </a:r>
            <a:r>
              <a:rPr lang="en-US" sz="48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aw</a:t>
            </a:r>
            <a:endParaRPr lang="en-US" sz="2800" b="1" cap="none" spc="0" dirty="0">
              <a:ln/>
              <a:solidFill>
                <a:srgbClr val="FFC0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57200" y="16764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92D050"/>
                </a:solidFill>
                <a:latin typeface="SassoonPrimaryInfant" pitchFamily="2" charset="0"/>
              </a:rPr>
              <a:t>s</a:t>
            </a:r>
            <a:r>
              <a:rPr lang="en-US" sz="4800" b="1" dirty="0" smtClean="0">
                <a:ln/>
                <a:solidFill>
                  <a:srgbClr val="FFC000"/>
                </a:solidFill>
                <a:latin typeface="SassoonPrimaryInfant" pitchFamily="2" charset="0"/>
              </a:rPr>
              <a:t>aw</a:t>
            </a:r>
            <a:endParaRPr lang="en-US" sz="2800" b="1" cap="none" spc="0" dirty="0">
              <a:ln/>
              <a:solidFill>
                <a:srgbClr val="FFC000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75" y="381000"/>
            <a:ext cx="91284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Match the pictures to the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553200" y="1542871"/>
            <a:ext cx="1974580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72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s</a:t>
            </a:r>
            <a:r>
              <a:rPr lang="en-US" sz="72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aw</a:t>
            </a:r>
            <a:r>
              <a:rPr lang="en-US" sz="72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44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629400" y="5029200"/>
            <a:ext cx="202779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72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p</a:t>
            </a:r>
            <a:r>
              <a:rPr lang="en-US" sz="72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aw</a:t>
            </a:r>
            <a:r>
              <a:rPr lang="en-US" sz="72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44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678764" y="3124200"/>
            <a:ext cx="185563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72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r</a:t>
            </a:r>
            <a:r>
              <a:rPr lang="en-US" sz="72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aw</a:t>
            </a:r>
            <a:r>
              <a:rPr lang="en-US" sz="72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44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28" name="Picture 2" descr="pa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5032" y="1524000"/>
            <a:ext cx="1633193" cy="1633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3" descr="sa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7" y="3276600"/>
            <a:ext cx="1757363" cy="1510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10" descr="C:\Users\Mariam\AppData\Local\Microsoft\Windows\Temporary Internet Files\Content.IE5\E21XSA7J\MP900438947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2703" y="5111496"/>
            <a:ext cx="1939497" cy="12893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75" y="381000"/>
            <a:ext cx="91284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Match the pictures to the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32291" y="2870537"/>
            <a:ext cx="137468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6000" b="1" dirty="0">
                <a:ln/>
                <a:solidFill>
                  <a:srgbClr val="00B0F0"/>
                </a:solidFill>
                <a:latin typeface="SassoonPrimaryInfant" pitchFamily="2" charset="0"/>
              </a:rPr>
              <a:t>c</a:t>
            </a:r>
            <a:r>
              <a:rPr lang="en-US" sz="60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at </a:t>
            </a:r>
            <a:endParaRPr lang="en-US" sz="36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1026" name="Picture 2" descr="MCj0324460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1447800"/>
            <a:ext cx="1565275" cy="967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MCj0335870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5334000"/>
            <a:ext cx="1059903" cy="1261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MCHH00857_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67021" y="4191000"/>
            <a:ext cx="1772179" cy="1067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MCj0424014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81200" y="5181600"/>
            <a:ext cx="1290638" cy="1469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 descr="MCj0304955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15200" y="2743200"/>
            <a:ext cx="1602702" cy="989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MCj0299755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11337" y="5562600"/>
            <a:ext cx="2175463" cy="1087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 descr="C:\Users\Mariam\AppData\Local\Microsoft\Windows\Temporary Internet Files\Content.IE5\E21XSA7J\MC900037073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28600" y="5257800"/>
            <a:ext cx="1557564" cy="1295400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5367703" y="1371600"/>
            <a:ext cx="1642697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6000" b="1" dirty="0">
                <a:ln/>
                <a:solidFill>
                  <a:srgbClr val="00B0F0"/>
                </a:solidFill>
                <a:latin typeface="SassoonPrimaryInfant" pitchFamily="2" charset="0"/>
              </a:rPr>
              <a:t>m</a:t>
            </a:r>
            <a:r>
              <a:rPr lang="en-US" sz="60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at </a:t>
            </a:r>
            <a:endParaRPr lang="en-US" sz="36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590800" y="3708737"/>
            <a:ext cx="1450279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60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s</a:t>
            </a:r>
            <a:r>
              <a:rPr lang="en-US" sz="60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at </a:t>
            </a:r>
            <a:endParaRPr lang="en-US" sz="36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833009" y="2590800"/>
            <a:ext cx="1290847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60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f</a:t>
            </a:r>
            <a:r>
              <a:rPr lang="en-US" sz="60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at </a:t>
            </a:r>
            <a:endParaRPr lang="en-US" sz="36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190837" y="2590800"/>
            <a:ext cx="1451653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6000" b="1" dirty="0">
                <a:ln/>
                <a:solidFill>
                  <a:srgbClr val="00B0F0"/>
                </a:solidFill>
                <a:latin typeface="SassoonPrimaryInfant" pitchFamily="2" charset="0"/>
              </a:rPr>
              <a:t>b</a:t>
            </a:r>
            <a:r>
              <a:rPr lang="en-US" sz="60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at </a:t>
            </a:r>
            <a:endParaRPr lang="en-US" sz="36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57400" y="1447800"/>
            <a:ext cx="130404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60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h</a:t>
            </a:r>
            <a:r>
              <a:rPr lang="en-US" sz="60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at </a:t>
            </a:r>
            <a:endParaRPr lang="en-US" sz="36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810215" y="3886200"/>
            <a:ext cx="1451653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6000" b="1" dirty="0">
                <a:ln/>
                <a:solidFill>
                  <a:srgbClr val="00B0F0"/>
                </a:solidFill>
                <a:latin typeface="SassoonPrimaryInfant" pitchFamily="2" charset="0"/>
              </a:rPr>
              <a:t>b</a:t>
            </a:r>
            <a:r>
              <a:rPr lang="en-US" sz="60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at </a:t>
            </a:r>
            <a:endParaRPr lang="en-US" sz="36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17" name="Picture 10" descr="pat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52400" y="3657600"/>
            <a:ext cx="1676400" cy="1194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1" descr="MCj03969980000[1]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953000" y="5181600"/>
            <a:ext cx="1371600" cy="1309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Rectangle 20"/>
          <p:cNvSpPr/>
          <p:nvPr/>
        </p:nvSpPr>
        <p:spPr>
          <a:xfrm>
            <a:off x="3505200" y="1575137"/>
            <a:ext cx="1451653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60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p</a:t>
            </a:r>
            <a:r>
              <a:rPr lang="en-US" sz="60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at </a:t>
            </a:r>
            <a:endParaRPr lang="en-US" sz="36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81000" y="1447800"/>
            <a:ext cx="130404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6000" b="1" dirty="0">
                <a:ln/>
                <a:solidFill>
                  <a:srgbClr val="00B0F0"/>
                </a:solidFill>
                <a:latin typeface="SassoonPrimaryInfant" pitchFamily="2" charset="0"/>
              </a:rPr>
              <a:t>r</a:t>
            </a:r>
            <a:r>
              <a:rPr lang="en-US" sz="60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at </a:t>
            </a:r>
            <a:endParaRPr lang="en-US" sz="36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7800" y="838200"/>
            <a:ext cx="621843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Rhyming Words</a:t>
            </a:r>
            <a:endParaRPr lang="en-GB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2137" y="2971800"/>
            <a:ext cx="6479658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The </a:t>
            </a:r>
            <a:r>
              <a:rPr lang="en-US" sz="88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rgbClr val="E040C2"/>
                </a:solidFill>
                <a:latin typeface="SassoonPrimaryInfant" pitchFamily="2" charset="0"/>
              </a:rPr>
              <a:t>an</a:t>
            </a:r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 family</a:t>
            </a:r>
            <a:endParaRPr lang="en-US" sz="5400" b="1" cap="none" spc="0" dirty="0">
              <a:ln/>
              <a:solidFill>
                <a:schemeClr val="accent4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95927" y="381000"/>
            <a:ext cx="9335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Choose a letter to make a word.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91317" y="2252752"/>
            <a:ext cx="3597460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115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__</a:t>
            </a:r>
            <a:r>
              <a:rPr lang="en-US" sz="115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an</a:t>
            </a:r>
            <a:r>
              <a:rPr lang="en-US" sz="115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66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928126" y="5257800"/>
            <a:ext cx="61427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C00000"/>
                </a:solidFill>
                <a:latin typeface="SassoonPrimaryInfant" pitchFamily="2" charset="0"/>
              </a:rPr>
              <a:t>c</a:t>
            </a:r>
            <a:endParaRPr lang="en-US" sz="4800" b="1" cap="none" spc="0" dirty="0">
              <a:ln/>
              <a:solidFill>
                <a:srgbClr val="C000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38200" y="5257800"/>
            <a:ext cx="53412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00B050"/>
                </a:solidFill>
                <a:latin typeface="SassoonPrimaryInfant" pitchFamily="2" charset="0"/>
              </a:rPr>
              <a:t>r</a:t>
            </a:r>
            <a:endParaRPr lang="en-US" sz="4800" b="1" cap="none" spc="0" dirty="0">
              <a:ln/>
              <a:solidFill>
                <a:srgbClr val="00B05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46452" y="5257800"/>
            <a:ext cx="51007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FFFF00"/>
                </a:solidFill>
                <a:latin typeface="SassoonPrimaryInfant" pitchFamily="2" charset="0"/>
              </a:rPr>
              <a:t>f</a:t>
            </a:r>
            <a:endParaRPr lang="en-US" sz="4800" b="1" cap="none" spc="0" dirty="0">
              <a:ln/>
              <a:solidFill>
                <a:srgbClr val="FFFF0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482807" y="5257800"/>
            <a:ext cx="69922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b</a:t>
            </a:r>
            <a:endParaRPr lang="en-US" sz="48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663867" y="5257800"/>
            <a:ext cx="51488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chemeClr val="accent6">
                    <a:lumMod val="75000"/>
                  </a:schemeClr>
                </a:solidFill>
                <a:latin typeface="SassoonPrimaryInfant" pitchFamily="2" charset="0"/>
              </a:rPr>
              <a:t>t</a:t>
            </a:r>
            <a:endParaRPr lang="en-US" sz="4800" b="1" cap="none" spc="0" dirty="0">
              <a:ln/>
              <a:solidFill>
                <a:schemeClr val="accent6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660583" y="5257800"/>
            <a:ext cx="69922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7030A0"/>
                </a:solidFill>
                <a:latin typeface="SassoonPrimaryInfant" pitchFamily="2" charset="0"/>
              </a:rPr>
              <a:t>p</a:t>
            </a:r>
            <a:endParaRPr lang="en-US" sz="4800" b="1" cap="none" spc="0" dirty="0">
              <a:ln/>
              <a:solidFill>
                <a:srgbClr val="7030A0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676376" y="5257800"/>
            <a:ext cx="94769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chemeClr val="accent5">
                    <a:lumMod val="75000"/>
                  </a:schemeClr>
                </a:solidFill>
                <a:latin typeface="SassoonPrimaryInfant" pitchFamily="2" charset="0"/>
              </a:rPr>
              <a:t>m</a:t>
            </a:r>
            <a:endParaRPr lang="en-US" sz="4800" b="1" cap="none" spc="0" dirty="0">
              <a:ln/>
              <a:solidFill>
                <a:schemeClr val="accent5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486092" y="5257800"/>
            <a:ext cx="64953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/>
                <a:solidFill>
                  <a:srgbClr val="00B050"/>
                </a:solidFill>
                <a:latin typeface="SassoonPrimaryInfant" pitchFamily="2" charset="0"/>
              </a:rPr>
              <a:t>v</a:t>
            </a:r>
            <a:endParaRPr lang="en-US" sz="4800" b="1" cap="none" spc="0" dirty="0">
              <a:ln/>
              <a:solidFill>
                <a:srgbClr val="00B050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MCj040599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349362"/>
            <a:ext cx="1614692" cy="154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MCj0428139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4724400"/>
            <a:ext cx="1432150" cy="1591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 descr="MCj0424614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0" y="1219200"/>
            <a:ext cx="1425575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MCj0371124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0" y="3505200"/>
            <a:ext cx="1801813" cy="145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 descr="MCj0290057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1865" y="3200400"/>
            <a:ext cx="199413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 descr="MCj0250837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95800" y="4724400"/>
            <a:ext cx="995363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MCj0078715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334000" y="3200400"/>
            <a:ext cx="1250950" cy="1546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17"/>
          <p:cNvSpPr/>
          <p:nvPr/>
        </p:nvSpPr>
        <p:spPr>
          <a:xfrm>
            <a:off x="5334000" y="5562600"/>
            <a:ext cx="144607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c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an</a:t>
            </a:r>
            <a:r>
              <a:rPr lang="en-US" sz="48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994756" y="1219200"/>
            <a:ext cx="170144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m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an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062816" y="3581400"/>
            <a:ext cx="136618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>
                <a:ln/>
                <a:solidFill>
                  <a:srgbClr val="00B0F0"/>
                </a:solidFill>
                <a:latin typeface="SassoonPrimaryInfant" pitchFamily="2" charset="0"/>
              </a:rPr>
              <a:t>f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an</a:t>
            </a:r>
            <a:r>
              <a:rPr lang="en-US" sz="48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676400" y="1912203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f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an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548391" y="4350603"/>
            <a:ext cx="151940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>
                <a:ln/>
                <a:solidFill>
                  <a:srgbClr val="00B0F0"/>
                </a:solidFill>
                <a:latin typeface="SassoonPrimaryInfant" pitchFamily="2" charset="0"/>
              </a:rPr>
              <a:t>p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an</a:t>
            </a:r>
            <a:r>
              <a:rPr lang="en-US" sz="48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800600" y="2902803"/>
            <a:ext cx="137875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r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an</a:t>
            </a:r>
            <a:r>
              <a:rPr lang="en-US" sz="48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81000" y="5715000"/>
            <a:ext cx="138320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>
                <a:ln/>
                <a:solidFill>
                  <a:srgbClr val="00B0F0"/>
                </a:solidFill>
                <a:latin typeface="SassoonPrimaryInfant" pitchFamily="2" charset="0"/>
              </a:rPr>
              <a:t>t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an</a:t>
            </a:r>
            <a:r>
              <a:rPr lang="en-US" sz="48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28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2590" y="381000"/>
            <a:ext cx="90788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Try to spell the </a:t>
            </a:r>
            <a:r>
              <a:rPr lang="en-US" sz="54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an </a:t>
            </a:r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family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pic>
        <p:nvPicPr>
          <p:cNvPr id="27" name="Picture 2" descr="MCj03378400000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429000" y="2286000"/>
            <a:ext cx="1555866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Rectangle 27"/>
          <p:cNvSpPr/>
          <p:nvPr/>
        </p:nvSpPr>
        <p:spPr>
          <a:xfrm>
            <a:off x="4191000" y="1600200"/>
            <a:ext cx="13661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dirty="0">
                <a:ln/>
                <a:solidFill>
                  <a:srgbClr val="00B0F0"/>
                </a:solidFill>
                <a:latin typeface="SassoonPrimaryInfant" pitchFamily="2" charset="0"/>
              </a:rPr>
              <a:t>v</a:t>
            </a:r>
            <a:r>
              <a:rPr lang="en-US" sz="48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an </a:t>
            </a:r>
            <a:endParaRPr lang="en-US" sz="28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75" y="381000"/>
            <a:ext cx="91284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Match the pictures to the words</a:t>
            </a:r>
            <a:endParaRPr lang="en-GB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86935" y="2667000"/>
            <a:ext cx="177003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72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c</a:t>
            </a:r>
            <a:r>
              <a:rPr lang="en-US" sz="72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an</a:t>
            </a:r>
            <a:r>
              <a:rPr lang="en-US" sz="72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44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46779" y="1447800"/>
            <a:ext cx="208262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72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m</a:t>
            </a:r>
            <a:r>
              <a:rPr lang="en-US" sz="72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an </a:t>
            </a:r>
            <a:endParaRPr lang="en-US" sz="44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69182" y="3962400"/>
            <a:ext cx="167225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7200" b="1" dirty="0">
                <a:ln/>
                <a:solidFill>
                  <a:srgbClr val="00B0F0"/>
                </a:solidFill>
                <a:latin typeface="SassoonPrimaryInfant" pitchFamily="2" charset="0"/>
              </a:rPr>
              <a:t>f</a:t>
            </a:r>
            <a:r>
              <a:rPr lang="en-US" sz="72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an</a:t>
            </a:r>
            <a:r>
              <a:rPr lang="en-US" sz="72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44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897984" y="2667000"/>
            <a:ext cx="167225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72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f</a:t>
            </a:r>
            <a:r>
              <a:rPr lang="en-US" sz="72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an </a:t>
            </a:r>
            <a:endParaRPr lang="en-US" sz="4400" b="1" cap="none" spc="0" dirty="0">
              <a:ln/>
              <a:solidFill>
                <a:srgbClr val="E040C2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55813" y="2667000"/>
            <a:ext cx="185980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7200" b="1" dirty="0">
                <a:ln/>
                <a:solidFill>
                  <a:srgbClr val="00B0F0"/>
                </a:solidFill>
                <a:latin typeface="SassoonPrimaryInfant" pitchFamily="2" charset="0"/>
              </a:rPr>
              <a:t>p</a:t>
            </a:r>
            <a:r>
              <a:rPr lang="en-US" sz="72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an</a:t>
            </a:r>
            <a:r>
              <a:rPr lang="en-US" sz="72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44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14802" y="1295400"/>
            <a:ext cx="168764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72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r</a:t>
            </a:r>
            <a:r>
              <a:rPr lang="en-US" sz="72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an</a:t>
            </a:r>
            <a:r>
              <a:rPr lang="en-US" sz="72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44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958547" y="3962400"/>
            <a:ext cx="16930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7200" b="1" dirty="0">
                <a:ln/>
                <a:solidFill>
                  <a:srgbClr val="00B0F0"/>
                </a:solidFill>
                <a:latin typeface="SassoonPrimaryInfant" pitchFamily="2" charset="0"/>
              </a:rPr>
              <a:t>t</a:t>
            </a:r>
            <a:r>
              <a:rPr lang="en-US" sz="72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an</a:t>
            </a:r>
            <a:r>
              <a:rPr lang="en-US" sz="72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44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17" name="Picture 2" descr="MCj040599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3048000"/>
            <a:ext cx="1271042" cy="1217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3" descr="MCj0428139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4419600"/>
            <a:ext cx="1127350" cy="1253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4" descr="MCj0424614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28627" y="1295400"/>
            <a:ext cx="120577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5" descr="MCj0371124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76800" y="5334000"/>
            <a:ext cx="1418339" cy="1143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6" descr="MCj0290057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58486" y="5407889"/>
            <a:ext cx="1665139" cy="1145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7" descr="MCj0250837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53200" y="5181600"/>
            <a:ext cx="783523" cy="1354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8" descr="MCj0078715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39686" y="5331689"/>
            <a:ext cx="984714" cy="1217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Rectangle 23"/>
          <p:cNvSpPr/>
          <p:nvPr/>
        </p:nvSpPr>
        <p:spPr>
          <a:xfrm>
            <a:off x="708015" y="1390471"/>
            <a:ext cx="180658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7200" b="1" dirty="0" smtClean="0">
                <a:ln/>
                <a:solidFill>
                  <a:srgbClr val="00B0F0"/>
                </a:solidFill>
                <a:latin typeface="SassoonPrimaryInfant" pitchFamily="2" charset="0"/>
              </a:rPr>
              <a:t>v</a:t>
            </a:r>
            <a:r>
              <a:rPr lang="en-US" sz="7200" b="1" dirty="0" smtClean="0">
                <a:ln/>
                <a:solidFill>
                  <a:srgbClr val="E040C2"/>
                </a:solidFill>
                <a:latin typeface="SassoonPrimaryInfant" pitchFamily="2" charset="0"/>
              </a:rPr>
              <a:t>an</a:t>
            </a:r>
            <a:r>
              <a:rPr lang="en-US" sz="7200" b="1" dirty="0" smtClean="0">
                <a:ln/>
                <a:solidFill>
                  <a:schemeClr val="accent3"/>
                </a:solidFill>
                <a:latin typeface="SassoonPrimaryInfant" pitchFamily="2" charset="0"/>
              </a:rPr>
              <a:t> </a:t>
            </a:r>
            <a:endParaRPr lang="en-US" sz="4400" b="1" cap="none" spc="0" dirty="0">
              <a:ln/>
              <a:solidFill>
                <a:schemeClr val="accent3"/>
              </a:solidFill>
              <a:effectLst/>
              <a:latin typeface="SassoonPrimaryInfant" pitchFamily="2" charset="0"/>
            </a:endParaRPr>
          </a:p>
        </p:txBody>
      </p:sp>
      <p:pic>
        <p:nvPicPr>
          <p:cNvPr id="4098" name="Picture 2" descr="MCj03378400000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20534" y="5562600"/>
            <a:ext cx="1555866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7800" y="838200"/>
            <a:ext cx="621843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PrimaryInfant" pitchFamily="2" charset="0"/>
              </a:rPr>
              <a:t>Rhyming Words</a:t>
            </a:r>
            <a:endParaRPr lang="en-GB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83508" y="2971800"/>
            <a:ext cx="6296917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The </a:t>
            </a:r>
            <a:r>
              <a:rPr lang="en-US" sz="8800" b="1" dirty="0" err="1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rgbClr val="FFC000"/>
                </a:solidFill>
                <a:latin typeface="SassoonPrimaryInfant" pitchFamily="2" charset="0"/>
              </a:rPr>
              <a:t>ar</a:t>
            </a:r>
            <a:r>
              <a:rPr lang="en-US" sz="8800" b="1" dirty="0" smtClean="0">
                <a:ln/>
                <a:solidFill>
                  <a:schemeClr val="accent4">
                    <a:lumMod val="75000"/>
                  </a:schemeClr>
                </a:solidFill>
                <a:latin typeface="SassoonPrimaryInfant" pitchFamily="2" charset="0"/>
              </a:rPr>
              <a:t> family</a:t>
            </a:r>
            <a:endParaRPr lang="en-US" sz="5400" b="1" cap="none" spc="0" dirty="0">
              <a:ln/>
              <a:solidFill>
                <a:schemeClr val="accent4">
                  <a:lumMod val="75000"/>
                </a:schemeClr>
              </a:solidFill>
              <a:effectLst/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395</Words>
  <Application>Microsoft Office PowerPoint</Application>
  <PresentationFormat>On-screen Show (4:3)</PresentationFormat>
  <Paragraphs>197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Mariam</dc:creator>
  <cp:lastModifiedBy>Gareth Pitchford</cp:lastModifiedBy>
  <cp:revision>54</cp:revision>
  <dcterms:created xsi:type="dcterms:W3CDTF">2010-09-11T18:03:26Z</dcterms:created>
  <dcterms:modified xsi:type="dcterms:W3CDTF">2011-04-20T10:54:46Z</dcterms:modified>
</cp:coreProperties>
</file>