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82" r:id="rId5"/>
    <p:sldId id="260" r:id="rId6"/>
    <p:sldId id="262" r:id="rId7"/>
    <p:sldId id="281" r:id="rId8"/>
    <p:sldId id="273" r:id="rId9"/>
    <p:sldId id="274" r:id="rId10"/>
    <p:sldId id="263" r:id="rId11"/>
    <p:sldId id="264" r:id="rId12"/>
    <p:sldId id="265" r:id="rId13"/>
    <p:sldId id="266" r:id="rId14"/>
    <p:sldId id="261" r:id="rId15"/>
    <p:sldId id="275" r:id="rId16"/>
    <p:sldId id="283" r:id="rId17"/>
    <p:sldId id="267" r:id="rId18"/>
    <p:sldId id="268" r:id="rId19"/>
    <p:sldId id="269" r:id="rId20"/>
    <p:sldId id="271" r:id="rId21"/>
    <p:sldId id="286" r:id="rId22"/>
    <p:sldId id="272" r:id="rId23"/>
    <p:sldId id="285" r:id="rId24"/>
    <p:sldId id="284" r:id="rId25"/>
    <p:sldId id="277" r:id="rId26"/>
    <p:sldId id="278" r:id="rId27"/>
    <p:sldId id="279" r:id="rId28"/>
    <p:sldId id="280" r:id="rId29"/>
    <p:sldId id="287" r:id="rId30"/>
    <p:sldId id="288" r:id="rId3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996633"/>
    <a:srgbClr val="CC9900"/>
    <a:srgbClr val="422C16"/>
    <a:srgbClr val="0C788E"/>
    <a:srgbClr val="006666"/>
    <a:srgbClr val="0099CC"/>
    <a:srgbClr val="660066"/>
    <a:srgbClr val="5F5F5F"/>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23" autoAdjust="0"/>
    <p:restoredTop sz="94652" autoAdjust="0"/>
  </p:normalViewPr>
  <p:slideViewPr>
    <p:cSldViewPr>
      <p:cViewPr varScale="1">
        <p:scale>
          <a:sx n="110" d="100"/>
          <a:sy n="110" d="100"/>
        </p:scale>
        <p:origin x="100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s-ES" altLang="en-US"/>
          </a:p>
        </p:txBody>
      </p:sp>
      <p:sp>
        <p:nvSpPr>
          <p:cNvPr id="5" name="Footer Placeholder 4"/>
          <p:cNvSpPr>
            <a:spLocks noGrp="1"/>
          </p:cNvSpPr>
          <p:nvPr>
            <p:ph type="ftr" sz="quarter" idx="11"/>
          </p:nvPr>
        </p:nvSpPr>
        <p:spPr/>
        <p:txBody>
          <a:bodyPr/>
          <a:lstStyle>
            <a:lvl1pPr>
              <a:defRPr/>
            </a:lvl1pPr>
          </a:lstStyle>
          <a:p>
            <a:endParaRPr lang="es-ES" altLang="en-US"/>
          </a:p>
        </p:txBody>
      </p:sp>
      <p:sp>
        <p:nvSpPr>
          <p:cNvPr id="6" name="Slide Number Placeholder 5"/>
          <p:cNvSpPr>
            <a:spLocks noGrp="1"/>
          </p:cNvSpPr>
          <p:nvPr>
            <p:ph type="sldNum" sz="quarter" idx="12"/>
          </p:nvPr>
        </p:nvSpPr>
        <p:spPr/>
        <p:txBody>
          <a:bodyPr/>
          <a:lstStyle>
            <a:lvl1pPr>
              <a:defRPr/>
            </a:lvl1pPr>
          </a:lstStyle>
          <a:p>
            <a:fld id="{92B019F0-00F9-4AB3-A479-6913D965FFFF}" type="slidenum">
              <a:rPr lang="es-ES" altLang="en-US"/>
              <a:pPr/>
              <a:t>‹#›</a:t>
            </a:fld>
            <a:endParaRPr lang="es-ES" altLang="en-US"/>
          </a:p>
        </p:txBody>
      </p:sp>
    </p:spTree>
    <p:extLst>
      <p:ext uri="{BB962C8B-B14F-4D97-AF65-F5344CB8AC3E}">
        <p14:creationId xmlns:p14="http://schemas.microsoft.com/office/powerpoint/2010/main" val="3043594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s-ES" altLang="en-US"/>
          </a:p>
        </p:txBody>
      </p:sp>
      <p:sp>
        <p:nvSpPr>
          <p:cNvPr id="5" name="Footer Placeholder 4"/>
          <p:cNvSpPr>
            <a:spLocks noGrp="1"/>
          </p:cNvSpPr>
          <p:nvPr>
            <p:ph type="ftr" sz="quarter" idx="11"/>
          </p:nvPr>
        </p:nvSpPr>
        <p:spPr/>
        <p:txBody>
          <a:bodyPr/>
          <a:lstStyle>
            <a:lvl1pPr>
              <a:defRPr/>
            </a:lvl1pPr>
          </a:lstStyle>
          <a:p>
            <a:endParaRPr lang="es-ES" altLang="en-US"/>
          </a:p>
        </p:txBody>
      </p:sp>
      <p:sp>
        <p:nvSpPr>
          <p:cNvPr id="6" name="Slide Number Placeholder 5"/>
          <p:cNvSpPr>
            <a:spLocks noGrp="1"/>
          </p:cNvSpPr>
          <p:nvPr>
            <p:ph type="sldNum" sz="quarter" idx="12"/>
          </p:nvPr>
        </p:nvSpPr>
        <p:spPr/>
        <p:txBody>
          <a:bodyPr/>
          <a:lstStyle>
            <a:lvl1pPr>
              <a:defRPr/>
            </a:lvl1pPr>
          </a:lstStyle>
          <a:p>
            <a:fld id="{A65D7C60-9B40-4749-93E4-F977DE005F46}" type="slidenum">
              <a:rPr lang="es-ES" altLang="en-US"/>
              <a:pPr/>
              <a:t>‹#›</a:t>
            </a:fld>
            <a:endParaRPr lang="es-ES" altLang="en-US"/>
          </a:p>
        </p:txBody>
      </p:sp>
    </p:spTree>
    <p:extLst>
      <p:ext uri="{BB962C8B-B14F-4D97-AF65-F5344CB8AC3E}">
        <p14:creationId xmlns:p14="http://schemas.microsoft.com/office/powerpoint/2010/main" val="337595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s-ES" altLang="en-US"/>
          </a:p>
        </p:txBody>
      </p:sp>
      <p:sp>
        <p:nvSpPr>
          <p:cNvPr id="5" name="Footer Placeholder 4"/>
          <p:cNvSpPr>
            <a:spLocks noGrp="1"/>
          </p:cNvSpPr>
          <p:nvPr>
            <p:ph type="ftr" sz="quarter" idx="11"/>
          </p:nvPr>
        </p:nvSpPr>
        <p:spPr/>
        <p:txBody>
          <a:bodyPr/>
          <a:lstStyle>
            <a:lvl1pPr>
              <a:defRPr/>
            </a:lvl1pPr>
          </a:lstStyle>
          <a:p>
            <a:endParaRPr lang="es-ES" altLang="en-US"/>
          </a:p>
        </p:txBody>
      </p:sp>
      <p:sp>
        <p:nvSpPr>
          <p:cNvPr id="6" name="Slide Number Placeholder 5"/>
          <p:cNvSpPr>
            <a:spLocks noGrp="1"/>
          </p:cNvSpPr>
          <p:nvPr>
            <p:ph type="sldNum" sz="quarter" idx="12"/>
          </p:nvPr>
        </p:nvSpPr>
        <p:spPr/>
        <p:txBody>
          <a:bodyPr/>
          <a:lstStyle>
            <a:lvl1pPr>
              <a:defRPr/>
            </a:lvl1pPr>
          </a:lstStyle>
          <a:p>
            <a:fld id="{CFA5C7D1-CBDE-461C-B14F-CB392B691A4A}" type="slidenum">
              <a:rPr lang="es-ES" altLang="en-US"/>
              <a:pPr/>
              <a:t>‹#›</a:t>
            </a:fld>
            <a:endParaRPr lang="es-ES" altLang="en-US"/>
          </a:p>
        </p:txBody>
      </p:sp>
    </p:spTree>
    <p:extLst>
      <p:ext uri="{BB962C8B-B14F-4D97-AF65-F5344CB8AC3E}">
        <p14:creationId xmlns:p14="http://schemas.microsoft.com/office/powerpoint/2010/main" val="1000998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s-ES" altLang="en-US"/>
          </a:p>
        </p:txBody>
      </p:sp>
      <p:sp>
        <p:nvSpPr>
          <p:cNvPr id="5" name="Footer Placeholder 4"/>
          <p:cNvSpPr>
            <a:spLocks noGrp="1"/>
          </p:cNvSpPr>
          <p:nvPr>
            <p:ph type="ftr" sz="quarter" idx="11"/>
          </p:nvPr>
        </p:nvSpPr>
        <p:spPr/>
        <p:txBody>
          <a:bodyPr/>
          <a:lstStyle>
            <a:lvl1pPr>
              <a:defRPr/>
            </a:lvl1pPr>
          </a:lstStyle>
          <a:p>
            <a:endParaRPr lang="es-ES" altLang="en-US"/>
          </a:p>
        </p:txBody>
      </p:sp>
      <p:sp>
        <p:nvSpPr>
          <p:cNvPr id="6" name="Slide Number Placeholder 5"/>
          <p:cNvSpPr>
            <a:spLocks noGrp="1"/>
          </p:cNvSpPr>
          <p:nvPr>
            <p:ph type="sldNum" sz="quarter" idx="12"/>
          </p:nvPr>
        </p:nvSpPr>
        <p:spPr/>
        <p:txBody>
          <a:bodyPr/>
          <a:lstStyle>
            <a:lvl1pPr>
              <a:defRPr/>
            </a:lvl1pPr>
          </a:lstStyle>
          <a:p>
            <a:fld id="{26D9A305-DABA-4423-B698-D92049825525}" type="slidenum">
              <a:rPr lang="es-ES" altLang="en-US"/>
              <a:pPr/>
              <a:t>‹#›</a:t>
            </a:fld>
            <a:endParaRPr lang="es-ES" altLang="en-US"/>
          </a:p>
        </p:txBody>
      </p:sp>
    </p:spTree>
    <p:extLst>
      <p:ext uri="{BB962C8B-B14F-4D97-AF65-F5344CB8AC3E}">
        <p14:creationId xmlns:p14="http://schemas.microsoft.com/office/powerpoint/2010/main" val="1695558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ltLang="en-US"/>
          </a:p>
        </p:txBody>
      </p:sp>
      <p:sp>
        <p:nvSpPr>
          <p:cNvPr id="5" name="Footer Placeholder 4"/>
          <p:cNvSpPr>
            <a:spLocks noGrp="1"/>
          </p:cNvSpPr>
          <p:nvPr>
            <p:ph type="ftr" sz="quarter" idx="11"/>
          </p:nvPr>
        </p:nvSpPr>
        <p:spPr/>
        <p:txBody>
          <a:bodyPr/>
          <a:lstStyle>
            <a:lvl1pPr>
              <a:defRPr/>
            </a:lvl1pPr>
          </a:lstStyle>
          <a:p>
            <a:endParaRPr lang="es-ES" altLang="en-US"/>
          </a:p>
        </p:txBody>
      </p:sp>
      <p:sp>
        <p:nvSpPr>
          <p:cNvPr id="6" name="Slide Number Placeholder 5"/>
          <p:cNvSpPr>
            <a:spLocks noGrp="1"/>
          </p:cNvSpPr>
          <p:nvPr>
            <p:ph type="sldNum" sz="quarter" idx="12"/>
          </p:nvPr>
        </p:nvSpPr>
        <p:spPr/>
        <p:txBody>
          <a:bodyPr/>
          <a:lstStyle>
            <a:lvl1pPr>
              <a:defRPr/>
            </a:lvl1pPr>
          </a:lstStyle>
          <a:p>
            <a:fld id="{438B363C-26B3-4948-AEA2-50F5B79FD075}" type="slidenum">
              <a:rPr lang="es-ES" altLang="en-US"/>
              <a:pPr/>
              <a:t>‹#›</a:t>
            </a:fld>
            <a:endParaRPr lang="es-ES" altLang="en-US"/>
          </a:p>
        </p:txBody>
      </p:sp>
    </p:spTree>
    <p:extLst>
      <p:ext uri="{BB962C8B-B14F-4D97-AF65-F5344CB8AC3E}">
        <p14:creationId xmlns:p14="http://schemas.microsoft.com/office/powerpoint/2010/main" val="2032404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s-ES" altLang="en-US"/>
          </a:p>
        </p:txBody>
      </p:sp>
      <p:sp>
        <p:nvSpPr>
          <p:cNvPr id="6" name="Footer Placeholder 5"/>
          <p:cNvSpPr>
            <a:spLocks noGrp="1"/>
          </p:cNvSpPr>
          <p:nvPr>
            <p:ph type="ftr" sz="quarter" idx="11"/>
          </p:nvPr>
        </p:nvSpPr>
        <p:spPr/>
        <p:txBody>
          <a:bodyPr/>
          <a:lstStyle>
            <a:lvl1pPr>
              <a:defRPr/>
            </a:lvl1pPr>
          </a:lstStyle>
          <a:p>
            <a:endParaRPr lang="es-ES" altLang="en-US"/>
          </a:p>
        </p:txBody>
      </p:sp>
      <p:sp>
        <p:nvSpPr>
          <p:cNvPr id="7" name="Slide Number Placeholder 6"/>
          <p:cNvSpPr>
            <a:spLocks noGrp="1"/>
          </p:cNvSpPr>
          <p:nvPr>
            <p:ph type="sldNum" sz="quarter" idx="12"/>
          </p:nvPr>
        </p:nvSpPr>
        <p:spPr/>
        <p:txBody>
          <a:bodyPr/>
          <a:lstStyle>
            <a:lvl1pPr>
              <a:defRPr/>
            </a:lvl1pPr>
          </a:lstStyle>
          <a:p>
            <a:fld id="{4B63CBCA-A3AF-4ED2-8ADA-8CAA62C670AD}" type="slidenum">
              <a:rPr lang="es-ES" altLang="en-US"/>
              <a:pPr/>
              <a:t>‹#›</a:t>
            </a:fld>
            <a:endParaRPr lang="es-ES" altLang="en-US"/>
          </a:p>
        </p:txBody>
      </p:sp>
    </p:spTree>
    <p:extLst>
      <p:ext uri="{BB962C8B-B14F-4D97-AF65-F5344CB8AC3E}">
        <p14:creationId xmlns:p14="http://schemas.microsoft.com/office/powerpoint/2010/main" val="29002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s-ES" altLang="en-US"/>
          </a:p>
        </p:txBody>
      </p:sp>
      <p:sp>
        <p:nvSpPr>
          <p:cNvPr id="8" name="Footer Placeholder 7"/>
          <p:cNvSpPr>
            <a:spLocks noGrp="1"/>
          </p:cNvSpPr>
          <p:nvPr>
            <p:ph type="ftr" sz="quarter" idx="11"/>
          </p:nvPr>
        </p:nvSpPr>
        <p:spPr/>
        <p:txBody>
          <a:bodyPr/>
          <a:lstStyle>
            <a:lvl1pPr>
              <a:defRPr/>
            </a:lvl1pPr>
          </a:lstStyle>
          <a:p>
            <a:endParaRPr lang="es-ES" altLang="en-US"/>
          </a:p>
        </p:txBody>
      </p:sp>
      <p:sp>
        <p:nvSpPr>
          <p:cNvPr id="9" name="Slide Number Placeholder 8"/>
          <p:cNvSpPr>
            <a:spLocks noGrp="1"/>
          </p:cNvSpPr>
          <p:nvPr>
            <p:ph type="sldNum" sz="quarter" idx="12"/>
          </p:nvPr>
        </p:nvSpPr>
        <p:spPr/>
        <p:txBody>
          <a:bodyPr/>
          <a:lstStyle>
            <a:lvl1pPr>
              <a:defRPr/>
            </a:lvl1pPr>
          </a:lstStyle>
          <a:p>
            <a:fld id="{DC8F27A1-B6F4-45CA-B176-42FF586BA31F}" type="slidenum">
              <a:rPr lang="es-ES" altLang="en-US"/>
              <a:pPr/>
              <a:t>‹#›</a:t>
            </a:fld>
            <a:endParaRPr lang="es-ES" altLang="en-US"/>
          </a:p>
        </p:txBody>
      </p:sp>
    </p:spTree>
    <p:extLst>
      <p:ext uri="{BB962C8B-B14F-4D97-AF65-F5344CB8AC3E}">
        <p14:creationId xmlns:p14="http://schemas.microsoft.com/office/powerpoint/2010/main" val="2877630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s-ES" altLang="en-US"/>
          </a:p>
        </p:txBody>
      </p:sp>
      <p:sp>
        <p:nvSpPr>
          <p:cNvPr id="4" name="Footer Placeholder 3"/>
          <p:cNvSpPr>
            <a:spLocks noGrp="1"/>
          </p:cNvSpPr>
          <p:nvPr>
            <p:ph type="ftr" sz="quarter" idx="11"/>
          </p:nvPr>
        </p:nvSpPr>
        <p:spPr/>
        <p:txBody>
          <a:bodyPr/>
          <a:lstStyle>
            <a:lvl1pPr>
              <a:defRPr/>
            </a:lvl1pPr>
          </a:lstStyle>
          <a:p>
            <a:endParaRPr lang="es-ES" altLang="en-US"/>
          </a:p>
        </p:txBody>
      </p:sp>
      <p:sp>
        <p:nvSpPr>
          <p:cNvPr id="5" name="Slide Number Placeholder 4"/>
          <p:cNvSpPr>
            <a:spLocks noGrp="1"/>
          </p:cNvSpPr>
          <p:nvPr>
            <p:ph type="sldNum" sz="quarter" idx="12"/>
          </p:nvPr>
        </p:nvSpPr>
        <p:spPr/>
        <p:txBody>
          <a:bodyPr/>
          <a:lstStyle>
            <a:lvl1pPr>
              <a:defRPr/>
            </a:lvl1pPr>
          </a:lstStyle>
          <a:p>
            <a:fld id="{0AEF5693-3B34-4839-B5AE-707E11FECAC3}" type="slidenum">
              <a:rPr lang="es-ES" altLang="en-US"/>
              <a:pPr/>
              <a:t>‹#›</a:t>
            </a:fld>
            <a:endParaRPr lang="es-ES" altLang="en-US"/>
          </a:p>
        </p:txBody>
      </p:sp>
    </p:spTree>
    <p:extLst>
      <p:ext uri="{BB962C8B-B14F-4D97-AF65-F5344CB8AC3E}">
        <p14:creationId xmlns:p14="http://schemas.microsoft.com/office/powerpoint/2010/main" val="3899892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ltLang="en-US"/>
          </a:p>
        </p:txBody>
      </p:sp>
      <p:sp>
        <p:nvSpPr>
          <p:cNvPr id="3" name="Footer Placeholder 2"/>
          <p:cNvSpPr>
            <a:spLocks noGrp="1"/>
          </p:cNvSpPr>
          <p:nvPr>
            <p:ph type="ftr" sz="quarter" idx="11"/>
          </p:nvPr>
        </p:nvSpPr>
        <p:spPr/>
        <p:txBody>
          <a:bodyPr/>
          <a:lstStyle>
            <a:lvl1pPr>
              <a:defRPr/>
            </a:lvl1pPr>
          </a:lstStyle>
          <a:p>
            <a:endParaRPr lang="es-ES" altLang="en-US"/>
          </a:p>
        </p:txBody>
      </p:sp>
      <p:sp>
        <p:nvSpPr>
          <p:cNvPr id="4" name="Slide Number Placeholder 3"/>
          <p:cNvSpPr>
            <a:spLocks noGrp="1"/>
          </p:cNvSpPr>
          <p:nvPr>
            <p:ph type="sldNum" sz="quarter" idx="12"/>
          </p:nvPr>
        </p:nvSpPr>
        <p:spPr/>
        <p:txBody>
          <a:bodyPr/>
          <a:lstStyle>
            <a:lvl1pPr>
              <a:defRPr/>
            </a:lvl1pPr>
          </a:lstStyle>
          <a:p>
            <a:fld id="{DB186885-5C23-4DFD-913F-CFA73B3F7468}" type="slidenum">
              <a:rPr lang="es-ES" altLang="en-US"/>
              <a:pPr/>
              <a:t>‹#›</a:t>
            </a:fld>
            <a:endParaRPr lang="es-ES" altLang="en-US"/>
          </a:p>
        </p:txBody>
      </p:sp>
    </p:spTree>
    <p:extLst>
      <p:ext uri="{BB962C8B-B14F-4D97-AF65-F5344CB8AC3E}">
        <p14:creationId xmlns:p14="http://schemas.microsoft.com/office/powerpoint/2010/main" val="3999136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ltLang="en-US"/>
          </a:p>
        </p:txBody>
      </p:sp>
      <p:sp>
        <p:nvSpPr>
          <p:cNvPr id="6" name="Footer Placeholder 5"/>
          <p:cNvSpPr>
            <a:spLocks noGrp="1"/>
          </p:cNvSpPr>
          <p:nvPr>
            <p:ph type="ftr" sz="quarter" idx="11"/>
          </p:nvPr>
        </p:nvSpPr>
        <p:spPr/>
        <p:txBody>
          <a:bodyPr/>
          <a:lstStyle>
            <a:lvl1pPr>
              <a:defRPr/>
            </a:lvl1pPr>
          </a:lstStyle>
          <a:p>
            <a:endParaRPr lang="es-ES" altLang="en-US"/>
          </a:p>
        </p:txBody>
      </p:sp>
      <p:sp>
        <p:nvSpPr>
          <p:cNvPr id="7" name="Slide Number Placeholder 6"/>
          <p:cNvSpPr>
            <a:spLocks noGrp="1"/>
          </p:cNvSpPr>
          <p:nvPr>
            <p:ph type="sldNum" sz="quarter" idx="12"/>
          </p:nvPr>
        </p:nvSpPr>
        <p:spPr/>
        <p:txBody>
          <a:bodyPr/>
          <a:lstStyle>
            <a:lvl1pPr>
              <a:defRPr/>
            </a:lvl1pPr>
          </a:lstStyle>
          <a:p>
            <a:fld id="{28865CF7-B05D-4000-B436-451BF41C7B04}" type="slidenum">
              <a:rPr lang="es-ES" altLang="en-US"/>
              <a:pPr/>
              <a:t>‹#›</a:t>
            </a:fld>
            <a:endParaRPr lang="es-ES" altLang="en-US"/>
          </a:p>
        </p:txBody>
      </p:sp>
    </p:spTree>
    <p:extLst>
      <p:ext uri="{BB962C8B-B14F-4D97-AF65-F5344CB8AC3E}">
        <p14:creationId xmlns:p14="http://schemas.microsoft.com/office/powerpoint/2010/main" val="808860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ltLang="en-US"/>
          </a:p>
        </p:txBody>
      </p:sp>
      <p:sp>
        <p:nvSpPr>
          <p:cNvPr id="6" name="Footer Placeholder 5"/>
          <p:cNvSpPr>
            <a:spLocks noGrp="1"/>
          </p:cNvSpPr>
          <p:nvPr>
            <p:ph type="ftr" sz="quarter" idx="11"/>
          </p:nvPr>
        </p:nvSpPr>
        <p:spPr/>
        <p:txBody>
          <a:bodyPr/>
          <a:lstStyle>
            <a:lvl1pPr>
              <a:defRPr/>
            </a:lvl1pPr>
          </a:lstStyle>
          <a:p>
            <a:endParaRPr lang="es-ES" altLang="en-US"/>
          </a:p>
        </p:txBody>
      </p:sp>
      <p:sp>
        <p:nvSpPr>
          <p:cNvPr id="7" name="Slide Number Placeholder 6"/>
          <p:cNvSpPr>
            <a:spLocks noGrp="1"/>
          </p:cNvSpPr>
          <p:nvPr>
            <p:ph type="sldNum" sz="quarter" idx="12"/>
          </p:nvPr>
        </p:nvSpPr>
        <p:spPr/>
        <p:txBody>
          <a:bodyPr/>
          <a:lstStyle>
            <a:lvl1pPr>
              <a:defRPr/>
            </a:lvl1pPr>
          </a:lstStyle>
          <a:p>
            <a:fld id="{D79D38BA-33C6-4035-8ECC-8DB75616C141}" type="slidenum">
              <a:rPr lang="es-ES" altLang="en-US"/>
              <a:pPr/>
              <a:t>‹#›</a:t>
            </a:fld>
            <a:endParaRPr lang="es-ES" altLang="en-US"/>
          </a:p>
        </p:txBody>
      </p:sp>
    </p:spTree>
    <p:extLst>
      <p:ext uri="{BB962C8B-B14F-4D97-AF65-F5344CB8AC3E}">
        <p14:creationId xmlns:p14="http://schemas.microsoft.com/office/powerpoint/2010/main" val="252384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5CA50C6-4F06-491E-8D25-A7ECD9408709}" type="slidenum">
              <a:rPr lang="es-ES" altLang="en-US"/>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Hyphens</a:t>
            </a:r>
            <a:endParaRPr lang="en-GB" dirty="0">
              <a:solidFill>
                <a:srgbClr val="FFFF00"/>
              </a:solidFill>
            </a:endParaRPr>
          </a:p>
        </p:txBody>
      </p:sp>
      <p:sp>
        <p:nvSpPr>
          <p:cNvPr id="3" name="Content Placeholder 2"/>
          <p:cNvSpPr>
            <a:spLocks noGrp="1"/>
          </p:cNvSpPr>
          <p:nvPr>
            <p:ph idx="1"/>
          </p:nvPr>
        </p:nvSpPr>
        <p:spPr/>
        <p:txBody>
          <a:bodyPr/>
          <a:lstStyle/>
          <a:p>
            <a:pPr marL="0" lvl="0" indent="0">
              <a:buNone/>
            </a:pPr>
            <a:r>
              <a:rPr lang="en-US" altLang="en-US" dirty="0">
                <a:solidFill>
                  <a:srgbClr val="FFFFFF"/>
                </a:solidFill>
              </a:rPr>
              <a:t>A hyphen is shorter than a dash and </a:t>
            </a:r>
            <a:r>
              <a:rPr lang="en-US" altLang="en-US" dirty="0" smtClean="0">
                <a:solidFill>
                  <a:srgbClr val="FFFFFF"/>
                </a:solidFill>
              </a:rPr>
              <a:t>joins </a:t>
            </a:r>
            <a:r>
              <a:rPr lang="en-US" altLang="en-US" dirty="0">
                <a:solidFill>
                  <a:srgbClr val="FFFFFF"/>
                </a:solidFill>
              </a:rPr>
              <a:t>words together. There are no spaces between a hyphen and the words</a:t>
            </a:r>
            <a:r>
              <a:rPr lang="en-US" altLang="en-US" dirty="0" smtClean="0">
                <a:solidFill>
                  <a:srgbClr val="FFFFFF"/>
                </a:solidFill>
              </a:rPr>
              <a:t>.</a:t>
            </a:r>
          </a:p>
          <a:p>
            <a:r>
              <a:rPr lang="en-US" altLang="en-US" dirty="0">
                <a:solidFill>
                  <a:srgbClr val="FFFFFF"/>
                </a:solidFill>
              </a:rPr>
              <a:t>twenty-five (not twenty – </a:t>
            </a:r>
            <a:r>
              <a:rPr lang="en-US" altLang="en-US" dirty="0" smtClean="0">
                <a:solidFill>
                  <a:srgbClr val="FFFFFF"/>
                </a:solidFill>
              </a:rPr>
              <a:t>five)</a:t>
            </a:r>
            <a:endParaRPr lang="en-US" altLang="en-US" dirty="0">
              <a:solidFill>
                <a:srgbClr val="FFFFFF"/>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1609434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Some prefixes</a:t>
            </a:r>
            <a:endParaRPr lang="en-GB" dirty="0">
              <a:solidFill>
                <a:srgbClr val="FFFF00"/>
              </a:solidFill>
            </a:endParaRPr>
          </a:p>
        </p:txBody>
      </p:sp>
      <p:sp>
        <p:nvSpPr>
          <p:cNvPr id="3" name="Content Placeholder 2"/>
          <p:cNvSpPr>
            <a:spLocks noGrp="1"/>
          </p:cNvSpPr>
          <p:nvPr>
            <p:ph idx="1"/>
          </p:nvPr>
        </p:nvSpPr>
        <p:spPr/>
        <p:txBody>
          <a:bodyPr/>
          <a:lstStyle/>
          <a:p>
            <a:pPr marL="514350" indent="-514350">
              <a:buAutoNum type="arabicPeriod"/>
            </a:pPr>
            <a:r>
              <a:rPr lang="en-GB" dirty="0" smtClean="0">
                <a:solidFill>
                  <a:schemeClr val="bg1"/>
                </a:solidFill>
              </a:rPr>
              <a:t>self-</a:t>
            </a:r>
          </a:p>
          <a:p>
            <a:pPr indent="342900"/>
            <a:r>
              <a:rPr lang="en-GB" dirty="0">
                <a:solidFill>
                  <a:schemeClr val="bg1"/>
                </a:solidFill>
              </a:rPr>
              <a:t>s</a:t>
            </a:r>
            <a:r>
              <a:rPr lang="en-GB" dirty="0" smtClean="0">
                <a:solidFill>
                  <a:schemeClr val="bg1"/>
                </a:solidFill>
              </a:rPr>
              <a:t>elf-assured; self-catering; self-confident</a:t>
            </a:r>
          </a:p>
          <a:p>
            <a:pPr marL="0" indent="0">
              <a:buNone/>
            </a:pPr>
            <a:r>
              <a:rPr lang="en-GB" dirty="0" smtClean="0">
                <a:solidFill>
                  <a:schemeClr val="bg1"/>
                </a:solidFill>
              </a:rPr>
              <a:t>2. ex- (meaning former)</a:t>
            </a:r>
          </a:p>
          <a:p>
            <a:pPr indent="342900"/>
            <a:r>
              <a:rPr lang="en-GB" dirty="0">
                <a:solidFill>
                  <a:schemeClr val="bg1"/>
                </a:solidFill>
              </a:rPr>
              <a:t>ex-boyfriend</a:t>
            </a:r>
            <a:r>
              <a:rPr lang="en-GB" dirty="0" smtClean="0">
                <a:solidFill>
                  <a:schemeClr val="bg1"/>
                </a:solidFill>
              </a:rPr>
              <a:t>; ex-directory; ex-policeman</a:t>
            </a:r>
          </a:p>
          <a:p>
            <a:pPr marL="0" indent="0">
              <a:buNone/>
            </a:pPr>
            <a:r>
              <a:rPr lang="en-GB" dirty="0" smtClean="0">
                <a:solidFill>
                  <a:schemeClr val="bg1"/>
                </a:solidFill>
              </a:rPr>
              <a:t>3. all-</a:t>
            </a:r>
          </a:p>
          <a:p>
            <a:pPr indent="342900"/>
            <a:r>
              <a:rPr lang="en-GB" dirty="0" smtClean="0">
                <a:solidFill>
                  <a:schemeClr val="bg1"/>
                </a:solidFill>
              </a:rPr>
              <a:t>all-knowing; all-important; all-comers</a:t>
            </a:r>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470244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1143000"/>
          </a:xfrm>
        </p:spPr>
        <p:txBody>
          <a:bodyPr/>
          <a:lstStyle/>
          <a:p>
            <a:pPr algn="l"/>
            <a:r>
              <a:rPr lang="en-GB" dirty="0" smtClean="0">
                <a:solidFill>
                  <a:srgbClr val="FFFF00"/>
                </a:solidFill>
              </a:rPr>
              <a:t>Prefixes with proper nouns or adjectives </a:t>
            </a:r>
            <a:r>
              <a:rPr lang="en-GB" sz="3600" dirty="0" smtClean="0">
                <a:solidFill>
                  <a:srgbClr val="FFFF00"/>
                </a:solidFill>
              </a:rPr>
              <a:t>(note: they don’t take a capital letter)</a:t>
            </a:r>
            <a:endParaRPr lang="en-GB" sz="3600" dirty="0">
              <a:solidFill>
                <a:srgbClr val="FFFF00"/>
              </a:solidFill>
            </a:endParaRPr>
          </a:p>
        </p:txBody>
      </p:sp>
      <p:sp>
        <p:nvSpPr>
          <p:cNvPr id="3" name="Content Placeholder 2"/>
          <p:cNvSpPr>
            <a:spLocks noGrp="1"/>
          </p:cNvSpPr>
          <p:nvPr>
            <p:ph idx="1"/>
          </p:nvPr>
        </p:nvSpPr>
        <p:spPr>
          <a:xfrm>
            <a:off x="457200" y="2852936"/>
            <a:ext cx="8229600" cy="3273227"/>
          </a:xfrm>
        </p:spPr>
        <p:txBody>
          <a:bodyPr/>
          <a:lstStyle/>
          <a:p>
            <a:r>
              <a:rPr lang="en-GB" dirty="0" smtClean="0">
                <a:solidFill>
                  <a:schemeClr val="bg1"/>
                </a:solidFill>
              </a:rPr>
              <a:t>My birthday is in mid-July.</a:t>
            </a:r>
          </a:p>
          <a:p>
            <a:r>
              <a:rPr lang="en-GB" dirty="0" smtClean="0">
                <a:solidFill>
                  <a:schemeClr val="bg1"/>
                </a:solidFill>
              </a:rPr>
              <a:t>Although I am pro-Norwich City, strangely I am not anti-Ipswich Town!</a:t>
            </a:r>
          </a:p>
          <a:p>
            <a:r>
              <a:rPr lang="en-GB" dirty="0" smtClean="0">
                <a:solidFill>
                  <a:schemeClr val="bg1"/>
                </a:solidFill>
              </a:rPr>
              <a:t>I caught the trans-Atlantic flight five hours ago.</a:t>
            </a: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2275080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More prefixes </a:t>
            </a:r>
            <a:endParaRPr lang="en-GB" dirty="0">
              <a:solidFill>
                <a:srgbClr val="FFFF00"/>
              </a:solidFill>
            </a:endParaRPr>
          </a:p>
        </p:txBody>
      </p:sp>
      <p:sp>
        <p:nvSpPr>
          <p:cNvPr id="3" name="Content Placeholder 2"/>
          <p:cNvSpPr>
            <a:spLocks noGrp="1"/>
          </p:cNvSpPr>
          <p:nvPr>
            <p:ph idx="1"/>
          </p:nvPr>
        </p:nvSpPr>
        <p:spPr/>
        <p:txBody>
          <a:bodyPr/>
          <a:lstStyle/>
          <a:p>
            <a:pPr marL="0" indent="0">
              <a:buNone/>
            </a:pPr>
            <a:r>
              <a:rPr lang="en-GB" dirty="0">
                <a:solidFill>
                  <a:schemeClr val="bg1"/>
                </a:solidFill>
              </a:rPr>
              <a:t>Hyphens are often put between prefixes and words if the prefix ends with the same letter that the word starts with.</a:t>
            </a:r>
          </a:p>
          <a:p>
            <a:r>
              <a:rPr lang="en-GB" dirty="0" smtClean="0">
                <a:solidFill>
                  <a:schemeClr val="bg1"/>
                </a:solidFill>
              </a:rPr>
              <a:t>re-examine</a:t>
            </a:r>
          </a:p>
          <a:p>
            <a:r>
              <a:rPr lang="en-GB" dirty="0" smtClean="0">
                <a:solidFill>
                  <a:schemeClr val="bg1"/>
                </a:solidFill>
              </a:rPr>
              <a:t>semi-irate</a:t>
            </a:r>
          </a:p>
          <a:p>
            <a:r>
              <a:rPr lang="en-GB" dirty="0">
                <a:solidFill>
                  <a:schemeClr val="bg1"/>
                </a:solidFill>
              </a:rPr>
              <a:t>a</a:t>
            </a:r>
            <a:r>
              <a:rPr lang="en-GB" dirty="0" smtClean="0">
                <a:solidFill>
                  <a:schemeClr val="bg1"/>
                </a:solidFill>
              </a:rPr>
              <a:t>nti-ice cream</a:t>
            </a: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2542715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 Even more prefixes</a:t>
            </a:r>
            <a:endParaRPr lang="en-GB" dirty="0">
              <a:solidFill>
                <a:srgbClr val="FFFF00"/>
              </a:solidFill>
            </a:endParaRPr>
          </a:p>
        </p:txBody>
      </p:sp>
      <p:sp>
        <p:nvSpPr>
          <p:cNvPr id="3" name="Content Placeholder 2"/>
          <p:cNvSpPr>
            <a:spLocks noGrp="1"/>
          </p:cNvSpPr>
          <p:nvPr>
            <p:ph idx="1"/>
          </p:nvPr>
        </p:nvSpPr>
        <p:spPr>
          <a:xfrm>
            <a:off x="457200" y="1600200"/>
            <a:ext cx="8229600" cy="4925144"/>
          </a:xfrm>
        </p:spPr>
        <p:txBody>
          <a:bodyPr/>
          <a:lstStyle/>
          <a:p>
            <a:pPr marL="0" indent="0">
              <a:buNone/>
            </a:pPr>
            <a:r>
              <a:rPr lang="en-GB" dirty="0">
                <a:solidFill>
                  <a:schemeClr val="bg1"/>
                </a:solidFill>
              </a:rPr>
              <a:t>Hyphens are used to prevent confusion.</a:t>
            </a:r>
          </a:p>
          <a:p>
            <a:r>
              <a:rPr lang="en-GB" dirty="0" smtClean="0">
                <a:solidFill>
                  <a:schemeClr val="bg1"/>
                </a:solidFill>
              </a:rPr>
              <a:t>Miss will need to re-mark our books.</a:t>
            </a:r>
          </a:p>
          <a:p>
            <a:pPr>
              <a:spcAft>
                <a:spcPts val="1200"/>
              </a:spcAft>
            </a:pPr>
            <a:r>
              <a:rPr lang="en-GB" dirty="0" smtClean="0">
                <a:solidFill>
                  <a:schemeClr val="bg1"/>
                </a:solidFill>
              </a:rPr>
              <a:t>That was a silly remark.</a:t>
            </a:r>
          </a:p>
          <a:p>
            <a:r>
              <a:rPr lang="en-GB" dirty="0" smtClean="0">
                <a:solidFill>
                  <a:schemeClr val="bg1"/>
                </a:solidFill>
              </a:rPr>
              <a:t>I need to re-cover the book.</a:t>
            </a:r>
          </a:p>
          <a:p>
            <a:pPr>
              <a:spcAft>
                <a:spcPts val="1200"/>
              </a:spcAft>
            </a:pPr>
            <a:r>
              <a:rPr lang="en-GB" dirty="0" smtClean="0">
                <a:solidFill>
                  <a:schemeClr val="bg1"/>
                </a:solidFill>
              </a:rPr>
              <a:t>I need to recover the book from my messy bedroom.</a:t>
            </a:r>
          </a:p>
          <a:p>
            <a:r>
              <a:rPr lang="en-GB" dirty="0" smtClean="0">
                <a:solidFill>
                  <a:schemeClr val="bg1"/>
                </a:solidFill>
              </a:rPr>
              <a:t>I will re-form the pot from the clay.</a:t>
            </a:r>
          </a:p>
          <a:p>
            <a:r>
              <a:rPr lang="en-GB" dirty="0" smtClean="0">
                <a:solidFill>
                  <a:schemeClr val="bg1"/>
                </a:solidFill>
              </a:rPr>
              <a:t>He is a reformed character.</a:t>
            </a: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3204192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To avoid difficult spellings</a:t>
            </a:r>
            <a:endParaRPr lang="en-GB" dirty="0">
              <a:solidFill>
                <a:srgbClr val="FFFF00"/>
              </a:solidFill>
            </a:endParaRPr>
          </a:p>
        </p:txBody>
      </p:sp>
      <p:sp>
        <p:nvSpPr>
          <p:cNvPr id="3" name="Content Placeholder 2"/>
          <p:cNvSpPr>
            <a:spLocks noGrp="1"/>
          </p:cNvSpPr>
          <p:nvPr>
            <p:ph idx="1"/>
          </p:nvPr>
        </p:nvSpPr>
        <p:spPr>
          <a:xfrm>
            <a:off x="457200" y="1600200"/>
            <a:ext cx="8291264" cy="4525963"/>
          </a:xfrm>
        </p:spPr>
        <p:txBody>
          <a:bodyPr/>
          <a:lstStyle/>
          <a:p>
            <a:pPr marL="0" indent="0">
              <a:buNone/>
            </a:pPr>
            <a:r>
              <a:rPr lang="en-GB" dirty="0" smtClean="0">
                <a:solidFill>
                  <a:schemeClr val="accent3"/>
                </a:solidFill>
              </a:rPr>
              <a:t>Some words would be difficult to read without hyphens:</a:t>
            </a:r>
          </a:p>
          <a:p>
            <a:r>
              <a:rPr lang="en-GB" dirty="0" smtClean="0">
                <a:solidFill>
                  <a:schemeClr val="accent3"/>
                </a:solidFill>
              </a:rPr>
              <a:t>De-ice  (instead of de-ice)</a:t>
            </a:r>
          </a:p>
          <a:p>
            <a:r>
              <a:rPr lang="en-GB" dirty="0" smtClean="0">
                <a:solidFill>
                  <a:schemeClr val="accent3"/>
                </a:solidFill>
              </a:rPr>
              <a:t>Co-worker (instead of </a:t>
            </a:r>
            <a:r>
              <a:rPr lang="en-GB" dirty="0" err="1" smtClean="0">
                <a:solidFill>
                  <a:schemeClr val="accent3"/>
                </a:solidFill>
              </a:rPr>
              <a:t>coworker</a:t>
            </a:r>
            <a:r>
              <a:rPr lang="en-GB" dirty="0" smtClean="0">
                <a:solidFill>
                  <a:schemeClr val="accent3"/>
                </a:solidFill>
              </a:rPr>
              <a:t> which starts with cow!)</a:t>
            </a:r>
          </a:p>
          <a:p>
            <a:r>
              <a:rPr lang="en-GB" dirty="0" smtClean="0">
                <a:solidFill>
                  <a:schemeClr val="accent3"/>
                </a:solidFill>
              </a:rPr>
              <a:t>Shell-like (instead of </a:t>
            </a:r>
            <a:r>
              <a:rPr lang="en-GB" dirty="0" err="1" smtClean="0">
                <a:solidFill>
                  <a:schemeClr val="accent3"/>
                </a:solidFill>
              </a:rPr>
              <a:t>shelllike</a:t>
            </a:r>
            <a:r>
              <a:rPr lang="en-GB" dirty="0" smtClean="0">
                <a:solidFill>
                  <a:schemeClr val="accent3"/>
                </a:solidFill>
              </a:rPr>
              <a:t> with three l’s)</a:t>
            </a:r>
          </a:p>
          <a:p>
            <a:endParaRPr lang="en-GB" dirty="0" smtClean="0">
              <a:solidFill>
                <a:schemeClr val="accent3"/>
              </a:solidFill>
            </a:endParaRPr>
          </a:p>
          <a:p>
            <a:endParaRPr lang="en-GB" dirty="0">
              <a:solidFill>
                <a:schemeClr val="accent3"/>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9583499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GB" dirty="0" smtClean="0">
                <a:solidFill>
                  <a:srgbClr val="FFFF00"/>
                </a:solidFill>
              </a:rPr>
              <a:t>Insert hyphens (7)</a:t>
            </a:r>
            <a:endParaRPr lang="en-GB" dirty="0">
              <a:solidFill>
                <a:srgbClr val="FFFF00"/>
              </a:solidFill>
            </a:endParaRPr>
          </a:p>
        </p:txBody>
      </p:sp>
      <p:sp>
        <p:nvSpPr>
          <p:cNvPr id="3" name="Content Placeholder 2"/>
          <p:cNvSpPr>
            <a:spLocks noGrp="1"/>
          </p:cNvSpPr>
          <p:nvPr>
            <p:ph idx="1"/>
          </p:nvPr>
        </p:nvSpPr>
        <p:spPr/>
        <p:txBody>
          <a:bodyPr/>
          <a:lstStyle/>
          <a:p>
            <a:r>
              <a:rPr lang="en-GB" dirty="0" smtClean="0">
                <a:solidFill>
                  <a:schemeClr val="accent3"/>
                </a:solidFill>
              </a:rPr>
              <a:t>It was unusually cold for a late March morning so I had to deice the car. My </a:t>
            </a:r>
            <a:r>
              <a:rPr lang="en-GB" dirty="0" err="1" smtClean="0">
                <a:solidFill>
                  <a:schemeClr val="accent3"/>
                </a:solidFill>
              </a:rPr>
              <a:t>coworker</a:t>
            </a:r>
            <a:r>
              <a:rPr lang="en-GB" dirty="0" smtClean="0">
                <a:solidFill>
                  <a:schemeClr val="accent3"/>
                </a:solidFill>
              </a:rPr>
              <a:t>, Stella, who was also my ex wife, was late as she had skidded but just managed to recover the steering to avoid a crash.</a:t>
            </a:r>
          </a:p>
          <a:p>
            <a:r>
              <a:rPr lang="en-GB" dirty="0" smtClean="0">
                <a:solidFill>
                  <a:schemeClr val="accent3"/>
                </a:solidFill>
              </a:rPr>
              <a:t>“It was only last weekend I recovered the steering wheel in pink fur,” she explained self consciously, “I am not anti leather, I just like the warmth of fur.”</a:t>
            </a:r>
          </a:p>
          <a:p>
            <a:endParaRPr lang="en-GB" dirty="0" smtClean="0">
              <a:solidFill>
                <a:schemeClr val="accent3"/>
              </a:solidFill>
            </a:endParaRPr>
          </a:p>
          <a:p>
            <a:endParaRPr lang="en-GB" dirty="0">
              <a:solidFill>
                <a:schemeClr val="accent3"/>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33878892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GB" dirty="0" smtClean="0">
                <a:solidFill>
                  <a:srgbClr val="FFFF00"/>
                </a:solidFill>
              </a:rPr>
              <a:t>Answers</a:t>
            </a:r>
            <a:endParaRPr lang="en-GB" dirty="0">
              <a:solidFill>
                <a:srgbClr val="FFFF00"/>
              </a:solidFill>
            </a:endParaRPr>
          </a:p>
        </p:txBody>
      </p:sp>
      <p:sp>
        <p:nvSpPr>
          <p:cNvPr id="3" name="Content Placeholder 2"/>
          <p:cNvSpPr>
            <a:spLocks noGrp="1"/>
          </p:cNvSpPr>
          <p:nvPr>
            <p:ph idx="1"/>
          </p:nvPr>
        </p:nvSpPr>
        <p:spPr/>
        <p:txBody>
          <a:bodyPr/>
          <a:lstStyle/>
          <a:p>
            <a:r>
              <a:rPr lang="en-GB" dirty="0" smtClean="0">
                <a:solidFill>
                  <a:schemeClr val="accent3"/>
                </a:solidFill>
              </a:rPr>
              <a:t>It was unusually cold for a late</a:t>
            </a:r>
            <a:r>
              <a:rPr lang="en-GB" dirty="0" smtClean="0">
                <a:solidFill>
                  <a:srgbClr val="FF0000"/>
                </a:solidFill>
              </a:rPr>
              <a:t>-</a:t>
            </a:r>
            <a:r>
              <a:rPr lang="en-GB" dirty="0" smtClean="0">
                <a:solidFill>
                  <a:schemeClr val="accent3"/>
                </a:solidFill>
              </a:rPr>
              <a:t>March morning so I had to de</a:t>
            </a:r>
            <a:r>
              <a:rPr lang="en-GB" dirty="0" smtClean="0">
                <a:solidFill>
                  <a:srgbClr val="FF0000"/>
                </a:solidFill>
              </a:rPr>
              <a:t>-</a:t>
            </a:r>
            <a:r>
              <a:rPr lang="en-GB" dirty="0" smtClean="0">
                <a:solidFill>
                  <a:schemeClr val="accent3"/>
                </a:solidFill>
              </a:rPr>
              <a:t>ice the car. My co</a:t>
            </a:r>
            <a:r>
              <a:rPr lang="en-GB" dirty="0" smtClean="0">
                <a:solidFill>
                  <a:srgbClr val="FF0000"/>
                </a:solidFill>
              </a:rPr>
              <a:t>-</a:t>
            </a:r>
            <a:r>
              <a:rPr lang="en-GB" dirty="0" smtClean="0">
                <a:solidFill>
                  <a:schemeClr val="accent3"/>
                </a:solidFill>
              </a:rPr>
              <a:t>worker, Stella, who was also my ex</a:t>
            </a:r>
            <a:r>
              <a:rPr lang="en-GB" dirty="0" smtClean="0">
                <a:solidFill>
                  <a:srgbClr val="FF0000"/>
                </a:solidFill>
              </a:rPr>
              <a:t>-</a:t>
            </a:r>
            <a:r>
              <a:rPr lang="en-GB" dirty="0" smtClean="0">
                <a:solidFill>
                  <a:schemeClr val="accent3"/>
                </a:solidFill>
              </a:rPr>
              <a:t>wife, was late as she had skidded but just managed to recover the steering to avoid a crash.</a:t>
            </a:r>
          </a:p>
          <a:p>
            <a:r>
              <a:rPr lang="en-GB" dirty="0" smtClean="0">
                <a:solidFill>
                  <a:schemeClr val="accent3"/>
                </a:solidFill>
              </a:rPr>
              <a:t>“It was only last weekend I re</a:t>
            </a:r>
            <a:r>
              <a:rPr lang="en-GB" dirty="0" smtClean="0">
                <a:solidFill>
                  <a:srgbClr val="FF0000"/>
                </a:solidFill>
              </a:rPr>
              <a:t>-</a:t>
            </a:r>
            <a:r>
              <a:rPr lang="en-GB" dirty="0" smtClean="0">
                <a:solidFill>
                  <a:schemeClr val="accent3"/>
                </a:solidFill>
              </a:rPr>
              <a:t>covered the steering wheel in pink fur,” she explained self</a:t>
            </a:r>
            <a:r>
              <a:rPr lang="en-GB" dirty="0" smtClean="0">
                <a:solidFill>
                  <a:srgbClr val="FF0000"/>
                </a:solidFill>
              </a:rPr>
              <a:t>-</a:t>
            </a:r>
            <a:r>
              <a:rPr lang="en-GB" dirty="0" smtClean="0">
                <a:solidFill>
                  <a:schemeClr val="accent3"/>
                </a:solidFill>
              </a:rPr>
              <a:t>consciously, “I am not anti</a:t>
            </a:r>
            <a:r>
              <a:rPr lang="en-GB" dirty="0" smtClean="0">
                <a:solidFill>
                  <a:srgbClr val="FF0000"/>
                </a:solidFill>
              </a:rPr>
              <a:t>-</a:t>
            </a:r>
            <a:r>
              <a:rPr lang="en-GB" dirty="0" smtClean="0">
                <a:solidFill>
                  <a:schemeClr val="accent3"/>
                </a:solidFill>
              </a:rPr>
              <a:t>leather, I just like the warmth of fur.”</a:t>
            </a:r>
          </a:p>
          <a:p>
            <a:endParaRPr lang="en-GB" dirty="0" smtClean="0">
              <a:solidFill>
                <a:schemeClr val="accent3"/>
              </a:solidFill>
            </a:endParaRPr>
          </a:p>
          <a:p>
            <a:endParaRPr lang="en-GB" dirty="0">
              <a:solidFill>
                <a:schemeClr val="accent3"/>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39246556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Some suffixes</a:t>
            </a:r>
            <a:endParaRPr lang="en-GB" dirty="0">
              <a:solidFill>
                <a:srgbClr val="FFFF00"/>
              </a:solidFill>
            </a:endParaRPr>
          </a:p>
        </p:txBody>
      </p:sp>
      <p:sp>
        <p:nvSpPr>
          <p:cNvPr id="3" name="Content Placeholder 2"/>
          <p:cNvSpPr>
            <a:spLocks noGrp="1"/>
          </p:cNvSpPr>
          <p:nvPr>
            <p:ph idx="1"/>
          </p:nvPr>
        </p:nvSpPr>
        <p:spPr>
          <a:xfrm>
            <a:off x="457200" y="980728"/>
            <a:ext cx="8361717" cy="5107706"/>
          </a:xfrm>
        </p:spPr>
        <p:txBody>
          <a:bodyPr/>
          <a:lstStyle/>
          <a:p>
            <a:pPr marL="514350" indent="-514350">
              <a:buAutoNum type="arabicPeriod"/>
            </a:pPr>
            <a:r>
              <a:rPr lang="en-GB" dirty="0" smtClean="0">
                <a:solidFill>
                  <a:schemeClr val="bg1"/>
                </a:solidFill>
              </a:rPr>
              <a:t>-based</a:t>
            </a:r>
          </a:p>
          <a:p>
            <a:pPr indent="342900"/>
            <a:r>
              <a:rPr lang="en-GB" dirty="0">
                <a:solidFill>
                  <a:schemeClr val="bg1"/>
                </a:solidFill>
              </a:rPr>
              <a:t>o</a:t>
            </a:r>
            <a:r>
              <a:rPr lang="en-GB" dirty="0" smtClean="0">
                <a:solidFill>
                  <a:schemeClr val="bg1"/>
                </a:solidFill>
              </a:rPr>
              <a:t>il-based paint; Sheffield-based business</a:t>
            </a:r>
          </a:p>
          <a:p>
            <a:pPr marL="0" indent="0">
              <a:buNone/>
            </a:pPr>
            <a:r>
              <a:rPr lang="en-GB" dirty="0" smtClean="0">
                <a:solidFill>
                  <a:schemeClr val="bg1"/>
                </a:solidFill>
              </a:rPr>
              <a:t>2. </a:t>
            </a:r>
            <a:r>
              <a:rPr lang="en-GB" dirty="0">
                <a:solidFill>
                  <a:schemeClr val="bg1"/>
                </a:solidFill>
              </a:rPr>
              <a:t>-</a:t>
            </a:r>
            <a:r>
              <a:rPr lang="en-GB" dirty="0" smtClean="0">
                <a:solidFill>
                  <a:schemeClr val="bg1"/>
                </a:solidFill>
              </a:rPr>
              <a:t>elect</a:t>
            </a:r>
          </a:p>
          <a:p>
            <a:pPr indent="342900"/>
            <a:r>
              <a:rPr lang="en-GB" dirty="0" smtClean="0">
                <a:solidFill>
                  <a:schemeClr val="bg1"/>
                </a:solidFill>
              </a:rPr>
              <a:t>president-elect</a:t>
            </a:r>
          </a:p>
          <a:p>
            <a:pPr marL="0" indent="0">
              <a:buNone/>
            </a:pPr>
            <a:r>
              <a:rPr lang="en-GB" dirty="0" smtClean="0">
                <a:solidFill>
                  <a:schemeClr val="bg1"/>
                </a:solidFill>
              </a:rPr>
              <a:t>3. -free</a:t>
            </a:r>
          </a:p>
          <a:p>
            <a:pPr indent="342900"/>
            <a:r>
              <a:rPr lang="en-GB" dirty="0" smtClean="0">
                <a:solidFill>
                  <a:schemeClr val="bg1"/>
                </a:solidFill>
              </a:rPr>
              <a:t>fat-free burger; interest-free loan;   stress-free schoolwork</a:t>
            </a:r>
          </a:p>
          <a:p>
            <a:pPr marL="0" indent="0">
              <a:buNone/>
            </a:pPr>
            <a:r>
              <a:rPr lang="en-GB" dirty="0" smtClean="0">
                <a:solidFill>
                  <a:schemeClr val="bg1"/>
                </a:solidFill>
              </a:rPr>
              <a:t>4. -style</a:t>
            </a:r>
          </a:p>
          <a:p>
            <a:pPr indent="342900"/>
            <a:r>
              <a:rPr lang="en-GB" dirty="0" smtClean="0">
                <a:solidFill>
                  <a:schemeClr val="bg1"/>
                </a:solidFill>
              </a:rPr>
              <a:t>Attacking-style football; folk-style outfit; sixties-style haircut</a:t>
            </a: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25312890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Spelling</a:t>
            </a:r>
            <a:endParaRPr lang="en-GB" dirty="0">
              <a:solidFill>
                <a:srgbClr val="FFFF00"/>
              </a:solidFill>
            </a:endParaRPr>
          </a:p>
        </p:txBody>
      </p:sp>
      <p:sp>
        <p:nvSpPr>
          <p:cNvPr id="3" name="Content Placeholder 2"/>
          <p:cNvSpPr>
            <a:spLocks noGrp="1"/>
          </p:cNvSpPr>
          <p:nvPr>
            <p:ph idx="1"/>
          </p:nvPr>
        </p:nvSpPr>
        <p:spPr>
          <a:xfrm>
            <a:off x="457200" y="1268760"/>
            <a:ext cx="8229600" cy="4925144"/>
          </a:xfrm>
        </p:spPr>
        <p:txBody>
          <a:bodyPr/>
          <a:lstStyle/>
          <a:p>
            <a:pPr marL="0" indent="0">
              <a:buNone/>
            </a:pPr>
            <a:r>
              <a:rPr lang="en-GB" dirty="0">
                <a:solidFill>
                  <a:schemeClr val="bg1"/>
                </a:solidFill>
              </a:rPr>
              <a:t>Hyphens are used to show that is word is being spelt out loud.</a:t>
            </a:r>
          </a:p>
          <a:p>
            <a:r>
              <a:rPr lang="en-GB" dirty="0" smtClean="0">
                <a:solidFill>
                  <a:schemeClr val="bg1"/>
                </a:solidFill>
              </a:rPr>
              <a:t>“S-I-L-E-N-C-E spells silence,” thundered Mrs </a:t>
            </a:r>
            <a:r>
              <a:rPr lang="en-GB" dirty="0" err="1" smtClean="0">
                <a:solidFill>
                  <a:schemeClr val="bg1"/>
                </a:solidFill>
              </a:rPr>
              <a:t>Gibbins</a:t>
            </a:r>
            <a:r>
              <a:rPr lang="en-GB" dirty="0" smtClean="0">
                <a:solidFill>
                  <a:schemeClr val="bg1"/>
                </a:solidFill>
              </a:rPr>
              <a:t>.</a:t>
            </a: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
        <p:nvSpPr>
          <p:cNvPr id="5" name="Title 1"/>
          <p:cNvSpPr txBox="1">
            <a:spLocks/>
          </p:cNvSpPr>
          <p:nvPr/>
        </p:nvSpPr>
        <p:spPr bwMode="auto">
          <a:xfrm>
            <a:off x="611560" y="34290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r>
              <a:rPr lang="en-GB" kern="0" smtClean="0">
                <a:solidFill>
                  <a:srgbClr val="FFFF00"/>
                </a:solidFill>
              </a:rPr>
              <a:t>Stammering</a:t>
            </a:r>
            <a:endParaRPr lang="en-GB" kern="0" dirty="0">
              <a:solidFill>
                <a:srgbClr val="FFFF00"/>
              </a:solidFill>
            </a:endParaRPr>
          </a:p>
        </p:txBody>
      </p:sp>
      <p:sp>
        <p:nvSpPr>
          <p:cNvPr id="6" name="Content Placeholder 2"/>
          <p:cNvSpPr txBox="1">
            <a:spLocks/>
          </p:cNvSpPr>
          <p:nvPr/>
        </p:nvSpPr>
        <p:spPr bwMode="auto">
          <a:xfrm>
            <a:off x="479345" y="4289059"/>
            <a:ext cx="8229600" cy="2188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FontTx/>
              <a:buNone/>
            </a:pPr>
            <a:r>
              <a:rPr lang="en-GB" kern="0" smtClean="0">
                <a:solidFill>
                  <a:schemeClr val="bg1"/>
                </a:solidFill>
              </a:rPr>
              <a:t>Hyphens are used to show stammering in speech.</a:t>
            </a:r>
          </a:p>
          <a:p>
            <a:r>
              <a:rPr lang="en-GB" kern="0" smtClean="0">
                <a:solidFill>
                  <a:schemeClr val="bg1"/>
                </a:solidFill>
              </a:rPr>
              <a:t>“W-w-w-what next?” enquired a frightened Helen.</a:t>
            </a:r>
          </a:p>
          <a:p>
            <a:endParaRPr lang="en-GB" kern="0" smtClean="0">
              <a:solidFill>
                <a:schemeClr val="bg1"/>
              </a:solidFill>
            </a:endParaRPr>
          </a:p>
          <a:p>
            <a:endParaRPr lang="en-GB" kern="0" smtClean="0">
              <a:solidFill>
                <a:schemeClr val="bg1"/>
              </a:solidFill>
            </a:endParaRPr>
          </a:p>
          <a:p>
            <a:endParaRPr lang="en-GB" kern="0" smtClean="0">
              <a:solidFill>
                <a:schemeClr val="bg1"/>
              </a:solidFill>
            </a:endParaRPr>
          </a:p>
          <a:p>
            <a:endParaRPr lang="en-GB" kern="0" dirty="0">
              <a:solidFill>
                <a:schemeClr val="bg1"/>
              </a:solidFill>
            </a:endParaRPr>
          </a:p>
        </p:txBody>
      </p:sp>
    </p:spTree>
    <p:extLst>
      <p:ext uri="{BB962C8B-B14F-4D97-AF65-F5344CB8AC3E}">
        <p14:creationId xmlns:p14="http://schemas.microsoft.com/office/powerpoint/2010/main" val="9154144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Compound adjectives</a:t>
            </a:r>
            <a:endParaRPr lang="en-GB" dirty="0">
              <a:solidFill>
                <a:srgbClr val="FFFF00"/>
              </a:solidFill>
            </a:endParaRPr>
          </a:p>
        </p:txBody>
      </p:sp>
      <p:sp>
        <p:nvSpPr>
          <p:cNvPr id="3" name="Content Placeholder 2"/>
          <p:cNvSpPr>
            <a:spLocks noGrp="1"/>
          </p:cNvSpPr>
          <p:nvPr>
            <p:ph idx="1"/>
          </p:nvPr>
        </p:nvSpPr>
        <p:spPr>
          <a:xfrm>
            <a:off x="457200" y="1268760"/>
            <a:ext cx="8229600" cy="4925144"/>
          </a:xfrm>
        </p:spPr>
        <p:txBody>
          <a:bodyPr/>
          <a:lstStyle/>
          <a:p>
            <a:pPr marL="0" indent="0">
              <a:buNone/>
            </a:pPr>
            <a:r>
              <a:rPr lang="en-GB" dirty="0">
                <a:solidFill>
                  <a:schemeClr val="bg1"/>
                </a:solidFill>
              </a:rPr>
              <a:t>Hyphens are used to </a:t>
            </a:r>
            <a:r>
              <a:rPr lang="en-GB" dirty="0" smtClean="0">
                <a:solidFill>
                  <a:schemeClr val="bg1"/>
                </a:solidFill>
              </a:rPr>
              <a:t>glue certain words </a:t>
            </a:r>
            <a:r>
              <a:rPr lang="en-GB" dirty="0">
                <a:solidFill>
                  <a:schemeClr val="bg1"/>
                </a:solidFill>
              </a:rPr>
              <a:t>together especially before a noun.</a:t>
            </a:r>
          </a:p>
          <a:p>
            <a:r>
              <a:rPr lang="en-GB" dirty="0" smtClean="0">
                <a:solidFill>
                  <a:schemeClr val="bg1"/>
                </a:solidFill>
              </a:rPr>
              <a:t>The stainless-steel cutlery needs washing.</a:t>
            </a:r>
          </a:p>
          <a:p>
            <a:pPr>
              <a:spcAft>
                <a:spcPts val="1200"/>
              </a:spcAft>
            </a:pPr>
            <a:r>
              <a:rPr lang="en-GB" dirty="0">
                <a:solidFill>
                  <a:schemeClr val="bg1"/>
                </a:solidFill>
              </a:rPr>
              <a:t>The sink was made of stainless steel</a:t>
            </a:r>
            <a:r>
              <a:rPr lang="en-GB" dirty="0" smtClean="0">
                <a:solidFill>
                  <a:schemeClr val="bg1"/>
                </a:solidFill>
              </a:rPr>
              <a:t>.</a:t>
            </a:r>
          </a:p>
          <a:p>
            <a:r>
              <a:rPr lang="en-GB" dirty="0" smtClean="0">
                <a:solidFill>
                  <a:schemeClr val="bg1"/>
                </a:solidFill>
              </a:rPr>
              <a:t>The brightly-lit road was flooded.</a:t>
            </a:r>
          </a:p>
          <a:p>
            <a:pPr>
              <a:spcAft>
                <a:spcPts val="1200"/>
              </a:spcAft>
            </a:pPr>
            <a:r>
              <a:rPr lang="en-GB" dirty="0" smtClean="0">
                <a:solidFill>
                  <a:schemeClr val="bg1"/>
                </a:solidFill>
              </a:rPr>
              <a:t>The flooded road was brightly lit.</a:t>
            </a:r>
          </a:p>
          <a:p>
            <a:r>
              <a:rPr lang="en-GB" dirty="0" smtClean="0">
                <a:solidFill>
                  <a:schemeClr val="bg1"/>
                </a:solidFill>
              </a:rPr>
              <a:t>The long-lasting flowers finally died.</a:t>
            </a:r>
          </a:p>
          <a:p>
            <a:r>
              <a:rPr lang="en-GB" dirty="0" smtClean="0">
                <a:solidFill>
                  <a:schemeClr val="bg1"/>
                </a:solidFill>
              </a:rPr>
              <a:t>The flowers really had been long lasting.</a:t>
            </a: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1781532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4" name="Rectangle 166"/>
          <p:cNvSpPr>
            <a:spLocks noGrp="1" noChangeArrowheads="1"/>
          </p:cNvSpPr>
          <p:nvPr>
            <p:ph type="subTitle" idx="1"/>
          </p:nvPr>
        </p:nvSpPr>
        <p:spPr>
          <a:xfrm>
            <a:off x="684213" y="2806700"/>
            <a:ext cx="7561262" cy="550863"/>
          </a:xfrm>
        </p:spPr>
        <p:txBody>
          <a:bodyPr/>
          <a:lstStyle/>
          <a:p>
            <a:pPr>
              <a:lnSpc>
                <a:spcPct val="90000"/>
              </a:lnSpc>
            </a:pPr>
            <a:r>
              <a:rPr lang="es-ES" altLang="en-US" sz="4400" dirty="0" err="1">
                <a:solidFill>
                  <a:srgbClr val="FFFF00"/>
                </a:solidFill>
                <a:latin typeface="+mj-lt"/>
                <a:ea typeface="+mj-ea"/>
                <a:cs typeface="+mj-cs"/>
              </a:rPr>
              <a:t>When</a:t>
            </a:r>
            <a:r>
              <a:rPr lang="es-ES" altLang="en-US" sz="4400" dirty="0">
                <a:solidFill>
                  <a:srgbClr val="FFFF00"/>
                </a:solidFill>
                <a:latin typeface="+mj-lt"/>
                <a:ea typeface="+mj-ea"/>
                <a:cs typeface="+mj-cs"/>
              </a:rPr>
              <a:t> to use </a:t>
            </a:r>
            <a:r>
              <a:rPr lang="es-ES" altLang="en-US" sz="4400" dirty="0" err="1">
                <a:solidFill>
                  <a:srgbClr val="FFFF00"/>
                </a:solidFill>
                <a:latin typeface="+mj-lt"/>
                <a:ea typeface="+mj-ea"/>
                <a:cs typeface="+mj-cs"/>
              </a:rPr>
              <a:t>hyphens</a:t>
            </a:r>
            <a:endParaRPr lang="es-ES" altLang="en-US" sz="4400" dirty="0">
              <a:solidFill>
                <a:srgbClr val="FFFF00"/>
              </a:solidFill>
              <a:latin typeface="+mj-lt"/>
              <a:ea typeface="+mj-ea"/>
              <a:cs typeface="+mj-cs"/>
            </a:endParaRPr>
          </a:p>
        </p:txBody>
      </p:sp>
      <p:sp>
        <p:nvSpPr>
          <p:cNvPr id="3" name="TextBox 2"/>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More examples</a:t>
            </a:r>
            <a:endParaRPr lang="en-GB" dirty="0">
              <a:solidFill>
                <a:srgbClr val="FFFF00"/>
              </a:solidFill>
            </a:endParaRPr>
          </a:p>
        </p:txBody>
      </p:sp>
      <p:sp>
        <p:nvSpPr>
          <p:cNvPr id="3" name="Content Placeholder 2"/>
          <p:cNvSpPr>
            <a:spLocks noGrp="1"/>
          </p:cNvSpPr>
          <p:nvPr>
            <p:ph idx="1"/>
          </p:nvPr>
        </p:nvSpPr>
        <p:spPr>
          <a:xfrm>
            <a:off x="457200" y="1268760"/>
            <a:ext cx="8507288" cy="5256584"/>
          </a:xfrm>
        </p:spPr>
        <p:txBody>
          <a:bodyPr/>
          <a:lstStyle/>
          <a:p>
            <a:r>
              <a:rPr lang="en-GB" dirty="0" smtClean="0">
                <a:solidFill>
                  <a:schemeClr val="bg1"/>
                </a:solidFill>
              </a:rPr>
              <a:t>Norwich’s second-half goals were amazing.</a:t>
            </a:r>
          </a:p>
          <a:p>
            <a:pPr>
              <a:spcAft>
                <a:spcPts val="1200"/>
              </a:spcAft>
            </a:pPr>
            <a:r>
              <a:rPr lang="en-GB" dirty="0" smtClean="0">
                <a:solidFill>
                  <a:schemeClr val="bg1"/>
                </a:solidFill>
              </a:rPr>
              <a:t>Norwich scored 4 goals in the second half.</a:t>
            </a:r>
          </a:p>
          <a:p>
            <a:r>
              <a:rPr lang="en-GB" dirty="0" smtClean="0">
                <a:solidFill>
                  <a:schemeClr val="bg1"/>
                </a:solidFill>
              </a:rPr>
              <a:t>The well-cooked biscuits were thrown away.</a:t>
            </a:r>
          </a:p>
          <a:p>
            <a:pPr>
              <a:spcAft>
                <a:spcPts val="1200"/>
              </a:spcAft>
            </a:pPr>
            <a:r>
              <a:rPr lang="en-GB" dirty="0" smtClean="0">
                <a:solidFill>
                  <a:schemeClr val="bg1"/>
                </a:solidFill>
              </a:rPr>
              <a:t>The biscuits were well cooked.</a:t>
            </a:r>
          </a:p>
          <a:p>
            <a:r>
              <a:rPr lang="en-GB" dirty="0" smtClean="0">
                <a:solidFill>
                  <a:schemeClr val="bg1"/>
                </a:solidFill>
              </a:rPr>
              <a:t>She wore a full-length skirt.</a:t>
            </a:r>
          </a:p>
          <a:p>
            <a:pPr>
              <a:spcAft>
                <a:spcPts val="1200"/>
              </a:spcAft>
            </a:pPr>
            <a:r>
              <a:rPr lang="en-GB" dirty="0" smtClean="0">
                <a:solidFill>
                  <a:schemeClr val="bg1"/>
                </a:solidFill>
              </a:rPr>
              <a:t>Her skirt was full length.</a:t>
            </a:r>
          </a:p>
          <a:p>
            <a:r>
              <a:rPr lang="en-GB" dirty="0" smtClean="0">
                <a:solidFill>
                  <a:schemeClr val="bg1"/>
                </a:solidFill>
              </a:rPr>
              <a:t>He gobbled up the sweet-tasting cakes.</a:t>
            </a:r>
          </a:p>
          <a:p>
            <a:r>
              <a:rPr lang="en-GB" dirty="0" smtClean="0">
                <a:solidFill>
                  <a:schemeClr val="bg1"/>
                </a:solidFill>
              </a:rPr>
              <a:t>The cakes he ate were all sweet tasting.</a:t>
            </a: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11281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More compound adjectives</a:t>
            </a:r>
            <a:endParaRPr lang="en-GB" dirty="0">
              <a:solidFill>
                <a:srgbClr val="FFFF00"/>
              </a:solidFill>
            </a:endParaRPr>
          </a:p>
        </p:txBody>
      </p:sp>
      <p:sp>
        <p:nvSpPr>
          <p:cNvPr id="3" name="Content Placeholder 2"/>
          <p:cNvSpPr>
            <a:spLocks noGrp="1"/>
          </p:cNvSpPr>
          <p:nvPr>
            <p:ph idx="1"/>
          </p:nvPr>
        </p:nvSpPr>
        <p:spPr>
          <a:xfrm>
            <a:off x="457200" y="1196752"/>
            <a:ext cx="8507288" cy="5256584"/>
          </a:xfrm>
        </p:spPr>
        <p:txBody>
          <a:bodyPr/>
          <a:lstStyle/>
          <a:p>
            <a:pPr marL="0" indent="0">
              <a:buNone/>
            </a:pPr>
            <a:r>
              <a:rPr lang="en-GB" dirty="0" smtClean="0">
                <a:solidFill>
                  <a:schemeClr val="bg1"/>
                </a:solidFill>
              </a:rPr>
              <a:t>Some compound adjectives are hyphenated wherever they occur.</a:t>
            </a:r>
          </a:p>
          <a:p>
            <a:r>
              <a:rPr lang="en-GB" sz="2800" dirty="0" smtClean="0">
                <a:solidFill>
                  <a:schemeClr val="bg1"/>
                </a:solidFill>
              </a:rPr>
              <a:t>His clothes were rather old-fashioned.</a:t>
            </a:r>
          </a:p>
          <a:p>
            <a:pPr>
              <a:spcAft>
                <a:spcPts val="1200"/>
              </a:spcAft>
            </a:pPr>
            <a:r>
              <a:rPr lang="en-GB" sz="2800" dirty="0" smtClean="0">
                <a:solidFill>
                  <a:schemeClr val="bg1"/>
                </a:solidFill>
              </a:rPr>
              <a:t>He put on his old-fashioned clothes.</a:t>
            </a:r>
          </a:p>
          <a:p>
            <a:r>
              <a:rPr lang="en-GB" sz="2800" dirty="0" smtClean="0">
                <a:solidFill>
                  <a:schemeClr val="bg1"/>
                </a:solidFill>
              </a:rPr>
              <a:t>They certainly enjoyed the thought-provoking lesson on hyphens.</a:t>
            </a:r>
          </a:p>
          <a:p>
            <a:r>
              <a:rPr lang="en-GB" sz="2800" dirty="0" smtClean="0">
                <a:solidFill>
                  <a:schemeClr val="bg1"/>
                </a:solidFill>
              </a:rPr>
              <a:t>The enjoyable lesson on hyphens was certainly thought-provoking.</a:t>
            </a: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40276524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Compound nouns</a:t>
            </a:r>
            <a:endParaRPr lang="en-GB" dirty="0">
              <a:solidFill>
                <a:srgbClr val="FFFF00"/>
              </a:solidFill>
            </a:endParaRPr>
          </a:p>
        </p:txBody>
      </p:sp>
      <p:sp>
        <p:nvSpPr>
          <p:cNvPr id="3" name="Content Placeholder 2"/>
          <p:cNvSpPr>
            <a:spLocks noGrp="1"/>
          </p:cNvSpPr>
          <p:nvPr>
            <p:ph idx="1"/>
          </p:nvPr>
        </p:nvSpPr>
        <p:spPr>
          <a:xfrm>
            <a:off x="457200" y="1268760"/>
            <a:ext cx="8229600" cy="4925144"/>
          </a:xfrm>
        </p:spPr>
        <p:txBody>
          <a:bodyPr/>
          <a:lstStyle/>
          <a:p>
            <a:pPr marL="0" indent="0">
              <a:buNone/>
            </a:pPr>
            <a:r>
              <a:rPr lang="en-GB" dirty="0">
                <a:solidFill>
                  <a:schemeClr val="bg1"/>
                </a:solidFill>
              </a:rPr>
              <a:t>Compound nouns can often be written in 3 different ways: </a:t>
            </a:r>
          </a:p>
          <a:p>
            <a:r>
              <a:rPr lang="en-GB" dirty="0" smtClean="0">
                <a:solidFill>
                  <a:schemeClr val="bg1"/>
                </a:solidFill>
              </a:rPr>
              <a:t>play group	play-group	playgroup</a:t>
            </a:r>
          </a:p>
          <a:p>
            <a:r>
              <a:rPr lang="en-GB" dirty="0" smtClean="0">
                <a:solidFill>
                  <a:schemeClr val="bg1"/>
                </a:solidFill>
              </a:rPr>
              <a:t>paper clip	paper-clip		paperclip</a:t>
            </a:r>
          </a:p>
          <a:p>
            <a:endParaRPr lang="en-GB" dirty="0">
              <a:solidFill>
                <a:schemeClr val="bg1"/>
              </a:solidFill>
            </a:endParaRPr>
          </a:p>
          <a:p>
            <a:r>
              <a:rPr lang="en-GB" dirty="0" smtClean="0">
                <a:solidFill>
                  <a:schemeClr val="bg1"/>
                </a:solidFill>
              </a:rPr>
              <a:t>You can use any of these but be consistent. </a:t>
            </a:r>
          </a:p>
          <a:p>
            <a:pPr marL="0" indent="0">
              <a:buNone/>
            </a:pPr>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35891796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Interestingly…</a:t>
            </a:r>
            <a:endParaRPr lang="en-GB" dirty="0">
              <a:solidFill>
                <a:srgbClr val="FFFF00"/>
              </a:solidFill>
            </a:endParaRPr>
          </a:p>
        </p:txBody>
      </p:sp>
      <p:sp>
        <p:nvSpPr>
          <p:cNvPr id="3" name="Content Placeholder 2"/>
          <p:cNvSpPr>
            <a:spLocks noGrp="1"/>
          </p:cNvSpPr>
          <p:nvPr>
            <p:ph idx="1"/>
          </p:nvPr>
        </p:nvSpPr>
        <p:spPr>
          <a:xfrm>
            <a:off x="457200" y="1196752"/>
            <a:ext cx="8229600" cy="5256584"/>
          </a:xfrm>
        </p:spPr>
        <p:txBody>
          <a:bodyPr/>
          <a:lstStyle/>
          <a:p>
            <a:pPr marL="0" indent="0">
              <a:buNone/>
            </a:pPr>
            <a:r>
              <a:rPr lang="en-GB" dirty="0" smtClean="0">
                <a:solidFill>
                  <a:schemeClr val="bg1"/>
                </a:solidFill>
              </a:rPr>
              <a:t>When a compound noun is first used, it is usually two words. Later it becomes hyphenated before eventually becoming one word.</a:t>
            </a:r>
          </a:p>
          <a:p>
            <a:r>
              <a:rPr lang="en-GB" dirty="0" smtClean="0">
                <a:solidFill>
                  <a:schemeClr val="bg1"/>
                </a:solidFill>
              </a:rPr>
              <a:t>In the early days of the internet, people went </a:t>
            </a:r>
            <a:r>
              <a:rPr lang="en-GB" dirty="0" smtClean="0">
                <a:solidFill>
                  <a:srgbClr val="FF0000"/>
                </a:solidFill>
              </a:rPr>
              <a:t>on line</a:t>
            </a:r>
            <a:r>
              <a:rPr lang="en-GB" dirty="0" smtClean="0">
                <a:solidFill>
                  <a:schemeClr val="bg1"/>
                </a:solidFill>
              </a:rPr>
              <a:t>. Later, as the term became more widely used, you went </a:t>
            </a:r>
            <a:r>
              <a:rPr lang="en-GB" dirty="0" smtClean="0">
                <a:solidFill>
                  <a:srgbClr val="FF0000"/>
                </a:solidFill>
              </a:rPr>
              <a:t>on-line</a:t>
            </a:r>
            <a:r>
              <a:rPr lang="en-GB" dirty="0" smtClean="0">
                <a:solidFill>
                  <a:schemeClr val="bg1"/>
                </a:solidFill>
              </a:rPr>
              <a:t>. These days, millions go </a:t>
            </a:r>
            <a:r>
              <a:rPr lang="en-GB" dirty="0" smtClean="0">
                <a:solidFill>
                  <a:srgbClr val="FF0000"/>
                </a:solidFill>
              </a:rPr>
              <a:t>online</a:t>
            </a:r>
            <a:r>
              <a:rPr lang="en-GB" dirty="0" smtClean="0">
                <a:solidFill>
                  <a:schemeClr val="bg1"/>
                </a:solidFill>
              </a:rPr>
              <a:t>.</a:t>
            </a:r>
          </a:p>
          <a:p>
            <a:r>
              <a:rPr lang="en-GB" dirty="0" smtClean="0">
                <a:solidFill>
                  <a:schemeClr val="bg1"/>
                </a:solidFill>
              </a:rPr>
              <a:t>And so a new word is born into the English language. How exciting!</a:t>
            </a: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13704189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860" y="620688"/>
            <a:ext cx="8229600" cy="1143000"/>
          </a:xfrm>
        </p:spPr>
        <p:txBody>
          <a:bodyPr/>
          <a:lstStyle/>
          <a:p>
            <a:r>
              <a:rPr lang="en-GB" dirty="0" smtClean="0">
                <a:solidFill>
                  <a:srgbClr val="FFFF00"/>
                </a:solidFill>
              </a:rPr>
              <a:t>Perhaps </a:t>
            </a:r>
            <a:r>
              <a:rPr lang="en-GB" b="1" dirty="0" smtClean="0">
                <a:solidFill>
                  <a:srgbClr val="FFFF00"/>
                </a:solidFill>
              </a:rPr>
              <a:t>the most important </a:t>
            </a:r>
            <a:r>
              <a:rPr lang="en-GB" dirty="0" smtClean="0">
                <a:solidFill>
                  <a:srgbClr val="FFFF00"/>
                </a:solidFill>
              </a:rPr>
              <a:t>advice about hyphens is to:</a:t>
            </a:r>
            <a:endParaRPr lang="en-GB" dirty="0">
              <a:solidFill>
                <a:srgbClr val="FFFF00"/>
              </a:solidFill>
            </a:endParaRPr>
          </a:p>
        </p:txBody>
      </p:sp>
      <p:sp>
        <p:nvSpPr>
          <p:cNvPr id="3" name="Content Placeholder 2"/>
          <p:cNvSpPr>
            <a:spLocks noGrp="1"/>
          </p:cNvSpPr>
          <p:nvPr>
            <p:ph idx="1"/>
          </p:nvPr>
        </p:nvSpPr>
        <p:spPr>
          <a:xfrm>
            <a:off x="457200" y="2924944"/>
            <a:ext cx="8229600" cy="3600400"/>
          </a:xfrm>
        </p:spPr>
        <p:txBody>
          <a:bodyPr/>
          <a:lstStyle/>
          <a:p>
            <a:r>
              <a:rPr lang="en-GB" sz="5400" dirty="0" smtClean="0">
                <a:solidFill>
                  <a:schemeClr val="bg1"/>
                </a:solidFill>
              </a:rPr>
              <a:t>Check with a dictionary.</a:t>
            </a: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148113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mph" presetSubtype="0" fill="hold" nodeType="withEffect">
                                  <p:stCondLst>
                                    <p:cond delay="750"/>
                                  </p:stCondLst>
                                  <p:iterate type="lt">
                                    <p:tmPct val="10000"/>
                                  </p:iterate>
                                  <p:childTnLst>
                                    <p:animClr clrSpc="rgb" dir="cw">
                                      <p:cBhvr override="childStyle">
                                        <p:cTn id="6" dur="3000" fill="hold"/>
                                        <p:tgtEl>
                                          <p:spTgt spid="3">
                                            <p:txEl>
                                              <p:pRg st="0" end="0"/>
                                            </p:txEl>
                                          </p:spTgt>
                                        </p:tgtEl>
                                        <p:attrNameLst>
                                          <p:attrName>style.color</p:attrName>
                                        </p:attrNameLst>
                                      </p:cBhvr>
                                      <p:to>
                                        <a:srgbClr val="FF0000"/>
                                      </p:to>
                                    </p:animClr>
                                    <p:animClr clrSpc="rgb" dir="cw">
                                      <p:cBhvr>
                                        <p:cTn id="7" dur="3000" fill="hold"/>
                                        <p:tgtEl>
                                          <p:spTgt spid="3">
                                            <p:txEl>
                                              <p:pRg st="0" end="0"/>
                                            </p:txEl>
                                          </p:spTgt>
                                        </p:tgtEl>
                                        <p:attrNameLst>
                                          <p:attrName>fillcolor</p:attrName>
                                        </p:attrNameLst>
                                      </p:cBhvr>
                                      <p:to>
                                        <a:srgbClr val="FF0000"/>
                                      </p:to>
                                    </p:animClr>
                                    <p:set>
                                      <p:cBhvr>
                                        <p:cTn id="8" dur="3000" fill="hold"/>
                                        <p:tgtEl>
                                          <p:spTgt spid="3">
                                            <p:txEl>
                                              <p:pRg st="0" end="0"/>
                                            </p:txEl>
                                          </p:spTgt>
                                        </p:tgtEl>
                                        <p:attrNameLst>
                                          <p:attrName>fill.type</p:attrName>
                                        </p:attrNameLst>
                                      </p:cBhvr>
                                      <p:to>
                                        <p:strVal val="solid"/>
                                      </p:to>
                                    </p:set>
                                    <p:anim to="1.5" calcmode="lin" valueType="num">
                                      <p:cBhvr override="childStyle">
                                        <p:cTn id="9" dur="3000" fill="hold"/>
                                        <p:tgtEl>
                                          <p:spTgt spid="3">
                                            <p:txEl>
                                              <p:pRg st="0" end="0"/>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Compound nouns</a:t>
            </a:r>
            <a:endParaRPr lang="en-GB" dirty="0">
              <a:solidFill>
                <a:srgbClr val="FFFF00"/>
              </a:solidFill>
            </a:endParaRPr>
          </a:p>
        </p:txBody>
      </p:sp>
      <p:sp>
        <p:nvSpPr>
          <p:cNvPr id="3" name="Content Placeholder 2"/>
          <p:cNvSpPr>
            <a:spLocks noGrp="1"/>
          </p:cNvSpPr>
          <p:nvPr>
            <p:ph idx="1"/>
          </p:nvPr>
        </p:nvSpPr>
        <p:spPr>
          <a:xfrm>
            <a:off x="457200" y="1600200"/>
            <a:ext cx="8229600" cy="4925144"/>
          </a:xfrm>
        </p:spPr>
        <p:txBody>
          <a:bodyPr/>
          <a:lstStyle/>
          <a:p>
            <a:pPr marL="0" indent="0">
              <a:buNone/>
            </a:pPr>
            <a:r>
              <a:rPr lang="en-GB" dirty="0" smtClean="0">
                <a:solidFill>
                  <a:schemeClr val="bg1"/>
                </a:solidFill>
              </a:rPr>
              <a:t>Some compound nouns </a:t>
            </a:r>
            <a:r>
              <a:rPr lang="en-GB" dirty="0">
                <a:solidFill>
                  <a:schemeClr val="bg1"/>
                </a:solidFill>
              </a:rPr>
              <a:t>are </a:t>
            </a:r>
            <a:r>
              <a:rPr lang="en-GB" dirty="0" smtClean="0">
                <a:solidFill>
                  <a:schemeClr val="bg1"/>
                </a:solidFill>
              </a:rPr>
              <a:t>always </a:t>
            </a:r>
            <a:r>
              <a:rPr lang="en-GB" dirty="0">
                <a:solidFill>
                  <a:schemeClr val="bg1"/>
                </a:solidFill>
              </a:rPr>
              <a:t>hyphenated:</a:t>
            </a:r>
          </a:p>
          <a:p>
            <a:r>
              <a:rPr lang="en-GB" dirty="0" smtClean="0">
                <a:solidFill>
                  <a:schemeClr val="bg1"/>
                </a:solidFill>
              </a:rPr>
              <a:t>father-in-law, sister-in-law </a:t>
            </a:r>
            <a:r>
              <a:rPr lang="en-GB" dirty="0" err="1" smtClean="0">
                <a:solidFill>
                  <a:schemeClr val="bg1"/>
                </a:solidFill>
              </a:rPr>
              <a:t>etc</a:t>
            </a:r>
            <a:endParaRPr lang="en-GB" dirty="0" smtClean="0">
              <a:solidFill>
                <a:schemeClr val="bg1"/>
              </a:solidFill>
            </a:endParaRPr>
          </a:p>
          <a:p>
            <a:r>
              <a:rPr lang="en-GB" dirty="0" smtClean="0">
                <a:solidFill>
                  <a:schemeClr val="bg1"/>
                </a:solidFill>
              </a:rPr>
              <a:t>T-shirt</a:t>
            </a:r>
          </a:p>
          <a:p>
            <a:r>
              <a:rPr lang="en-GB" dirty="0" smtClean="0">
                <a:solidFill>
                  <a:schemeClr val="bg1"/>
                </a:solidFill>
              </a:rPr>
              <a:t>A-frame</a:t>
            </a:r>
          </a:p>
          <a:p>
            <a:r>
              <a:rPr lang="en-GB" dirty="0" smtClean="0">
                <a:solidFill>
                  <a:schemeClr val="bg1"/>
                </a:solidFill>
              </a:rPr>
              <a:t>lay-by</a:t>
            </a: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32442891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Insert Hyphens (11)</a:t>
            </a:r>
            <a:endParaRPr lang="en-GB" dirty="0">
              <a:solidFill>
                <a:srgbClr val="FFFF00"/>
              </a:solidFill>
            </a:endParaRPr>
          </a:p>
        </p:txBody>
      </p:sp>
      <p:sp>
        <p:nvSpPr>
          <p:cNvPr id="3" name="Content Placeholder 2"/>
          <p:cNvSpPr>
            <a:spLocks noGrp="1"/>
          </p:cNvSpPr>
          <p:nvPr>
            <p:ph idx="1"/>
          </p:nvPr>
        </p:nvSpPr>
        <p:spPr>
          <a:xfrm>
            <a:off x="457200" y="1600200"/>
            <a:ext cx="8229600" cy="4925144"/>
          </a:xfrm>
        </p:spPr>
        <p:txBody>
          <a:bodyPr/>
          <a:lstStyle/>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611560" y="1124744"/>
            <a:ext cx="8136904" cy="6001643"/>
          </a:xfrm>
          <a:prstGeom prst="rect">
            <a:avLst/>
          </a:prstGeom>
          <a:noFill/>
        </p:spPr>
        <p:txBody>
          <a:bodyPr wrap="square" rtlCol="0">
            <a:spAutoFit/>
          </a:bodyPr>
          <a:lstStyle/>
          <a:p>
            <a:r>
              <a:rPr lang="en-GB" sz="3200" dirty="0" smtClean="0">
                <a:solidFill>
                  <a:schemeClr val="bg1"/>
                </a:solidFill>
              </a:rPr>
              <a:t>Gavin scratched his </a:t>
            </a:r>
            <a:r>
              <a:rPr lang="en-GB" sz="3200" dirty="0" err="1" smtClean="0">
                <a:solidFill>
                  <a:schemeClr val="bg1"/>
                </a:solidFill>
              </a:rPr>
              <a:t>shelllike</a:t>
            </a:r>
            <a:r>
              <a:rPr lang="en-GB" sz="3200" dirty="0" smtClean="0">
                <a:solidFill>
                  <a:schemeClr val="bg1"/>
                </a:solidFill>
              </a:rPr>
              <a:t> ear as Miss Jenkin shouted, “N O spells no!”</a:t>
            </a:r>
          </a:p>
          <a:p>
            <a:r>
              <a:rPr lang="en-GB" sz="3200" dirty="0" smtClean="0">
                <a:solidFill>
                  <a:schemeClr val="bg1"/>
                </a:solidFill>
              </a:rPr>
              <a:t>She was in a bad mood as her sister in law had visited with her six year old son Ben. Miss Jenkin’s son, who was nine years old, had shut Ben in the old fashioned wooden shed which was not exactly spider free.</a:t>
            </a:r>
          </a:p>
          <a:p>
            <a:r>
              <a:rPr lang="en-GB" sz="3200" dirty="0" smtClean="0">
                <a:solidFill>
                  <a:schemeClr val="bg1"/>
                </a:solidFill>
              </a:rPr>
              <a:t>“H </a:t>
            </a:r>
            <a:r>
              <a:rPr lang="en-GB" sz="3200" dirty="0" err="1" smtClean="0">
                <a:solidFill>
                  <a:schemeClr val="bg1"/>
                </a:solidFill>
              </a:rPr>
              <a:t>h</a:t>
            </a:r>
            <a:r>
              <a:rPr lang="en-GB" sz="3200" dirty="0" smtClean="0">
                <a:solidFill>
                  <a:schemeClr val="bg1"/>
                </a:solidFill>
              </a:rPr>
              <a:t> help,” Ben had stammered in panic. Miss Jenkins had opened the shed door which had recently been treated with a water based preservative. </a:t>
            </a:r>
          </a:p>
          <a:p>
            <a:endParaRPr lang="en-GB" sz="3200" dirty="0">
              <a:solidFill>
                <a:schemeClr val="bg1"/>
              </a:solidFill>
            </a:endParaRPr>
          </a:p>
        </p:txBody>
      </p:sp>
      <p:sp>
        <p:nvSpPr>
          <p:cNvPr id="5" name="TextBox 4"/>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122955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Answers</a:t>
            </a:r>
            <a:endParaRPr lang="en-GB" dirty="0">
              <a:solidFill>
                <a:srgbClr val="FFFF00"/>
              </a:solidFill>
            </a:endParaRPr>
          </a:p>
        </p:txBody>
      </p:sp>
      <p:sp>
        <p:nvSpPr>
          <p:cNvPr id="3" name="Content Placeholder 2"/>
          <p:cNvSpPr>
            <a:spLocks noGrp="1"/>
          </p:cNvSpPr>
          <p:nvPr>
            <p:ph idx="1"/>
          </p:nvPr>
        </p:nvSpPr>
        <p:spPr>
          <a:xfrm>
            <a:off x="457200" y="1600200"/>
            <a:ext cx="8229600" cy="4925144"/>
          </a:xfrm>
        </p:spPr>
        <p:txBody>
          <a:bodyPr/>
          <a:lstStyle/>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611560" y="1124744"/>
            <a:ext cx="8136904" cy="6001643"/>
          </a:xfrm>
          <a:prstGeom prst="rect">
            <a:avLst/>
          </a:prstGeom>
          <a:noFill/>
        </p:spPr>
        <p:txBody>
          <a:bodyPr wrap="square" rtlCol="0">
            <a:spAutoFit/>
          </a:bodyPr>
          <a:lstStyle/>
          <a:p>
            <a:r>
              <a:rPr lang="en-GB" sz="3200" dirty="0" smtClean="0">
                <a:solidFill>
                  <a:schemeClr val="bg1"/>
                </a:solidFill>
              </a:rPr>
              <a:t>Gavin scratched his shell</a:t>
            </a:r>
            <a:r>
              <a:rPr lang="en-GB" sz="3200" dirty="0" smtClean="0">
                <a:solidFill>
                  <a:srgbClr val="FF0000"/>
                </a:solidFill>
              </a:rPr>
              <a:t>-</a:t>
            </a:r>
            <a:r>
              <a:rPr lang="en-GB" sz="3200" dirty="0" smtClean="0">
                <a:solidFill>
                  <a:schemeClr val="bg1"/>
                </a:solidFill>
              </a:rPr>
              <a:t>like ear as Miss Jenkin shouted, “N</a:t>
            </a:r>
            <a:r>
              <a:rPr lang="en-GB" sz="3200" dirty="0" smtClean="0">
                <a:solidFill>
                  <a:srgbClr val="FF0000"/>
                </a:solidFill>
              </a:rPr>
              <a:t>-</a:t>
            </a:r>
            <a:r>
              <a:rPr lang="en-GB" sz="3200" dirty="0" smtClean="0">
                <a:solidFill>
                  <a:schemeClr val="bg1"/>
                </a:solidFill>
              </a:rPr>
              <a:t>O spells no!”</a:t>
            </a:r>
          </a:p>
          <a:p>
            <a:r>
              <a:rPr lang="en-GB" sz="3200" dirty="0" smtClean="0">
                <a:solidFill>
                  <a:schemeClr val="bg1"/>
                </a:solidFill>
              </a:rPr>
              <a:t>She was in a bad mood as her sister</a:t>
            </a:r>
            <a:r>
              <a:rPr lang="en-GB" sz="3200" dirty="0" smtClean="0">
                <a:solidFill>
                  <a:srgbClr val="FF0000"/>
                </a:solidFill>
              </a:rPr>
              <a:t>-</a:t>
            </a:r>
            <a:r>
              <a:rPr lang="en-GB" sz="3200" dirty="0" smtClean="0">
                <a:solidFill>
                  <a:schemeClr val="bg1"/>
                </a:solidFill>
              </a:rPr>
              <a:t>in</a:t>
            </a:r>
            <a:r>
              <a:rPr lang="en-GB" sz="3200" dirty="0" smtClean="0">
                <a:solidFill>
                  <a:srgbClr val="FF0000"/>
                </a:solidFill>
              </a:rPr>
              <a:t>-</a:t>
            </a:r>
            <a:r>
              <a:rPr lang="en-GB" sz="3200" dirty="0" smtClean="0">
                <a:solidFill>
                  <a:schemeClr val="bg1"/>
                </a:solidFill>
              </a:rPr>
              <a:t>law had visited with her six</a:t>
            </a:r>
            <a:r>
              <a:rPr lang="en-GB" sz="3200" dirty="0" smtClean="0">
                <a:solidFill>
                  <a:srgbClr val="FF0000"/>
                </a:solidFill>
              </a:rPr>
              <a:t>-</a:t>
            </a:r>
            <a:r>
              <a:rPr lang="en-GB" sz="3200" dirty="0" smtClean="0">
                <a:solidFill>
                  <a:schemeClr val="bg1"/>
                </a:solidFill>
              </a:rPr>
              <a:t>year</a:t>
            </a:r>
            <a:r>
              <a:rPr lang="en-GB" sz="3200" dirty="0" smtClean="0">
                <a:solidFill>
                  <a:srgbClr val="FF0000"/>
                </a:solidFill>
              </a:rPr>
              <a:t>-</a:t>
            </a:r>
            <a:r>
              <a:rPr lang="en-GB" sz="3200" dirty="0" smtClean="0">
                <a:solidFill>
                  <a:schemeClr val="bg1"/>
                </a:solidFill>
              </a:rPr>
              <a:t>old son Ben. Miss Jenkin’s son, who was nine years old, had shut Ben in the old</a:t>
            </a:r>
            <a:r>
              <a:rPr lang="en-GB" sz="3200" dirty="0" smtClean="0">
                <a:solidFill>
                  <a:srgbClr val="FF0000"/>
                </a:solidFill>
              </a:rPr>
              <a:t>-</a:t>
            </a:r>
            <a:r>
              <a:rPr lang="en-GB" sz="3200" dirty="0" smtClean="0">
                <a:solidFill>
                  <a:schemeClr val="bg1"/>
                </a:solidFill>
              </a:rPr>
              <a:t>fashioned wooden shed which was not exactly spider</a:t>
            </a:r>
            <a:r>
              <a:rPr lang="en-GB" sz="3200" dirty="0" smtClean="0">
                <a:solidFill>
                  <a:srgbClr val="FF0000"/>
                </a:solidFill>
              </a:rPr>
              <a:t>-</a:t>
            </a:r>
            <a:r>
              <a:rPr lang="en-GB" sz="3200" dirty="0" smtClean="0">
                <a:solidFill>
                  <a:schemeClr val="bg1"/>
                </a:solidFill>
              </a:rPr>
              <a:t>free.</a:t>
            </a:r>
          </a:p>
          <a:p>
            <a:r>
              <a:rPr lang="en-GB" sz="3200" dirty="0" smtClean="0">
                <a:solidFill>
                  <a:schemeClr val="bg1"/>
                </a:solidFill>
              </a:rPr>
              <a:t>“H</a:t>
            </a:r>
            <a:r>
              <a:rPr lang="en-GB" sz="3200" dirty="0" smtClean="0">
                <a:solidFill>
                  <a:srgbClr val="FF0000"/>
                </a:solidFill>
              </a:rPr>
              <a:t>-</a:t>
            </a:r>
            <a:r>
              <a:rPr lang="en-GB" sz="3200" dirty="0" smtClean="0">
                <a:solidFill>
                  <a:schemeClr val="bg1"/>
                </a:solidFill>
              </a:rPr>
              <a:t>h</a:t>
            </a:r>
            <a:r>
              <a:rPr lang="en-GB" sz="3200" dirty="0" smtClean="0">
                <a:solidFill>
                  <a:srgbClr val="FF0000"/>
                </a:solidFill>
              </a:rPr>
              <a:t>-</a:t>
            </a:r>
            <a:r>
              <a:rPr lang="en-GB" sz="3200" dirty="0" smtClean="0">
                <a:solidFill>
                  <a:schemeClr val="bg1"/>
                </a:solidFill>
              </a:rPr>
              <a:t>help,” Ben had stammered in panic. Miss Jenkins had opened the shed door which had recently been treated with a water</a:t>
            </a:r>
            <a:r>
              <a:rPr lang="en-GB" sz="3200" dirty="0" smtClean="0">
                <a:solidFill>
                  <a:srgbClr val="FF0000"/>
                </a:solidFill>
              </a:rPr>
              <a:t>-</a:t>
            </a:r>
            <a:r>
              <a:rPr lang="en-GB" sz="3200" dirty="0" smtClean="0">
                <a:solidFill>
                  <a:schemeClr val="bg1"/>
                </a:solidFill>
              </a:rPr>
              <a:t>based preservative. </a:t>
            </a:r>
          </a:p>
          <a:p>
            <a:endParaRPr lang="en-GB" sz="3200" dirty="0">
              <a:solidFill>
                <a:schemeClr val="bg1"/>
              </a:solidFill>
            </a:endParaRPr>
          </a:p>
        </p:txBody>
      </p:sp>
      <p:sp>
        <p:nvSpPr>
          <p:cNvPr id="5" name="TextBox 4"/>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38387262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At the end of lines</a:t>
            </a:r>
            <a:endParaRPr lang="en-GB" dirty="0">
              <a:solidFill>
                <a:srgbClr val="FFFF00"/>
              </a:solidFill>
            </a:endParaRPr>
          </a:p>
        </p:txBody>
      </p:sp>
      <p:sp>
        <p:nvSpPr>
          <p:cNvPr id="3" name="Content Placeholder 2"/>
          <p:cNvSpPr>
            <a:spLocks noGrp="1"/>
          </p:cNvSpPr>
          <p:nvPr>
            <p:ph idx="1"/>
          </p:nvPr>
        </p:nvSpPr>
        <p:spPr>
          <a:xfrm>
            <a:off x="467544" y="1412776"/>
            <a:ext cx="8229600" cy="4925144"/>
          </a:xfrm>
        </p:spPr>
        <p:txBody>
          <a:bodyPr/>
          <a:lstStyle/>
          <a:p>
            <a:pPr marL="0" indent="0">
              <a:buNone/>
            </a:pPr>
            <a:r>
              <a:rPr lang="en-GB" dirty="0">
                <a:solidFill>
                  <a:schemeClr val="bg1"/>
                </a:solidFill>
              </a:rPr>
              <a:t>Hyphens are used at the end of a line when a long word is split in two. Word processors </a:t>
            </a:r>
            <a:r>
              <a:rPr lang="en-GB" dirty="0" smtClean="0">
                <a:solidFill>
                  <a:schemeClr val="bg1"/>
                </a:solidFill>
              </a:rPr>
              <a:t> </a:t>
            </a:r>
            <a:r>
              <a:rPr lang="en-GB" dirty="0">
                <a:solidFill>
                  <a:schemeClr val="bg1"/>
                </a:solidFill>
              </a:rPr>
              <a:t>do this automatically.</a:t>
            </a:r>
          </a:p>
          <a:p>
            <a:pPr marL="0" indent="0">
              <a:buNone/>
            </a:pPr>
            <a:r>
              <a:rPr lang="en-GB" dirty="0" smtClean="0">
                <a:solidFill>
                  <a:schemeClr val="bg1"/>
                </a:solidFill>
              </a:rPr>
              <a:t>If you have to split a word yourself, make it </a:t>
            </a:r>
            <a:r>
              <a:rPr lang="en-GB" dirty="0">
                <a:solidFill>
                  <a:schemeClr val="bg1"/>
                </a:solidFill>
              </a:rPr>
              <a:t>easy to read.</a:t>
            </a:r>
          </a:p>
          <a:p>
            <a:r>
              <a:rPr lang="en-GB" dirty="0" smtClean="0">
                <a:solidFill>
                  <a:schemeClr val="bg1"/>
                </a:solidFill>
              </a:rPr>
              <a:t>I ate my breakfast and got dressed think-</a:t>
            </a:r>
            <a:r>
              <a:rPr lang="en-GB" dirty="0" err="1" smtClean="0">
                <a:solidFill>
                  <a:schemeClr val="bg1"/>
                </a:solidFill>
              </a:rPr>
              <a:t>ing</a:t>
            </a:r>
            <a:r>
              <a:rPr lang="en-GB" dirty="0" smtClean="0">
                <a:solidFill>
                  <a:schemeClr val="bg1"/>
                </a:solidFill>
              </a:rPr>
              <a:t> about the match.</a:t>
            </a:r>
          </a:p>
          <a:p>
            <a:r>
              <a:rPr lang="en-GB" dirty="0" smtClean="0">
                <a:solidFill>
                  <a:schemeClr val="bg1"/>
                </a:solidFill>
              </a:rPr>
              <a:t>I ate my breakfast and got dressed thin-king about the match.</a:t>
            </a:r>
          </a:p>
          <a:p>
            <a:pPr marL="0" indent="0">
              <a:buNone/>
            </a:pPr>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40910179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Change in meaning</a:t>
            </a:r>
            <a:endParaRPr lang="en-GB" dirty="0">
              <a:solidFill>
                <a:srgbClr val="FFFF00"/>
              </a:solidFill>
            </a:endParaRPr>
          </a:p>
        </p:txBody>
      </p:sp>
      <p:sp>
        <p:nvSpPr>
          <p:cNvPr id="3" name="Content Placeholder 2"/>
          <p:cNvSpPr>
            <a:spLocks noGrp="1"/>
          </p:cNvSpPr>
          <p:nvPr>
            <p:ph idx="1"/>
          </p:nvPr>
        </p:nvSpPr>
        <p:spPr>
          <a:xfrm>
            <a:off x="323528" y="1412776"/>
            <a:ext cx="8568952" cy="4925144"/>
          </a:xfrm>
        </p:spPr>
        <p:txBody>
          <a:bodyPr/>
          <a:lstStyle/>
          <a:p>
            <a:pPr marL="0" indent="0">
              <a:buNone/>
            </a:pPr>
            <a:r>
              <a:rPr lang="en-GB" sz="2800" dirty="0" smtClean="0">
                <a:solidFill>
                  <a:schemeClr val="bg1"/>
                </a:solidFill>
              </a:rPr>
              <a:t>Some word clusters change meaning depending on where or if they are hyphenated. </a:t>
            </a:r>
            <a:r>
              <a:rPr lang="en-GB" sz="2800" dirty="0">
                <a:solidFill>
                  <a:schemeClr val="bg1"/>
                </a:solidFill>
              </a:rPr>
              <a:t>Think about these:</a:t>
            </a:r>
          </a:p>
          <a:p>
            <a:r>
              <a:rPr lang="en-GB" dirty="0" smtClean="0">
                <a:solidFill>
                  <a:schemeClr val="bg1"/>
                </a:solidFill>
              </a:rPr>
              <a:t>six foot soldiers</a:t>
            </a:r>
          </a:p>
          <a:p>
            <a:r>
              <a:rPr lang="en-GB" dirty="0">
                <a:solidFill>
                  <a:schemeClr val="bg1"/>
                </a:solidFill>
              </a:rPr>
              <a:t>m</a:t>
            </a:r>
            <a:r>
              <a:rPr lang="en-GB" dirty="0" smtClean="0">
                <a:solidFill>
                  <a:schemeClr val="bg1"/>
                </a:solidFill>
              </a:rPr>
              <a:t>an eating monster</a:t>
            </a:r>
          </a:p>
          <a:p>
            <a:r>
              <a:rPr lang="en-GB" dirty="0">
                <a:solidFill>
                  <a:schemeClr val="bg1"/>
                </a:solidFill>
              </a:rPr>
              <a:t>h</a:t>
            </a:r>
            <a:r>
              <a:rPr lang="en-GB" dirty="0" smtClean="0">
                <a:solidFill>
                  <a:schemeClr val="bg1"/>
                </a:solidFill>
              </a:rPr>
              <a:t>eavy metal detector</a:t>
            </a:r>
          </a:p>
          <a:p>
            <a:r>
              <a:rPr lang="en-GB" dirty="0">
                <a:solidFill>
                  <a:schemeClr val="bg1"/>
                </a:solidFill>
              </a:rPr>
              <a:t>f</a:t>
            </a:r>
            <a:r>
              <a:rPr lang="en-GB" dirty="0" smtClean="0">
                <a:solidFill>
                  <a:schemeClr val="bg1"/>
                </a:solidFill>
              </a:rPr>
              <a:t>ive pound notes</a:t>
            </a:r>
          </a:p>
          <a:p>
            <a:r>
              <a:rPr lang="en-GB" dirty="0">
                <a:solidFill>
                  <a:schemeClr val="bg1"/>
                </a:solidFill>
              </a:rPr>
              <a:t>h</a:t>
            </a:r>
            <a:r>
              <a:rPr lang="en-GB" dirty="0" smtClean="0">
                <a:solidFill>
                  <a:schemeClr val="bg1"/>
                </a:solidFill>
              </a:rPr>
              <a:t>igh flying executive</a:t>
            </a:r>
          </a:p>
          <a:p>
            <a:r>
              <a:rPr lang="en-GB" dirty="0">
                <a:solidFill>
                  <a:schemeClr val="bg1"/>
                </a:solidFill>
              </a:rPr>
              <a:t>h</a:t>
            </a:r>
            <a:r>
              <a:rPr lang="en-GB" dirty="0" smtClean="0">
                <a:solidFill>
                  <a:schemeClr val="bg1"/>
                </a:solidFill>
              </a:rPr>
              <a:t>ot water bottle</a:t>
            </a:r>
          </a:p>
          <a:p>
            <a:r>
              <a:rPr lang="en-GB" dirty="0">
                <a:solidFill>
                  <a:schemeClr val="bg1"/>
                </a:solidFill>
              </a:rPr>
              <a:t>l</a:t>
            </a:r>
            <a:r>
              <a:rPr lang="en-GB" dirty="0" smtClean="0">
                <a:solidFill>
                  <a:schemeClr val="bg1"/>
                </a:solidFill>
              </a:rPr>
              <a:t>ittle used car</a:t>
            </a:r>
          </a:p>
          <a:p>
            <a:endParaRPr lang="en-GB" sz="2800" dirty="0" smtClean="0">
              <a:solidFill>
                <a:schemeClr val="bg1"/>
              </a:solidFill>
            </a:endParaRPr>
          </a:p>
          <a:p>
            <a:endParaRPr lang="en-GB" sz="2800" dirty="0">
              <a:solidFill>
                <a:schemeClr val="bg1"/>
              </a:solidFill>
            </a:endParaRPr>
          </a:p>
          <a:p>
            <a:pPr marL="0" indent="0">
              <a:buNone/>
            </a:pPr>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
        <p:nvSpPr>
          <p:cNvPr id="5" name="TextBox 4"/>
          <p:cNvSpPr txBox="1"/>
          <p:nvPr/>
        </p:nvSpPr>
        <p:spPr>
          <a:xfrm>
            <a:off x="4716016" y="2369673"/>
            <a:ext cx="4320480" cy="5983176"/>
          </a:xfrm>
          <a:prstGeom prst="rect">
            <a:avLst/>
          </a:prstGeom>
          <a:noFill/>
        </p:spPr>
        <p:txBody>
          <a:bodyPr wrap="square" rtlCol="0">
            <a:spAutoFit/>
          </a:bodyPr>
          <a:lstStyle/>
          <a:p>
            <a:pPr marL="342900" indent="-342900">
              <a:spcBef>
                <a:spcPct val="20000"/>
              </a:spcBef>
              <a:buFont typeface="Arial" panose="020B0604020202020204" pitchFamily="34" charset="0"/>
              <a:buChar char="•"/>
            </a:pPr>
            <a:r>
              <a:rPr lang="en-GB" sz="3200" dirty="0">
                <a:solidFill>
                  <a:schemeClr val="bg1"/>
                </a:solidFill>
                <a:latin typeface="+mn-lt"/>
                <a:cs typeface="+mn-cs"/>
              </a:rPr>
              <a:t>wide angle lens</a:t>
            </a:r>
          </a:p>
          <a:p>
            <a:pPr marL="342900" indent="-342900">
              <a:spcBef>
                <a:spcPct val="20000"/>
              </a:spcBef>
              <a:buFont typeface="Arial" panose="020B0604020202020204" pitchFamily="34" charset="0"/>
              <a:buChar char="•"/>
            </a:pPr>
            <a:r>
              <a:rPr lang="en-GB" sz="3200" dirty="0">
                <a:solidFill>
                  <a:schemeClr val="bg1"/>
                </a:solidFill>
                <a:latin typeface="+mn-lt"/>
                <a:cs typeface="+mn-cs"/>
              </a:rPr>
              <a:t>twenty odd boys</a:t>
            </a:r>
          </a:p>
          <a:p>
            <a:pPr marL="342900" indent="-342900">
              <a:spcBef>
                <a:spcPct val="20000"/>
              </a:spcBef>
              <a:buFont typeface="Arial" panose="020B0604020202020204" pitchFamily="34" charset="0"/>
              <a:buChar char="•"/>
            </a:pPr>
            <a:r>
              <a:rPr lang="en-GB" sz="3200" dirty="0">
                <a:solidFill>
                  <a:schemeClr val="bg1"/>
                </a:solidFill>
                <a:latin typeface="+mn-lt"/>
                <a:cs typeface="+mn-cs"/>
              </a:rPr>
              <a:t>plastic toy salesman</a:t>
            </a:r>
          </a:p>
          <a:p>
            <a:pPr marL="342900" indent="-342900">
              <a:spcBef>
                <a:spcPct val="20000"/>
              </a:spcBef>
              <a:buFont typeface="Arial" panose="020B0604020202020204" pitchFamily="34" charset="0"/>
              <a:buChar char="•"/>
            </a:pPr>
            <a:r>
              <a:rPr lang="en-GB" sz="3200" dirty="0">
                <a:solidFill>
                  <a:schemeClr val="bg1"/>
                </a:solidFill>
                <a:latin typeface="+mn-lt"/>
                <a:cs typeface="+mn-cs"/>
              </a:rPr>
              <a:t>two year old </a:t>
            </a:r>
            <a:r>
              <a:rPr lang="en-GB" sz="3200" dirty="0" smtClean="0">
                <a:solidFill>
                  <a:schemeClr val="bg1"/>
                </a:solidFill>
                <a:latin typeface="+mn-lt"/>
                <a:cs typeface="+mn-cs"/>
              </a:rPr>
              <a:t>girls</a:t>
            </a:r>
          </a:p>
          <a:p>
            <a:pPr marL="342900" indent="-342900">
              <a:spcBef>
                <a:spcPct val="20000"/>
              </a:spcBef>
              <a:buFont typeface="Arial" panose="020B0604020202020204" pitchFamily="34" charset="0"/>
              <a:buChar char="•"/>
            </a:pPr>
            <a:r>
              <a:rPr lang="en-GB" sz="3200" dirty="0">
                <a:solidFill>
                  <a:schemeClr val="bg1"/>
                </a:solidFill>
                <a:latin typeface="+mn-lt"/>
                <a:cs typeface="+mn-cs"/>
              </a:rPr>
              <a:t>w</a:t>
            </a:r>
            <a:r>
              <a:rPr lang="en-GB" sz="3200" dirty="0" smtClean="0">
                <a:solidFill>
                  <a:schemeClr val="bg1"/>
                </a:solidFill>
                <a:latin typeface="+mn-lt"/>
                <a:cs typeface="+mn-cs"/>
              </a:rPr>
              <a:t>ell trained dog</a:t>
            </a:r>
          </a:p>
          <a:p>
            <a:pPr marL="342900" indent="-342900">
              <a:spcBef>
                <a:spcPct val="20000"/>
              </a:spcBef>
              <a:buFont typeface="Arial" panose="020B0604020202020204" pitchFamily="34" charset="0"/>
              <a:buChar char="•"/>
            </a:pPr>
            <a:r>
              <a:rPr lang="en-GB" sz="3200" dirty="0">
                <a:solidFill>
                  <a:schemeClr val="bg1"/>
                </a:solidFill>
                <a:latin typeface="+mn-lt"/>
                <a:cs typeface="+mn-cs"/>
              </a:rPr>
              <a:t>l</a:t>
            </a:r>
            <a:r>
              <a:rPr lang="en-GB" sz="3200" dirty="0" smtClean="0">
                <a:solidFill>
                  <a:schemeClr val="bg1"/>
                </a:solidFill>
                <a:latin typeface="+mn-lt"/>
                <a:cs typeface="+mn-cs"/>
              </a:rPr>
              <a:t>ight green scarf</a:t>
            </a:r>
          </a:p>
          <a:p>
            <a:pPr marL="342900" indent="-342900">
              <a:spcBef>
                <a:spcPct val="20000"/>
              </a:spcBef>
              <a:buFont typeface="Arial" panose="020B0604020202020204" pitchFamily="34" charset="0"/>
              <a:buChar char="•"/>
            </a:pPr>
            <a:r>
              <a:rPr lang="en-GB" sz="3200" dirty="0">
                <a:solidFill>
                  <a:schemeClr val="bg1"/>
                </a:solidFill>
                <a:latin typeface="+mn-lt"/>
                <a:cs typeface="+mn-cs"/>
              </a:rPr>
              <a:t>s</a:t>
            </a:r>
            <a:r>
              <a:rPr lang="en-GB" sz="3200" dirty="0" smtClean="0">
                <a:solidFill>
                  <a:schemeClr val="bg1"/>
                </a:solidFill>
                <a:latin typeface="+mn-lt"/>
                <a:cs typeface="+mn-cs"/>
              </a:rPr>
              <a:t>low moving film</a:t>
            </a:r>
            <a:endParaRPr lang="en-GB" sz="3200" dirty="0">
              <a:solidFill>
                <a:schemeClr val="bg1"/>
              </a:solidFill>
              <a:latin typeface="+mn-lt"/>
              <a:cs typeface="+mn-cs"/>
            </a:endParaRPr>
          </a:p>
          <a:p>
            <a:pPr marL="342900" indent="-342900">
              <a:spcBef>
                <a:spcPct val="20000"/>
              </a:spcBef>
              <a:buFont typeface="Arial" panose="020B0604020202020204" pitchFamily="34" charset="0"/>
              <a:buChar char="•"/>
            </a:pPr>
            <a:endParaRPr lang="en-GB" sz="3200" dirty="0">
              <a:solidFill>
                <a:schemeClr val="bg1"/>
              </a:solidFill>
              <a:latin typeface="+mn-lt"/>
              <a:cs typeface="+mn-cs"/>
            </a:endParaRPr>
          </a:p>
          <a:p>
            <a:pPr marL="285750" indent="-285750">
              <a:buFont typeface="Arial" panose="020B0604020202020204" pitchFamily="34" charset="0"/>
              <a:buChar char="•"/>
            </a:pPr>
            <a:endParaRPr lang="en-GB" sz="3200" dirty="0" smtClean="0">
              <a:solidFill>
                <a:schemeClr val="bg1"/>
              </a:solidFill>
              <a:latin typeface="+mn-lt"/>
              <a:cs typeface="+mn-cs"/>
            </a:endParaRPr>
          </a:p>
          <a:p>
            <a:pPr marL="285750" indent="-285750">
              <a:buFont typeface="Arial" panose="020B0604020202020204" pitchFamily="34" charset="0"/>
              <a:buChar char="•"/>
            </a:pPr>
            <a:endParaRPr lang="en-GB" sz="3200" dirty="0">
              <a:solidFill>
                <a:schemeClr val="bg1"/>
              </a:solidFill>
              <a:latin typeface="+mn-lt"/>
              <a:cs typeface="+mn-cs"/>
            </a:endParaRPr>
          </a:p>
          <a:p>
            <a:endParaRPr lang="en-GB" dirty="0">
              <a:solidFill>
                <a:schemeClr val="bg1"/>
              </a:solidFill>
            </a:endParaRPr>
          </a:p>
        </p:txBody>
      </p:sp>
    </p:spTree>
    <p:extLst>
      <p:ext uri="{BB962C8B-B14F-4D97-AF65-F5344CB8AC3E}">
        <p14:creationId xmlns:p14="http://schemas.microsoft.com/office/powerpoint/2010/main" val="1614979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In numbers</a:t>
            </a:r>
            <a:endParaRPr lang="en-GB" dirty="0">
              <a:solidFill>
                <a:srgbClr val="FFFF00"/>
              </a:solidFill>
            </a:endParaRPr>
          </a:p>
        </p:txBody>
      </p:sp>
      <p:sp>
        <p:nvSpPr>
          <p:cNvPr id="3" name="Content Placeholder 2"/>
          <p:cNvSpPr>
            <a:spLocks noGrp="1"/>
          </p:cNvSpPr>
          <p:nvPr>
            <p:ph idx="1"/>
          </p:nvPr>
        </p:nvSpPr>
        <p:spPr/>
        <p:txBody>
          <a:bodyPr/>
          <a:lstStyle/>
          <a:p>
            <a:pPr marL="0" indent="0">
              <a:buNone/>
            </a:pPr>
            <a:r>
              <a:rPr lang="en-GB" dirty="0" smtClean="0">
                <a:solidFill>
                  <a:schemeClr val="accent3"/>
                </a:solidFill>
              </a:rPr>
              <a:t>In numbers between 21 and 99 (but not 30, 40 </a:t>
            </a:r>
            <a:r>
              <a:rPr lang="en-GB" dirty="0" err="1" smtClean="0">
                <a:solidFill>
                  <a:schemeClr val="accent3"/>
                </a:solidFill>
              </a:rPr>
              <a:t>etc</a:t>
            </a:r>
            <a:r>
              <a:rPr lang="en-GB" dirty="0" smtClean="0">
                <a:solidFill>
                  <a:schemeClr val="accent3"/>
                </a:solidFill>
              </a:rPr>
              <a:t>)</a:t>
            </a:r>
          </a:p>
          <a:p>
            <a:r>
              <a:rPr lang="en-GB" dirty="0" smtClean="0">
                <a:solidFill>
                  <a:schemeClr val="accent3"/>
                </a:solidFill>
              </a:rPr>
              <a:t>sixty-five</a:t>
            </a:r>
          </a:p>
          <a:p>
            <a:r>
              <a:rPr lang="en-GB" dirty="0" smtClean="0">
                <a:solidFill>
                  <a:schemeClr val="accent3"/>
                </a:solidFill>
              </a:rPr>
              <a:t>seventy-eight</a:t>
            </a:r>
          </a:p>
          <a:p>
            <a:r>
              <a:rPr lang="en-GB" dirty="0">
                <a:solidFill>
                  <a:schemeClr val="accent3"/>
                </a:solidFill>
              </a:rPr>
              <a:t>o</a:t>
            </a:r>
            <a:r>
              <a:rPr lang="en-GB" dirty="0" smtClean="0">
                <a:solidFill>
                  <a:schemeClr val="accent3"/>
                </a:solidFill>
              </a:rPr>
              <a:t>ne hundred and thirty-one</a:t>
            </a:r>
          </a:p>
          <a:p>
            <a:r>
              <a:rPr lang="en-GB" dirty="0">
                <a:solidFill>
                  <a:schemeClr val="accent3"/>
                </a:solidFill>
              </a:rPr>
              <a:t>s</a:t>
            </a:r>
            <a:r>
              <a:rPr lang="en-GB" dirty="0" smtClean="0">
                <a:solidFill>
                  <a:schemeClr val="accent3"/>
                </a:solidFill>
              </a:rPr>
              <a:t>ix thousand, four hundred and ninety-three.</a:t>
            </a:r>
            <a:endParaRPr lang="en-GB" dirty="0">
              <a:solidFill>
                <a:schemeClr val="accent3"/>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17804134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499" y="2708920"/>
            <a:ext cx="8229600" cy="1143000"/>
          </a:xfrm>
        </p:spPr>
        <p:txBody>
          <a:bodyPr/>
          <a:lstStyle/>
          <a:p>
            <a:r>
              <a:rPr lang="en-GB" dirty="0" smtClean="0">
                <a:solidFill>
                  <a:srgbClr val="FFFF00"/>
                </a:solidFill>
              </a:rPr>
              <a:t>The end</a:t>
            </a:r>
            <a:endParaRPr lang="en-GB" dirty="0">
              <a:solidFill>
                <a:srgbClr val="FFFF00"/>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890866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Ages</a:t>
            </a:r>
            <a:endParaRPr lang="en-GB" dirty="0">
              <a:solidFill>
                <a:srgbClr val="FFFF00"/>
              </a:solidFill>
            </a:endParaRPr>
          </a:p>
        </p:txBody>
      </p:sp>
      <p:sp>
        <p:nvSpPr>
          <p:cNvPr id="3" name="Content Placeholder 2"/>
          <p:cNvSpPr>
            <a:spLocks noGrp="1"/>
          </p:cNvSpPr>
          <p:nvPr>
            <p:ph idx="1"/>
          </p:nvPr>
        </p:nvSpPr>
        <p:spPr/>
        <p:txBody>
          <a:bodyPr/>
          <a:lstStyle/>
          <a:p>
            <a:pPr marL="0" indent="0">
              <a:buNone/>
            </a:pPr>
            <a:r>
              <a:rPr lang="en-GB" dirty="0" smtClean="0">
                <a:solidFill>
                  <a:schemeClr val="accent3"/>
                </a:solidFill>
              </a:rPr>
              <a:t>When a person’s age is written before a noun, or instead of a noun</a:t>
            </a:r>
          </a:p>
          <a:p>
            <a:r>
              <a:rPr lang="en-GB" dirty="0" smtClean="0">
                <a:solidFill>
                  <a:schemeClr val="accent3"/>
                </a:solidFill>
              </a:rPr>
              <a:t>I have a twelve-</a:t>
            </a:r>
            <a:r>
              <a:rPr lang="en-GB" dirty="0" smtClean="0">
                <a:solidFill>
                  <a:srgbClr val="FF0000"/>
                </a:solidFill>
              </a:rPr>
              <a:t>year</a:t>
            </a:r>
            <a:r>
              <a:rPr lang="en-GB" dirty="0" smtClean="0">
                <a:solidFill>
                  <a:schemeClr val="accent3"/>
                </a:solidFill>
              </a:rPr>
              <a:t>-old son.</a:t>
            </a:r>
          </a:p>
          <a:p>
            <a:pPr>
              <a:spcAft>
                <a:spcPts val="1200"/>
              </a:spcAft>
            </a:pPr>
            <a:r>
              <a:rPr lang="en-GB" dirty="0" smtClean="0">
                <a:solidFill>
                  <a:schemeClr val="accent3"/>
                </a:solidFill>
              </a:rPr>
              <a:t>My three-</a:t>
            </a:r>
            <a:r>
              <a:rPr lang="en-GB" dirty="0" smtClean="0">
                <a:solidFill>
                  <a:srgbClr val="FF0000"/>
                </a:solidFill>
              </a:rPr>
              <a:t>year</a:t>
            </a:r>
            <a:r>
              <a:rPr lang="en-GB" dirty="0" smtClean="0">
                <a:solidFill>
                  <a:schemeClr val="accent3"/>
                </a:solidFill>
              </a:rPr>
              <a:t>-old ate all the chocolate.</a:t>
            </a:r>
          </a:p>
          <a:p>
            <a:r>
              <a:rPr lang="en-GB" dirty="0" smtClean="0">
                <a:solidFill>
                  <a:schemeClr val="accent3"/>
                </a:solidFill>
              </a:rPr>
              <a:t>BUT:  My son is twelve </a:t>
            </a:r>
            <a:r>
              <a:rPr lang="en-GB" dirty="0" smtClean="0">
                <a:solidFill>
                  <a:srgbClr val="FF0000"/>
                </a:solidFill>
              </a:rPr>
              <a:t>years</a:t>
            </a:r>
            <a:r>
              <a:rPr lang="en-GB" dirty="0" smtClean="0">
                <a:solidFill>
                  <a:schemeClr val="accent3"/>
                </a:solidFill>
              </a:rPr>
              <a:t> old.</a:t>
            </a:r>
          </a:p>
          <a:p>
            <a:endParaRPr lang="en-GB" dirty="0">
              <a:solidFill>
                <a:schemeClr val="accent3"/>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132536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FF00"/>
                </a:solidFill>
              </a:rPr>
              <a:t>T</a:t>
            </a:r>
            <a:r>
              <a:rPr lang="en-GB" dirty="0" smtClean="0">
                <a:solidFill>
                  <a:srgbClr val="FFFF00"/>
                </a:solidFill>
              </a:rPr>
              <a:t>imes</a:t>
            </a:r>
            <a:endParaRPr lang="en-GB" dirty="0">
              <a:solidFill>
                <a:srgbClr val="FFFF00"/>
              </a:solidFill>
            </a:endParaRPr>
          </a:p>
        </p:txBody>
      </p:sp>
      <p:sp>
        <p:nvSpPr>
          <p:cNvPr id="3" name="Content Placeholder 2"/>
          <p:cNvSpPr>
            <a:spLocks noGrp="1"/>
          </p:cNvSpPr>
          <p:nvPr>
            <p:ph idx="1"/>
          </p:nvPr>
        </p:nvSpPr>
        <p:spPr/>
        <p:txBody>
          <a:bodyPr/>
          <a:lstStyle/>
          <a:p>
            <a:pPr marL="0" indent="0">
              <a:buNone/>
            </a:pPr>
            <a:r>
              <a:rPr lang="en-GB" dirty="0" smtClean="0">
                <a:solidFill>
                  <a:schemeClr val="accent3"/>
                </a:solidFill>
              </a:rPr>
              <a:t>When time is written before a noun, or instead of a noun</a:t>
            </a:r>
            <a:endParaRPr lang="en-GB" dirty="0">
              <a:solidFill>
                <a:schemeClr val="accent3"/>
              </a:solidFill>
            </a:endParaRPr>
          </a:p>
          <a:p>
            <a:r>
              <a:rPr lang="en-GB" dirty="0" smtClean="0">
                <a:solidFill>
                  <a:schemeClr val="accent3"/>
                </a:solidFill>
              </a:rPr>
              <a:t>I caught the twelve-o’clock train.</a:t>
            </a:r>
          </a:p>
          <a:p>
            <a:pPr>
              <a:spcAft>
                <a:spcPts val="1200"/>
              </a:spcAft>
            </a:pPr>
            <a:r>
              <a:rPr lang="en-GB" dirty="0" smtClean="0">
                <a:solidFill>
                  <a:schemeClr val="accent3"/>
                </a:solidFill>
              </a:rPr>
              <a:t>She had just missed the ten-o’clock so caught the eleven-thirty instead.</a:t>
            </a:r>
          </a:p>
          <a:p>
            <a:r>
              <a:rPr lang="en-GB" dirty="0" smtClean="0">
                <a:solidFill>
                  <a:schemeClr val="accent3"/>
                </a:solidFill>
              </a:rPr>
              <a:t>BUT: The class starts at twelve o’clock.</a:t>
            </a:r>
            <a:endParaRPr lang="en-GB" dirty="0">
              <a:solidFill>
                <a:schemeClr val="accent3"/>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2813427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In names	</a:t>
            </a:r>
            <a:endParaRPr lang="en-GB" dirty="0">
              <a:solidFill>
                <a:srgbClr val="FFFF00"/>
              </a:solidFill>
            </a:endParaRPr>
          </a:p>
        </p:txBody>
      </p:sp>
      <p:sp>
        <p:nvSpPr>
          <p:cNvPr id="3" name="Content Placeholder 2"/>
          <p:cNvSpPr>
            <a:spLocks noGrp="1"/>
          </p:cNvSpPr>
          <p:nvPr>
            <p:ph idx="1"/>
          </p:nvPr>
        </p:nvSpPr>
        <p:spPr>
          <a:xfrm>
            <a:off x="457200" y="1600200"/>
            <a:ext cx="8229600" cy="4781128"/>
          </a:xfrm>
        </p:spPr>
        <p:txBody>
          <a:bodyPr/>
          <a:lstStyle/>
          <a:p>
            <a:pPr marL="0" indent="0">
              <a:buNone/>
            </a:pPr>
            <a:r>
              <a:rPr lang="en-GB" dirty="0" smtClean="0">
                <a:solidFill>
                  <a:schemeClr val="accent3"/>
                </a:solidFill>
              </a:rPr>
              <a:t>Surnames of two words (double barrelled) are usually linked with a hyphen.</a:t>
            </a:r>
          </a:p>
          <a:p>
            <a:r>
              <a:rPr lang="en-GB" dirty="0" smtClean="0">
                <a:solidFill>
                  <a:schemeClr val="accent3"/>
                </a:solidFill>
              </a:rPr>
              <a:t>James </a:t>
            </a:r>
            <a:r>
              <a:rPr lang="en-GB" dirty="0" err="1" smtClean="0">
                <a:solidFill>
                  <a:schemeClr val="accent3"/>
                </a:solidFill>
              </a:rPr>
              <a:t>Ponsonby</a:t>
            </a:r>
            <a:r>
              <a:rPr lang="en-GB" dirty="0" smtClean="0">
                <a:solidFill>
                  <a:schemeClr val="accent3"/>
                </a:solidFill>
              </a:rPr>
              <a:t>-Smith</a:t>
            </a:r>
          </a:p>
          <a:p>
            <a:r>
              <a:rPr lang="en-GB" dirty="0" smtClean="0">
                <a:solidFill>
                  <a:schemeClr val="accent3"/>
                </a:solidFill>
              </a:rPr>
              <a:t>Margaret Smith-Reynolds</a:t>
            </a:r>
          </a:p>
          <a:p>
            <a:pPr marL="0" indent="0">
              <a:buNone/>
            </a:pPr>
            <a:r>
              <a:rPr lang="en-GB" dirty="0" smtClean="0">
                <a:solidFill>
                  <a:schemeClr val="accent3"/>
                </a:solidFill>
              </a:rPr>
              <a:t>Some forenames are also commonly hyphenated.</a:t>
            </a:r>
          </a:p>
          <a:p>
            <a:r>
              <a:rPr lang="en-GB" dirty="0" smtClean="0">
                <a:solidFill>
                  <a:schemeClr val="accent3"/>
                </a:solidFill>
              </a:rPr>
              <a:t> Mary-Jo, Lauren-May, Lisa-Marie</a:t>
            </a:r>
          </a:p>
          <a:p>
            <a:pPr marL="0" indent="0">
              <a:buNone/>
            </a:pPr>
            <a:endParaRPr lang="en-GB" dirty="0">
              <a:solidFill>
                <a:schemeClr val="accent3"/>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135223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Journeys	</a:t>
            </a:r>
            <a:endParaRPr lang="en-GB" dirty="0">
              <a:solidFill>
                <a:srgbClr val="FFFF00"/>
              </a:solidFill>
            </a:endParaRPr>
          </a:p>
        </p:txBody>
      </p:sp>
      <p:sp>
        <p:nvSpPr>
          <p:cNvPr id="3" name="Content Placeholder 2"/>
          <p:cNvSpPr>
            <a:spLocks noGrp="1"/>
          </p:cNvSpPr>
          <p:nvPr>
            <p:ph idx="1"/>
          </p:nvPr>
        </p:nvSpPr>
        <p:spPr>
          <a:xfrm>
            <a:off x="457200" y="1600200"/>
            <a:ext cx="8363272" cy="4781128"/>
          </a:xfrm>
        </p:spPr>
        <p:txBody>
          <a:bodyPr/>
          <a:lstStyle/>
          <a:p>
            <a:pPr marL="0" indent="0">
              <a:buNone/>
            </a:pPr>
            <a:r>
              <a:rPr lang="en-GB" dirty="0">
                <a:solidFill>
                  <a:schemeClr val="bg1"/>
                </a:solidFill>
              </a:rPr>
              <a:t>A hyphen is put between two place names.</a:t>
            </a:r>
          </a:p>
          <a:p>
            <a:r>
              <a:rPr lang="en-GB" dirty="0" smtClean="0">
                <a:solidFill>
                  <a:schemeClr val="bg1"/>
                </a:solidFill>
              </a:rPr>
              <a:t>I caught the Bristol-Bath train.</a:t>
            </a:r>
          </a:p>
          <a:p>
            <a:r>
              <a:rPr lang="en-GB" dirty="0" smtClean="0">
                <a:solidFill>
                  <a:schemeClr val="bg1"/>
                </a:solidFill>
              </a:rPr>
              <a:t>The Heathrow-Bangkok flight has been delayed.</a:t>
            </a:r>
          </a:p>
          <a:p>
            <a:r>
              <a:rPr lang="en-GB" dirty="0" smtClean="0">
                <a:solidFill>
                  <a:schemeClr val="bg1"/>
                </a:solidFill>
              </a:rPr>
              <a:t>He’s using the Sheffield-Derby-Birmingham route.</a:t>
            </a:r>
          </a:p>
          <a:p>
            <a:pPr marL="0" indent="0">
              <a:buNone/>
            </a:pPr>
            <a:endParaRPr lang="en-GB" dirty="0">
              <a:solidFill>
                <a:schemeClr val="accent3"/>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533854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lstStyle/>
          <a:p>
            <a:r>
              <a:rPr lang="en-GB" dirty="0" smtClean="0">
                <a:solidFill>
                  <a:srgbClr val="FFFF00"/>
                </a:solidFill>
              </a:rPr>
              <a:t>Insert hyphens</a:t>
            </a:r>
            <a:r>
              <a:rPr lang="en-GB" dirty="0">
                <a:solidFill>
                  <a:srgbClr val="FFFF00"/>
                </a:solidFill>
              </a:rPr>
              <a:t> </a:t>
            </a:r>
            <a:r>
              <a:rPr lang="en-GB" dirty="0" smtClean="0">
                <a:solidFill>
                  <a:srgbClr val="FFFF00"/>
                </a:solidFill>
              </a:rPr>
              <a:t>(8)	</a:t>
            </a:r>
            <a:endParaRPr lang="en-GB" dirty="0">
              <a:solidFill>
                <a:srgbClr val="FFFF00"/>
              </a:solidFill>
            </a:endParaRPr>
          </a:p>
        </p:txBody>
      </p:sp>
      <p:sp>
        <p:nvSpPr>
          <p:cNvPr id="3" name="Content Placeholder 2"/>
          <p:cNvSpPr>
            <a:spLocks noGrp="1"/>
          </p:cNvSpPr>
          <p:nvPr>
            <p:ph idx="1"/>
          </p:nvPr>
        </p:nvSpPr>
        <p:spPr/>
        <p:txBody>
          <a:bodyPr/>
          <a:lstStyle/>
          <a:p>
            <a:r>
              <a:rPr lang="en-GB" sz="2800" dirty="0">
                <a:solidFill>
                  <a:schemeClr val="accent3"/>
                </a:solidFill>
              </a:rPr>
              <a:t>My </a:t>
            </a:r>
            <a:r>
              <a:rPr lang="en-GB" sz="2800" dirty="0" smtClean="0">
                <a:solidFill>
                  <a:schemeClr val="accent3"/>
                </a:solidFill>
              </a:rPr>
              <a:t>ten</a:t>
            </a:r>
            <a:r>
              <a:rPr lang="en-GB" sz="2800" dirty="0" smtClean="0">
                <a:solidFill>
                  <a:srgbClr val="FF0000"/>
                </a:solidFill>
              </a:rPr>
              <a:t> </a:t>
            </a:r>
            <a:r>
              <a:rPr lang="en-GB" sz="2800" dirty="0" smtClean="0">
                <a:solidFill>
                  <a:schemeClr val="accent3"/>
                </a:solidFill>
              </a:rPr>
              <a:t>year</a:t>
            </a:r>
            <a:r>
              <a:rPr lang="en-GB" sz="2800" dirty="0" smtClean="0">
                <a:solidFill>
                  <a:srgbClr val="FF0000"/>
                </a:solidFill>
              </a:rPr>
              <a:t> </a:t>
            </a:r>
            <a:r>
              <a:rPr lang="en-GB" sz="2800" dirty="0">
                <a:solidFill>
                  <a:schemeClr val="accent3"/>
                </a:solidFill>
              </a:rPr>
              <a:t>old daughter </a:t>
            </a:r>
            <a:r>
              <a:rPr lang="en-GB" sz="2800" dirty="0" smtClean="0">
                <a:solidFill>
                  <a:schemeClr val="accent3"/>
                </a:solidFill>
              </a:rPr>
              <a:t>Mary</a:t>
            </a:r>
            <a:r>
              <a:rPr lang="en-GB" sz="2800" dirty="0" smtClean="0">
                <a:solidFill>
                  <a:srgbClr val="FF0000"/>
                </a:solidFill>
              </a:rPr>
              <a:t> </a:t>
            </a:r>
            <a:r>
              <a:rPr lang="en-GB" sz="2800" dirty="0" smtClean="0">
                <a:solidFill>
                  <a:schemeClr val="accent3"/>
                </a:solidFill>
              </a:rPr>
              <a:t>Jo </a:t>
            </a:r>
            <a:r>
              <a:rPr lang="en-GB" sz="2800" dirty="0">
                <a:solidFill>
                  <a:schemeClr val="accent3"/>
                </a:solidFill>
              </a:rPr>
              <a:t>went to bed last night at 7 o’clock. I had just finished reading page </a:t>
            </a:r>
            <a:r>
              <a:rPr lang="en-GB" sz="2800" dirty="0" smtClean="0">
                <a:solidFill>
                  <a:schemeClr val="accent3"/>
                </a:solidFill>
              </a:rPr>
              <a:t>fifty</a:t>
            </a:r>
            <a:r>
              <a:rPr lang="en-GB" sz="2800" dirty="0" smtClean="0">
                <a:solidFill>
                  <a:srgbClr val="FF0000"/>
                </a:solidFill>
              </a:rPr>
              <a:t> </a:t>
            </a:r>
            <a:r>
              <a:rPr lang="en-GB" sz="2800" dirty="0" smtClean="0">
                <a:solidFill>
                  <a:schemeClr val="accent3"/>
                </a:solidFill>
              </a:rPr>
              <a:t>two </a:t>
            </a:r>
            <a:r>
              <a:rPr lang="en-GB" sz="2800" dirty="0">
                <a:solidFill>
                  <a:schemeClr val="accent3"/>
                </a:solidFill>
              </a:rPr>
              <a:t>of Matilda. </a:t>
            </a:r>
            <a:r>
              <a:rPr lang="en-GB" sz="2800" dirty="0" smtClean="0">
                <a:solidFill>
                  <a:schemeClr val="accent3"/>
                </a:solidFill>
              </a:rPr>
              <a:t>Her father, </a:t>
            </a:r>
            <a:r>
              <a:rPr lang="en-GB" sz="2800" dirty="0">
                <a:solidFill>
                  <a:schemeClr val="accent3"/>
                </a:solidFill>
              </a:rPr>
              <a:t>who was </a:t>
            </a:r>
            <a:r>
              <a:rPr lang="en-GB" sz="2800" dirty="0" smtClean="0">
                <a:solidFill>
                  <a:schemeClr val="accent3"/>
                </a:solidFill>
              </a:rPr>
              <a:t>forty</a:t>
            </a:r>
            <a:r>
              <a:rPr lang="en-GB" sz="2800" dirty="0" smtClean="0">
                <a:solidFill>
                  <a:srgbClr val="FF0000"/>
                </a:solidFill>
              </a:rPr>
              <a:t> </a:t>
            </a:r>
            <a:r>
              <a:rPr lang="en-GB" sz="2800" dirty="0" smtClean="0">
                <a:solidFill>
                  <a:schemeClr val="accent3"/>
                </a:solidFill>
              </a:rPr>
              <a:t>three </a:t>
            </a:r>
            <a:r>
              <a:rPr lang="en-GB" sz="2800" dirty="0">
                <a:solidFill>
                  <a:schemeClr val="accent3"/>
                </a:solidFill>
              </a:rPr>
              <a:t>years old, </a:t>
            </a:r>
            <a:r>
              <a:rPr lang="en-GB" sz="2800" dirty="0" smtClean="0">
                <a:solidFill>
                  <a:schemeClr val="accent3"/>
                </a:solidFill>
              </a:rPr>
              <a:t>arrived </a:t>
            </a:r>
            <a:r>
              <a:rPr lang="en-GB" sz="2800" dirty="0">
                <a:solidFill>
                  <a:schemeClr val="accent3"/>
                </a:solidFill>
              </a:rPr>
              <a:t>half an hour later having missed the </a:t>
            </a:r>
            <a:r>
              <a:rPr lang="en-GB" sz="2800" dirty="0" smtClean="0">
                <a:solidFill>
                  <a:schemeClr val="accent3"/>
                </a:solidFill>
              </a:rPr>
              <a:t>seven</a:t>
            </a:r>
            <a:r>
              <a:rPr lang="en-GB" sz="2800" dirty="0" smtClean="0">
                <a:solidFill>
                  <a:srgbClr val="FF0000"/>
                </a:solidFill>
              </a:rPr>
              <a:t> </a:t>
            </a:r>
            <a:r>
              <a:rPr lang="en-GB" sz="2800" dirty="0" smtClean="0">
                <a:solidFill>
                  <a:schemeClr val="accent3"/>
                </a:solidFill>
              </a:rPr>
              <a:t>o’clock </a:t>
            </a:r>
            <a:r>
              <a:rPr lang="en-GB" sz="2800" dirty="0">
                <a:solidFill>
                  <a:schemeClr val="accent3"/>
                </a:solidFill>
              </a:rPr>
              <a:t>train from Derby. </a:t>
            </a:r>
          </a:p>
          <a:p>
            <a:r>
              <a:rPr lang="en-GB" sz="2800" dirty="0">
                <a:solidFill>
                  <a:schemeClr val="accent3"/>
                </a:solidFill>
              </a:rPr>
              <a:t>He had caught the </a:t>
            </a:r>
            <a:r>
              <a:rPr lang="en-GB" sz="2800" dirty="0" smtClean="0">
                <a:solidFill>
                  <a:schemeClr val="accent3"/>
                </a:solidFill>
              </a:rPr>
              <a:t>Sheffield</a:t>
            </a:r>
            <a:r>
              <a:rPr lang="en-GB" sz="2800" dirty="0" smtClean="0">
                <a:solidFill>
                  <a:srgbClr val="FF0000"/>
                </a:solidFill>
              </a:rPr>
              <a:t> </a:t>
            </a:r>
            <a:r>
              <a:rPr lang="en-GB" sz="2800" dirty="0" smtClean="0">
                <a:solidFill>
                  <a:schemeClr val="accent3"/>
                </a:solidFill>
              </a:rPr>
              <a:t>Chesterfield </a:t>
            </a:r>
            <a:r>
              <a:rPr lang="en-GB" sz="2800" dirty="0">
                <a:solidFill>
                  <a:schemeClr val="accent3"/>
                </a:solidFill>
              </a:rPr>
              <a:t>train earlier in the day. His boss Miles </a:t>
            </a:r>
            <a:r>
              <a:rPr lang="en-GB" sz="2800" dirty="0" err="1" smtClean="0">
                <a:solidFill>
                  <a:schemeClr val="accent3"/>
                </a:solidFill>
              </a:rPr>
              <a:t>Blenkins</a:t>
            </a:r>
            <a:r>
              <a:rPr lang="en-GB" sz="2800" dirty="0" smtClean="0">
                <a:solidFill>
                  <a:srgbClr val="FF0000"/>
                </a:solidFill>
              </a:rPr>
              <a:t> </a:t>
            </a:r>
            <a:r>
              <a:rPr lang="en-GB" sz="2800" dirty="0" smtClean="0">
                <a:solidFill>
                  <a:schemeClr val="accent3"/>
                </a:solidFill>
              </a:rPr>
              <a:t>Jones </a:t>
            </a:r>
            <a:r>
              <a:rPr lang="en-GB" sz="2800" dirty="0">
                <a:solidFill>
                  <a:schemeClr val="accent3"/>
                </a:solidFill>
              </a:rPr>
              <a:t>was away at Wimbledon.</a:t>
            </a: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588683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p:spPr>
        <p:txBody>
          <a:bodyPr/>
          <a:lstStyle/>
          <a:p>
            <a:r>
              <a:rPr lang="en-GB" dirty="0" smtClean="0">
                <a:solidFill>
                  <a:srgbClr val="FFFF00"/>
                </a:solidFill>
              </a:rPr>
              <a:t>Answers	</a:t>
            </a:r>
            <a:endParaRPr lang="en-GB" dirty="0">
              <a:solidFill>
                <a:srgbClr val="FFFF00"/>
              </a:solidFill>
            </a:endParaRPr>
          </a:p>
        </p:txBody>
      </p:sp>
      <p:sp>
        <p:nvSpPr>
          <p:cNvPr id="3" name="Content Placeholder 2"/>
          <p:cNvSpPr>
            <a:spLocks noGrp="1"/>
          </p:cNvSpPr>
          <p:nvPr>
            <p:ph idx="1"/>
          </p:nvPr>
        </p:nvSpPr>
        <p:spPr/>
        <p:txBody>
          <a:bodyPr/>
          <a:lstStyle/>
          <a:p>
            <a:r>
              <a:rPr lang="en-GB" sz="2800" dirty="0" smtClean="0">
                <a:solidFill>
                  <a:schemeClr val="accent3"/>
                </a:solidFill>
              </a:rPr>
              <a:t>My ten</a:t>
            </a:r>
            <a:r>
              <a:rPr lang="en-GB" sz="2800" dirty="0" smtClean="0">
                <a:solidFill>
                  <a:srgbClr val="FF0000"/>
                </a:solidFill>
              </a:rPr>
              <a:t>-</a:t>
            </a:r>
            <a:r>
              <a:rPr lang="en-GB" sz="2800" dirty="0" smtClean="0">
                <a:solidFill>
                  <a:schemeClr val="accent3"/>
                </a:solidFill>
              </a:rPr>
              <a:t>year</a:t>
            </a:r>
            <a:r>
              <a:rPr lang="en-GB" sz="2800" dirty="0">
                <a:solidFill>
                  <a:srgbClr val="FF0000"/>
                </a:solidFill>
              </a:rPr>
              <a:t>-</a:t>
            </a:r>
            <a:r>
              <a:rPr lang="en-GB" sz="2800" dirty="0" smtClean="0">
                <a:solidFill>
                  <a:schemeClr val="accent3"/>
                </a:solidFill>
              </a:rPr>
              <a:t>old daughter Mary</a:t>
            </a:r>
            <a:r>
              <a:rPr lang="en-GB" sz="2800" dirty="0">
                <a:solidFill>
                  <a:srgbClr val="FF0000"/>
                </a:solidFill>
              </a:rPr>
              <a:t>-</a:t>
            </a:r>
            <a:r>
              <a:rPr lang="en-GB" sz="2800" dirty="0" smtClean="0">
                <a:solidFill>
                  <a:schemeClr val="accent3"/>
                </a:solidFill>
              </a:rPr>
              <a:t>Jo went to bed last night at 7 o’clock. I had just finished reading page fifty</a:t>
            </a:r>
            <a:r>
              <a:rPr lang="en-GB" sz="2800" dirty="0" smtClean="0">
                <a:solidFill>
                  <a:srgbClr val="FF0000"/>
                </a:solidFill>
              </a:rPr>
              <a:t>-</a:t>
            </a:r>
            <a:r>
              <a:rPr lang="en-GB" sz="2800" dirty="0" smtClean="0">
                <a:solidFill>
                  <a:schemeClr val="accent3"/>
                </a:solidFill>
              </a:rPr>
              <a:t>two of Matilda. Her father, who was forty</a:t>
            </a:r>
            <a:r>
              <a:rPr lang="en-GB" sz="2800" dirty="0" smtClean="0">
                <a:solidFill>
                  <a:srgbClr val="FF0000"/>
                </a:solidFill>
              </a:rPr>
              <a:t>-</a:t>
            </a:r>
            <a:r>
              <a:rPr lang="en-GB" sz="2800" dirty="0" smtClean="0">
                <a:solidFill>
                  <a:schemeClr val="accent3"/>
                </a:solidFill>
              </a:rPr>
              <a:t>three years old, arrived half an hour later having missed the seven</a:t>
            </a:r>
            <a:r>
              <a:rPr lang="en-GB" sz="2800" dirty="0" smtClean="0">
                <a:solidFill>
                  <a:srgbClr val="FF0000"/>
                </a:solidFill>
              </a:rPr>
              <a:t>-</a:t>
            </a:r>
            <a:r>
              <a:rPr lang="en-GB" sz="2800" dirty="0" smtClean="0">
                <a:solidFill>
                  <a:schemeClr val="accent3"/>
                </a:solidFill>
              </a:rPr>
              <a:t>o’clock train from Derby. </a:t>
            </a:r>
          </a:p>
          <a:p>
            <a:r>
              <a:rPr lang="en-GB" sz="2800" dirty="0" smtClean="0">
                <a:solidFill>
                  <a:schemeClr val="accent3"/>
                </a:solidFill>
              </a:rPr>
              <a:t>He had caught the Sheffield</a:t>
            </a:r>
            <a:r>
              <a:rPr lang="en-GB" sz="2800" dirty="0" smtClean="0">
                <a:solidFill>
                  <a:srgbClr val="FF0000"/>
                </a:solidFill>
              </a:rPr>
              <a:t>-</a:t>
            </a:r>
            <a:r>
              <a:rPr lang="en-GB" sz="2800" dirty="0" smtClean="0">
                <a:solidFill>
                  <a:schemeClr val="accent3"/>
                </a:solidFill>
              </a:rPr>
              <a:t>Chesterfield train earlier in the day. His boss Miles </a:t>
            </a:r>
            <a:r>
              <a:rPr lang="en-GB" sz="2800" dirty="0" err="1" smtClean="0">
                <a:solidFill>
                  <a:schemeClr val="accent3"/>
                </a:solidFill>
              </a:rPr>
              <a:t>Blenkins</a:t>
            </a:r>
            <a:r>
              <a:rPr lang="en-GB" sz="2800" dirty="0" smtClean="0">
                <a:solidFill>
                  <a:srgbClr val="FF0000"/>
                </a:solidFill>
              </a:rPr>
              <a:t>-</a:t>
            </a:r>
            <a:r>
              <a:rPr lang="en-GB" sz="2800" dirty="0" smtClean="0">
                <a:solidFill>
                  <a:schemeClr val="accent3"/>
                </a:solidFill>
              </a:rPr>
              <a:t>Jones was away at Wimbledon.</a:t>
            </a:r>
            <a:endParaRPr lang="en-GB" sz="2800" dirty="0">
              <a:solidFill>
                <a:schemeClr val="accent3"/>
              </a:solidFill>
            </a:endParaRPr>
          </a:p>
        </p:txBody>
      </p:sp>
      <p:sp>
        <p:nvSpPr>
          <p:cNvPr id="4" name="TextBox 3"/>
          <p:cNvSpPr txBox="1"/>
          <p:nvPr/>
        </p:nvSpPr>
        <p:spPr>
          <a:xfrm>
            <a:off x="8388424" y="6665950"/>
            <a:ext cx="648072" cy="184666"/>
          </a:xfrm>
          <a:prstGeom prst="rect">
            <a:avLst/>
          </a:prstGeom>
          <a:solidFill>
            <a:srgbClr val="996600"/>
          </a:solidFill>
        </p:spPr>
        <p:txBody>
          <a:bodyPr wrap="square" rtlCol="0">
            <a:spAutoFit/>
          </a:bodyPr>
          <a:lstStyle/>
          <a:p>
            <a:r>
              <a:rPr lang="en-GB" sz="600" dirty="0" smtClean="0"/>
              <a:t>Hyphens</a:t>
            </a:r>
            <a:endParaRPr lang="en-GB" sz="600" dirty="0"/>
          </a:p>
        </p:txBody>
      </p:sp>
    </p:spTree>
    <p:extLst>
      <p:ext uri="{BB962C8B-B14F-4D97-AF65-F5344CB8AC3E}">
        <p14:creationId xmlns:p14="http://schemas.microsoft.com/office/powerpoint/2010/main" val="378824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5939</TotalTime>
  <Words>1417</Words>
  <Application>Microsoft Office PowerPoint</Application>
  <PresentationFormat>On-screen Show (4:3)</PresentationFormat>
  <Paragraphs>251</Paragraphs>
  <Slides>30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30</vt:i4>
      </vt:variant>
    </vt:vector>
  </HeadingPairs>
  <TitlesOfParts>
    <vt:vector size="32" baseType="lpstr">
      <vt:lpstr>Arial</vt:lpstr>
      <vt:lpstr>Diseño predeterminado</vt:lpstr>
      <vt:lpstr>Hyphens</vt:lpstr>
      <vt:lpstr>PowerPoint Presentation</vt:lpstr>
      <vt:lpstr>In numbers</vt:lpstr>
      <vt:lpstr>Ages</vt:lpstr>
      <vt:lpstr>Times</vt:lpstr>
      <vt:lpstr>In names </vt:lpstr>
      <vt:lpstr>Journeys </vt:lpstr>
      <vt:lpstr>Insert hyphens (8) </vt:lpstr>
      <vt:lpstr>Answers </vt:lpstr>
      <vt:lpstr>Some prefixes</vt:lpstr>
      <vt:lpstr>Prefixes with proper nouns or adjectives (note: they don’t take a capital letter)</vt:lpstr>
      <vt:lpstr>More prefixes </vt:lpstr>
      <vt:lpstr> Even more prefixes</vt:lpstr>
      <vt:lpstr>To avoid difficult spellings</vt:lpstr>
      <vt:lpstr>Insert hyphens (7)</vt:lpstr>
      <vt:lpstr>Answers</vt:lpstr>
      <vt:lpstr>Some suffixes</vt:lpstr>
      <vt:lpstr>Spelling</vt:lpstr>
      <vt:lpstr>Compound adjectives</vt:lpstr>
      <vt:lpstr>More examples</vt:lpstr>
      <vt:lpstr>More compound adjectives</vt:lpstr>
      <vt:lpstr>Compound nouns</vt:lpstr>
      <vt:lpstr>Interestingly…</vt:lpstr>
      <vt:lpstr>Perhaps the most important advice about hyphens is to:</vt:lpstr>
      <vt:lpstr>Compound nouns</vt:lpstr>
      <vt:lpstr>Insert Hyphens (11)</vt:lpstr>
      <vt:lpstr>Answers</vt:lpstr>
      <vt:lpstr>At the end of lines</vt:lpstr>
      <vt:lpstr>Change in meaning</vt:lpstr>
      <vt:lpstr>The end</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Hyphens</dc:title>
  <dc:creator>Peter Barnett</dc:creator>
  <cp:lastModifiedBy>Peter Barnett</cp:lastModifiedBy>
  <cp:revision>802</cp:revision>
  <dcterms:created xsi:type="dcterms:W3CDTF">2010-05-23T14:28:12Z</dcterms:created>
  <dcterms:modified xsi:type="dcterms:W3CDTF">2016-11-05T09:29:26Z</dcterms:modified>
</cp:coreProperties>
</file>