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3" r:id="rId6"/>
    <p:sldId id="264" r:id="rId7"/>
    <p:sldId id="266" r:id="rId8"/>
    <p:sldId id="262" r:id="rId9"/>
    <p:sldId id="265" r:id="rId10"/>
    <p:sldId id="260" r:id="rId11"/>
    <p:sldId id="269" r:id="rId12"/>
    <p:sldId id="281" r:id="rId13"/>
    <p:sldId id="271" r:id="rId14"/>
    <p:sldId id="287" r:id="rId15"/>
    <p:sldId id="279" r:id="rId16"/>
    <p:sldId id="268" r:id="rId17"/>
    <p:sldId id="280" r:id="rId18"/>
    <p:sldId id="261" r:id="rId19"/>
    <p:sldId id="273" r:id="rId20"/>
    <p:sldId id="282" r:id="rId21"/>
    <p:sldId id="272" r:id="rId22"/>
    <p:sldId id="284" r:id="rId23"/>
    <p:sldId id="277" r:id="rId24"/>
    <p:sldId id="283" r:id="rId25"/>
    <p:sldId id="278" r:id="rId26"/>
    <p:sldId id="286" r:id="rId27"/>
    <p:sldId id="276" r:id="rId28"/>
    <p:sldId id="285" r:id="rId29"/>
    <p:sldId id="274" r:id="rId30"/>
    <p:sldId id="267" r:id="rId31"/>
    <p:sldId id="270" r:id="rId32"/>
    <p:sldId id="300" r:id="rId33"/>
    <p:sldId id="275" r:id="rId34"/>
    <p:sldId id="299" r:id="rId35"/>
    <p:sldId id="288" r:id="rId36"/>
    <p:sldId id="302" r:id="rId37"/>
    <p:sldId id="289" r:id="rId38"/>
    <p:sldId id="303" r:id="rId39"/>
    <p:sldId id="290" r:id="rId40"/>
    <p:sldId id="301" r:id="rId41"/>
    <p:sldId id="291" r:id="rId42"/>
    <p:sldId id="298" r:id="rId43"/>
    <p:sldId id="292" r:id="rId44"/>
    <p:sldId id="304" r:id="rId45"/>
    <p:sldId id="293" r:id="rId46"/>
    <p:sldId id="305" r:id="rId47"/>
    <p:sldId id="294" r:id="rId48"/>
    <p:sldId id="306" r:id="rId49"/>
    <p:sldId id="295" r:id="rId50"/>
    <p:sldId id="307" r:id="rId51"/>
    <p:sldId id="296" r:id="rId52"/>
    <p:sldId id="308" r:id="rId53"/>
    <p:sldId id="309" r:id="rId5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51" autoAdjust="0"/>
  </p:normalViewPr>
  <p:slideViewPr>
    <p:cSldViewPr>
      <p:cViewPr varScale="1">
        <p:scale>
          <a:sx n="81" d="100"/>
          <a:sy n="81" d="100"/>
        </p:scale>
        <p:origin x="44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7DE1E-1557-4D82-BE45-8BC6D4D951C8}" type="datetimeFigureOut">
              <a:rPr lang="en-GB" smtClean="0"/>
              <a:t>05/01/2016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0C8D0-1CA1-4D06-9921-3F4F85B1A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8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30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"</a:t>
            </a:r>
            <a:r>
              <a:rPr lang="en-GB" dirty="0" err="1" smtClean="0"/>
              <a:t>Jannu</a:t>
            </a:r>
            <a:r>
              <a:rPr lang="en-GB" dirty="0" smtClean="0"/>
              <a:t> from South" by </a:t>
            </a:r>
            <a:r>
              <a:rPr lang="en-GB" dirty="0" err="1" smtClean="0"/>
              <a:t>Carsten.nebel</a:t>
            </a:r>
            <a:r>
              <a:rPr lang="en-GB" dirty="0" smtClean="0"/>
              <a:t> - Own work. Licensed under CC BY 3.0 via Wikimedia Commons - https://commons.wikimedia.org/wiki/File:Jannu_from_South.jpg#/media/File:Jannu_from_South.jpg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704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Pretending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sth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like wolf howling rec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bz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Neumann TLM 103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"Crying-girl" by </a:t>
            </a:r>
            <a:r>
              <a:rPr lang="en-GB" dirty="0" err="1" smtClean="0"/>
              <a:t>Crimfants</a:t>
            </a:r>
            <a:r>
              <a:rPr lang="en-GB" dirty="0" smtClean="0"/>
              <a:t> - http://flickr.com/photos/crimfants/327861820/. Licensed under CC BY-SA 2.0 via Wikimedia Commons - https://commons.wikimedia.org/wiki/File:Crying-girl.jpg#/media/File:Crying-girl.jpg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0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0C8D0-1CA1-4D06-9921-3F4F85B1AFBA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4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D2F9-313F-4910-8B14-B0B05B2F0BD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38DC7-1032-4811-B43B-55E05C5E019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3C52F-0109-4C58-A155-E4023551709D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AAC70-EC57-43AA-9488-55190953E0A1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2614-FC0B-4A0B-9A09-CDA1DAD17F4C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FA50-AA04-462F-A442-CA48FC003C24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847B-177E-484C-8213-CE03F4D4011A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9D16A-649C-4200-91F8-0F15467954A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9E6A-196A-4024-A84F-7F138C5B249B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1A43B-44F3-400C-819D-6DFD26F7D809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4D35A5-D605-4E88-B3C2-370BF4075181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2732A6-0F0F-48F9-BBB5-07750D325F18}" type="slidenum">
              <a:rPr lang="en-GB" altLang="en-US" smtClean="0"/>
              <a:pPr/>
              <a:t>‹#›</a:t>
            </a:fld>
            <a:endParaRPr lang="en-GB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1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3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5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7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19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1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3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5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7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29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1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3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5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7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39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slide" Target="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5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1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3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5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microsoft.com/office/2007/relationships/media" Target="../media/media4.wav"/><Relationship Id="rId7" Type="http://schemas.openxmlformats.org/officeDocument/2006/relationships/slide" Target="slide4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50.png"/><Relationship Id="rId4" Type="http://schemas.openxmlformats.org/officeDocument/2006/relationships/audio" Target="../media/media4.wav"/><Relationship Id="rId9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7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" Target="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49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26.png"/><Relationship Id="rId4" Type="http://schemas.openxmlformats.org/officeDocument/2006/relationships/image" Target="../media/image5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51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gi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53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7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slide" Target="slide9.xml"/><Relationship Id="rId4" Type="http://schemas.openxmlformats.org/officeDocument/2006/relationships/audio" Target="../media/media2.wav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Idioms 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59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Be pictured on the same page.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Be in agreement.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01688" y="42887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Read a book together.</a:t>
            </a:r>
            <a:endParaRPr lang="en-GB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29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When Fred showed his plans for a new purple kitchen to his wife, they realised they were not on the same page.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7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332656"/>
            <a:ext cx="57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80540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Burn the midnight oil.</a:t>
            </a:r>
            <a:endParaRPr lang="en-GB" sz="40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2050" name="Picture 2" descr="C:\Users\Peter\Pictures\oil bur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133" y="737062"/>
            <a:ext cx="7327299" cy="488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midnight c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2" descr="Image result for midnight c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 descr="C:\Users\Peter\Pictures\New Folder\midnigh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3374" y="737062"/>
            <a:ext cx="2376264" cy="13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1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Work late into the night.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Start a fire at night time.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887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Burn oil to make really black smoke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30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With exams looming, Gemma often found herself burning the midnight oil.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Back to the drawing board.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sp>
        <p:nvSpPr>
          <p:cNvPr id="3" name="Right Arrow 2"/>
          <p:cNvSpPr/>
          <p:nvPr/>
        </p:nvSpPr>
        <p:spPr>
          <a:xfrm>
            <a:off x="3779912" y="3068960"/>
            <a:ext cx="100811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Rotring College Drawing Board A3 S0314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7046" y="1903270"/>
            <a:ext cx="338137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le:Bac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583" y="1340768"/>
            <a:ext cx="2544606" cy="400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8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59557" y="179923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Add pictures to help explain a text.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Time to rub something out and make it neater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644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Time to completely rethink plans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31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When they heard of the airline strike, they knew it was back to the drawing board for their holiday plans.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Hit the sack.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2050" name="Picture 2" descr="C:\Users\Peter\AppData\Local\Microsoft\Windows\Temporary Internet Files\Content.IE5\HLTS9EHL\DuckHitComputer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521" y="1196752"/>
            <a:ext cx="5534329" cy="430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amit Sie nicht die Katze im Sack kaufe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988840"/>
            <a:ext cx="285745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23928" y="5013176"/>
            <a:ext cx="5040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88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32520" y="1768460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Get the dust out of </a:t>
            </a:r>
            <a:r>
              <a:rPr lang="en-GB" sz="3200" dirty="0"/>
              <a:t>s</a:t>
            </a:r>
            <a:r>
              <a:rPr lang="en-GB" sz="3200" dirty="0" smtClean="0"/>
              <a:t> sack by beating it.</a:t>
            </a: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Go to bed.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44377" y="417832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Play a game called hit the sack.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19" y="332656"/>
            <a:ext cx="592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32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At midnight Frank declared that it was time to hit the sack.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33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Spill the beans.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3074" name="Picture 2" descr="C:\Users\Peter\AppData\Local\Microsoft\Windows\Temporary Internet Files\Content.IE5\UCMC1ZL9\Red_Kidney_Bean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4450804" cy="44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34076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Oops!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6923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Tell all.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Drop some food.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31951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Plant beans in the garden.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33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I heard all about lunch time – Sarah spilt the beans.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4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icing on the cake.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4098" name="Picture 2" descr="C:\Users\Peter\Pictures\cake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128792" cy="533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6732240" y="1844824"/>
            <a:ext cx="2016224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4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5"/>
            <a:ext cx="8229600" cy="6462142"/>
          </a:xfrm>
        </p:spPr>
        <p:txBody>
          <a:bodyPr/>
          <a:lstStyle/>
          <a:p>
            <a:r>
              <a:rPr lang="en-GB" sz="4000" dirty="0" smtClean="0"/>
              <a:t>Each idiom has two slides.</a:t>
            </a:r>
          </a:p>
          <a:p>
            <a:r>
              <a:rPr lang="en-GB" sz="4000" dirty="0" smtClean="0"/>
              <a:t>In the first slide you get a picture clue – can you guess the idiom?</a:t>
            </a:r>
          </a:p>
          <a:p>
            <a:r>
              <a:rPr lang="en-GB" sz="4000" dirty="0" smtClean="0"/>
              <a:t>In the second slide three possible meanings are given – can you guess the correct one?</a:t>
            </a:r>
            <a:endParaRPr lang="en-GB" sz="4000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99592" y="622802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Authors of photos are attributed in the notes of the relevant slide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67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 top layer of the cake.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94085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967" y="3015520"/>
            <a:ext cx="734481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GB" sz="2800" dirty="0" smtClean="0"/>
              <a:t>An extra good thing on top of something already good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14908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 sweetest spot.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94085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34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Susan loved visiting the zoo. The icing on the cake was being allowed to feed the penguins.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Make a mountain out of a mole hill.</a:t>
            </a:r>
            <a:endParaRPr lang="en-GB" sz="36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5122" name="Picture 2" descr="C:\Users\Peter\Pictures\mountain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8352" y="980728"/>
            <a:ext cx="5124128" cy="419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Peter\Pictures\mole hil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5" y="2132856"/>
            <a:ext cx="3050614" cy="223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203848" y="2966641"/>
            <a:ext cx="504056" cy="494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26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Make something small seem very serious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Keep digging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887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Look at something using a magnifying glass.</a:t>
            </a:r>
            <a:endParaRPr lang="en-GB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35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“It was only a light push – don’t make a mountain out of a mole hill!”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3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In hot water.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31" name="Picture 7" descr="http://theorbitbrown.com/site/wp-content/uploads/2013/03/103973111-199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507" y="1052735"/>
            <a:ext cx="3142669" cy="473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eter\Pictures\thermometer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388" y="0"/>
            <a:ext cx="1042683" cy="32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131840" y="3861048"/>
            <a:ext cx="129614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4174388" y="2204864"/>
            <a:ext cx="104268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74388" y="1474143"/>
            <a:ext cx="104268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6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Red from a hot bath.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In trouble.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Hidden by steam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36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Mark knew he was in hot water when his father discovered he had skipped music lessons for a whole month.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37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Pigs might fly.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" name="Picture 4" descr="http://1.bp.blogspot.com/-y7Oolei-T1U/TpGqwIHsaAI/AAAAAAAADCo/JaVUYRfJQbo/s1600/flying+pig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2452437" cy="192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artoon Flying Pig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4145687"/>
            <a:ext cx="2039044" cy="14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55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6944 L 0.14531 -0.36389 C 0.17587 -0.45695 0.2217 -0.50811 0.26892 -0.50811 C 0.32344 -0.50811 0.36684 -0.45695 0.39739 -0.36389 L 0.54323 0.06944 " pathEditMode="relative" rAng="0" ptsTypes="FffFF">
                                      <p:cBhvr>
                                        <p:cTn id="6" dur="3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53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5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6 -0.11829 C -0.02691 -0.14375 -0.02691 -0.16921 -0.02761 -0.19468 C -0.02778 -0.20232 -0.0316 -0.20903 -0.03386 -0.21551 C -0.04306 -0.24352 -0.05139 -0.25394 -0.07448 -0.26158 C -0.07813 -0.26459 -0.08195 -0.26806 -0.0849 -0.27269 C -0.08594 -0.27384 -0.08611 -0.27546 -0.08715 -0.27662 C -0.09514 -0.28565 -0.08785 -0.27292 -0.09445 -0.28357 C -0.09809 -0.28935 -0.10122 -0.29468 -0.10573 -0.29884 C -0.10955 -0.30625 -0.11823 -0.3169 -0.12465 -0.31968 C -0.12899 -0.3257 -0.13455 -0.33033 -0.13924 -0.33634 C -0.14445 -0.34329 -0.14827 -0.35255 -0.15278 -0.35996 C -0.15938 -0.3713 -0.17292 -0.38796 -0.18281 -0.39329 C -0.18629 -0.39769 -0.18889 -0.40116 -0.1934 -0.40301 C -0.20903 -0.42408 -0.21858 -0.44792 -0.23073 -0.47246 C -0.23646 -0.48357 -0.24028 -0.49769 -0.2474 -0.50718 C -0.24965 -0.51574 -0.25191 -0.52153 -0.25677 -0.52801 C -0.25834 -0.53403 -0.26024 -0.53982 -0.26406 -0.54329 C -0.2658 -0.55 -0.2724 -0.55764 -0.27761 -0.55996 C -0.28195 -0.56574 -0.28524 -0.56759 -0.29115 -0.56968 C -0.30122 -0.57963 -0.32413 -0.58195 -0.33698 -0.58357 C -0.34288 -0.58542 -0.34879 -0.58658 -0.35469 -0.58773 C -0.43386 -0.58681 -0.44271 -0.58866 -0.49323 -0.58357 C -0.49983 -0.57917 -0.50712 -0.57685 -0.51406 -0.57384 C -0.52014 -0.57107 -0.52552 -0.56621 -0.53177 -0.56412 C -0.53768 -0.5588 -0.54531 -0.55579 -0.55052 -0.54884 C -0.55538 -0.54236 -0.56285 -0.53634 -0.56927 -0.53357 C -0.57431 -0.52685 -0.58195 -0.52222 -0.58594 -0.51412 C -0.58906 -0.50787 -0.59202 -0.50185 -0.59531 -0.49607 C -0.59636 -0.4919 -0.59792 -0.48727 -0.59948 -0.48357 C -0.6007 -0.48056 -0.60226 -0.47801 -0.60365 -0.47523 C -0.60434 -0.47384 -0.60573 -0.47107 -0.60573 -0.47084 C -0.60538 -0.45671 -0.60747 -0.44144 -0.60365 -0.42801 C -0.59861 -0.40996 -0.58976 -0.39259 -0.58177 -0.37662 C -0.57882 -0.3706 -0.57518 -0.36366 -0.57136 -0.35857 C -0.5632 -0.34769 -0.57361 -0.36528 -0.56511 -0.35162 C -0.56424 -0.35023 -0.56406 -0.34838 -0.56302 -0.34746 C -0.56146 -0.34607 -0.55938 -0.34584 -0.55781 -0.34468 C -0.55556 -0.34306 -0.55156 -0.33912 -0.55156 -0.33889 C -0.54809 -0.33195 -0.54115 -0.32732 -0.5349 -0.32523 C -0.53073 -0.31968 -0.52709 -0.31597 -0.52136 -0.31412 C -0.51007 -0.30278 -0.50556 -0.28704 -0.49948 -0.27107 C -0.49827 -0.26759 -0.49809 -0.26343 -0.4974 -0.25996 C -0.49688 -0.25718 -0.49531 -0.25162 -0.49531 -0.25162 C -0.4941 -0.23658 -0.49202 -0.21644 -0.48177 -0.20718 C -0.47952 -0.19815 -0.4724 -0.19329 -0.46927 -0.18496 C -0.46111 -0.16343 -0.45729 -0.13982 -0.45156 -0.1169 C -0.4507 -0.10509 -0.45018 -0.09213 -0.4474 -0.08079 C -0.44375 -0.04607 -0.44497 -0.06134 -0.44323 -0.03496 C -0.44393 -0.02384 -0.44445 -0.01273 -0.44531 -0.00162 C -0.44584 0.00509 -0.44844 0.01065 -0.44844 0.01782 L -0.41198 0.03032 L -0.41198 0.0206 " pathEditMode="relative" rAng="0" ptsTypes="fffffffffffffffffffffffffffffffffffffffffffffffffAAA">
                                      <p:cBhvr>
                                        <p:cTn id="9" dur="3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45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 weird dream.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84709" y="301414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An airline for pigs.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2834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It’s not going to happen.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37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504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“Next year I’m going to be Miss World,” said Sandra.</a:t>
            </a:r>
          </a:p>
          <a:p>
            <a:r>
              <a:rPr lang="en-GB" sz="2800" dirty="0" smtClean="0">
                <a:solidFill>
                  <a:schemeClr val="tx2"/>
                </a:solidFill>
              </a:rPr>
              <a:t>“And pigs might fly!”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38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Lose </a:t>
            </a:r>
            <a:r>
              <a:rPr lang="en-GB" sz="4800" smtClean="0"/>
              <a:t>your head.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28" name="Picture 4" descr="Man-in-Suit-Walk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40" y="980728"/>
            <a:ext cx="4481153" cy="44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283968" y="2564904"/>
            <a:ext cx="136815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4" descr="Man-in-Suit-Walk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847" y="1124744"/>
            <a:ext cx="4481153" cy="44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16216" y="980728"/>
            <a:ext cx="79208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516216" y="122811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40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Lose control and act wildly.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Visit the guillotine.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96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Have a bad haircut.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38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When Joe realised that the only food in the house was Brussels sprouts, he lost his head.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6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332656"/>
            <a:ext cx="57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39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Wear your heart on your sleeve.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3074" name="Picture 2" descr="C:\Users\Peter\AppData\Local\Microsoft\Windows\Temporary Internet Files\Content.IE5\KLN9ZKKO\zara-woman-june-2012-07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565333"/>
            <a:ext cx="4896544" cy="520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art 2"/>
          <p:cNvSpPr/>
          <p:nvPr/>
        </p:nvSpPr>
        <p:spPr>
          <a:xfrm>
            <a:off x="3557042" y="4725144"/>
            <a:ext cx="216024" cy="28803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5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26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The best thing since sliced bread</a:t>
            </a:r>
            <a:r>
              <a:rPr lang="en-GB" sz="4800" dirty="0" smtClean="0"/>
              <a:t>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824583" y="4869160"/>
            <a:ext cx="7491833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520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Timeline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50131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1928</a:t>
            </a:r>
            <a:endParaRPr lang="en-GB" dirty="0"/>
          </a:p>
        </p:txBody>
      </p:sp>
      <p:pic>
        <p:nvPicPr>
          <p:cNvPr id="1026" name="Picture 2" descr="sliced brea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41047"/>
            <a:ext cx="2808312" cy="154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1943708" y="4293096"/>
            <a:ext cx="0" cy="57606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724675" y="491957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</a:t>
            </a:r>
            <a:endParaRPr lang="en-GB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028384" y="4293096"/>
            <a:ext cx="0" cy="576064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020272" y="2864907"/>
            <a:ext cx="1820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A new thing</a:t>
            </a:r>
            <a:endParaRPr lang="en-GB" sz="4000" dirty="0"/>
          </a:p>
        </p:txBody>
      </p:sp>
      <p:pic>
        <p:nvPicPr>
          <p:cNvPr id="1027" name="Picture 3" descr="C:\Users\Peter\AppData\Local\Microsoft\Windows\Temporary Internet Files\Content.IE5\6Z0EY0UY\green_tick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6111" y="1808094"/>
            <a:ext cx="678398" cy="67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Peter\AppData\Local\Microsoft\Windows\Temporary Internet Files\Content.IE5\6Z0EY0UY\green_tick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7022" y="1839513"/>
            <a:ext cx="678398" cy="67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Peter\AppData\Local\Microsoft\Windows\Temporary Internet Files\Content.IE5\6Z0EY0UY\green_tick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6013" y="1808094"/>
            <a:ext cx="678398" cy="67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Peter\AppData\Local\Microsoft\Windows\Temporary Internet Files\Content.IE5\6Z0EY0UY\green_tick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7649" y="1808094"/>
            <a:ext cx="678398" cy="67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Peter\AppData\Local\Microsoft\Windows\Temporary Internet Files\Content.IE5\6Z0EY0UY\green_tick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248" y="2302825"/>
            <a:ext cx="678398" cy="67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Peter\AppData\Local\Microsoft\Windows\Temporary Internet Files\Content.IE5\6Z0EY0UY\green_tick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8365" y="1626381"/>
            <a:ext cx="678398" cy="67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Peter\AppData\Local\Microsoft\Windows\Temporary Internet Files\Content.IE5\6Z0EY0UY\green_tick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6076" y="1622272"/>
            <a:ext cx="678398" cy="67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Peter\AppData\Local\Microsoft\Windows\Temporary Internet Files\Content.IE5\6Z0EY0UY\green_tick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7424" y="2298716"/>
            <a:ext cx="678398" cy="67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Peter\AppData\Local\Microsoft\Windows\Temporary Internet Files\Content.IE5\6Z0EY0UY\green_tick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826" y="2302825"/>
            <a:ext cx="678398" cy="67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3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Wear clothing with hearts on.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Feel your pulse at your wrist.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19737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Show your true feelings.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39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You always knew how Stacey was – she wore her heart on her sleeve.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4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Tie the knot.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4098" name="Picture 2" descr="Reef K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7" y="980728"/>
            <a:ext cx="727749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Get married.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Do up your laces.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Join 2 pieces of rope together.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40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John and Emma tied the knot last year – it’s their anniversary on Tuesday.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41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It takes two to tango.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5122" name="Picture 2" descr="Tango_ca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007391"/>
            <a:ext cx="5613623" cy="440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701988"/>
            <a:ext cx="12961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1</a:t>
            </a:r>
          </a:p>
          <a:p>
            <a:r>
              <a:rPr lang="en-GB" sz="4000" dirty="0" smtClean="0"/>
              <a:t>2</a:t>
            </a:r>
          </a:p>
          <a:p>
            <a:r>
              <a:rPr lang="en-GB" sz="4000" dirty="0" smtClean="0"/>
              <a:t>3</a:t>
            </a:r>
          </a:p>
          <a:p>
            <a:r>
              <a:rPr lang="en-GB" sz="4000" dirty="0" smtClean="0"/>
              <a:t>4</a:t>
            </a:r>
          </a:p>
          <a:p>
            <a:r>
              <a:rPr lang="en-GB" sz="4000" dirty="0" smtClean="0"/>
              <a:t>5</a:t>
            </a:r>
          </a:p>
          <a:p>
            <a:r>
              <a:rPr lang="en-GB" sz="4000" dirty="0" smtClean="0"/>
              <a:t>6</a:t>
            </a:r>
          </a:p>
          <a:p>
            <a:r>
              <a:rPr lang="en-GB" sz="4000" dirty="0"/>
              <a:t>7</a:t>
            </a:r>
          </a:p>
        </p:txBody>
      </p:sp>
      <p:pic>
        <p:nvPicPr>
          <p:cNvPr id="5123" name="Picture 3" descr="C:\Users\Peter\AppData\Local\Microsoft\Windows\Temporary Internet Files\Content.IE5\6Z0EY0UY\green_tick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2907" y="1340768"/>
            <a:ext cx="641562" cy="63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93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Share your drink.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You can’t dance on your own.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50590" y="4164468"/>
            <a:ext cx="7272808" cy="89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800" dirty="0" smtClean="0"/>
              <a:t>When 2 people are involved in something, both must share responsibility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41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I know it was Gavin and not Beth who had the idea to take the sweets but it takes two to tango 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8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Jump the gun.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28" name="Picture 4" descr="http://www.athleticadvisor.com/images/plyo_images/pike_jum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156489"/>
            <a:ext cx="4536504" cy="354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9-mm-gun-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588343"/>
            <a:ext cx="33337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2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Leap over the gun.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Start before you should.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Jump from shock at the bang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42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The invigilator told Ben that he had jumped the gun – he finished the first page before the exam had even started!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3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43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Mum’s the word.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2050" name="Picture 2" descr="C:\Users\Peter\Pictures\a mums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38371"/>
            <a:ext cx="5434086" cy="362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>
            <a:off x="827584" y="908720"/>
            <a:ext cx="432048" cy="429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923928" y="2852936"/>
            <a:ext cx="936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=</a:t>
            </a:r>
            <a:endParaRPr lang="en-GB" sz="7200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1411543"/>
            <a:ext cx="20882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Letter</a:t>
            </a:r>
          </a:p>
          <a:p>
            <a:r>
              <a:rPr lang="en-GB" sz="3200" dirty="0" smtClean="0"/>
              <a:t>Word</a:t>
            </a:r>
          </a:p>
          <a:p>
            <a:r>
              <a:rPr lang="en-GB" sz="3200" dirty="0" smtClean="0"/>
              <a:t>Sentence</a:t>
            </a:r>
          </a:p>
          <a:p>
            <a:r>
              <a:rPr lang="en-GB" sz="3200" dirty="0" smtClean="0"/>
              <a:t>Paragraph</a:t>
            </a:r>
          </a:p>
          <a:p>
            <a:r>
              <a:rPr lang="en-GB" sz="3200" dirty="0" smtClean="0"/>
              <a:t>Chapter</a:t>
            </a:r>
          </a:p>
          <a:p>
            <a:r>
              <a:rPr lang="en-GB" sz="3200" dirty="0" smtClean="0"/>
              <a:t>Simile</a:t>
            </a:r>
          </a:p>
          <a:p>
            <a:r>
              <a:rPr lang="en-GB" sz="3200" dirty="0" smtClean="0"/>
              <a:t>Metaphor</a:t>
            </a:r>
          </a:p>
          <a:p>
            <a:r>
              <a:rPr lang="en-GB" sz="3200" dirty="0" smtClean="0"/>
              <a:t>Poem</a:t>
            </a:r>
          </a:p>
          <a:p>
            <a:r>
              <a:rPr lang="en-GB" sz="3200" dirty="0" smtClean="0"/>
              <a:t>Novel</a:t>
            </a:r>
          </a:p>
          <a:p>
            <a:endParaRPr lang="en-GB" dirty="0"/>
          </a:p>
        </p:txBody>
      </p:sp>
      <p:pic>
        <p:nvPicPr>
          <p:cNvPr id="2051" name="Picture 3" descr="C:\Users\Peter\AppData\Local\Microsoft\Windows\Temporary Internet Files\Content.IE5\6Z0EY0UY\green_tick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767" y="1916832"/>
            <a:ext cx="500460" cy="49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6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It’s not Dad.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Keep quiet.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Don’t forget Mothers’ day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43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“Now remember: about the broken vase, Mum’s the word.”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3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In the same boat.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28" name="Picture 4" descr="man%20fishing%20in%20boat%20clip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754520"/>
            <a:ext cx="2160240" cy="198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at%20Clip%20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at%20Clip%20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1748" y="380898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Peter\Downloads\man-standing-clipart-man-standing-with-white-hair-comic-11102-larg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196" y="2959993"/>
            <a:ext cx="627318" cy="15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urse Clip Ar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875" y="3390900"/>
            <a:ext cx="390771" cy="157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man%20fishing%20in%20boat%20clipar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076" y="733585"/>
            <a:ext cx="2160240" cy="198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Peter\Downloads\man-standing-clipart-man-standing-with-white-hair-comic-11102-larg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6930" y="836712"/>
            <a:ext cx="627318" cy="152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Nurse Clip Ar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9995" y="3390900"/>
            <a:ext cx="390771" cy="157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860032" y="0"/>
            <a:ext cx="0" cy="577113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7" name="Picture 13" descr="C:\Users\Peter\AppData\Local\Microsoft\Windows\Temporary Internet Files\Content.IE5\6Z0EY0UY\green_tick[1]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0696" y="2785630"/>
            <a:ext cx="789662" cy="78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Peter\AppData\Local\Microsoft\Windows\Temporary Internet Files\Content.IE5\UCMC1ZL9\PngMedium-wrong-check-6060[1]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162" y="2969518"/>
            <a:ext cx="484966" cy="48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85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 new way of cutting bread.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42925" y="3066816"/>
            <a:ext cx="7430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Something or someone with an excellent reputation.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50590" y="420104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 better tasting bread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26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This new phone is the best thing since sliced bread!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3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In similar circumstances.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Both without oars.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6840" y="428874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Journeying together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44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Rachel’s new to the school as well – she’s in the same boat as you.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Run out of steam.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2050" name="Picture 2" descr="Boiling Water Boiling Water Steam Boi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30" y="1700807"/>
            <a:ext cx="5867370" cy="328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eter\AppData\Local\Microsoft\Windows\Temporary Internet Files\Content.IE5\HLTS9EHL\run3[1]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676" y="1730151"/>
            <a:ext cx="2318954" cy="266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2987824" y="2204864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79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Boil a kettle dry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2954783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Use a steam iron to press your running clothes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14636" y="422834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Run out of energy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45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By the time he had swam 8 lengths, he had run out of steam.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3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46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Go bananas.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3074" name="Picture 2" descr="C:\Users\Peter\AppData\Local\Microsoft\Windows\Temporary Internet Files\Content.IE5\KLN9ZKKO\greenligh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6418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eter\AppData\Local\Microsoft\Windows\Temporary Internet Files\Content.IE5\UCMC1ZL9\Screen Shot 2014-03-28 at 7.36.42 AM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9646" y="1554759"/>
            <a:ext cx="4726810" cy="357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3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3554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Go crazy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Choose the fruit option.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385" y="4302967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Wear yellow.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46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When he realised that Norwich had been promoted, he went bananas.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9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47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66355"/>
            <a:ext cx="7275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Cry wolf.</a:t>
            </a:r>
            <a:endParaRPr lang="en-GB" sz="4800" dirty="0"/>
          </a:p>
        </p:txBody>
      </p:sp>
      <p:sp>
        <p:nvSpPr>
          <p:cNvPr id="9" name="Right Arrow 8">
            <a:hlinkClick r:id="rId7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4098" name="Picture 2" descr="C:\Users\Peter\AppData\Local\Microsoft\Windows\Temporary Internet Files\Content.IE5\KLN9ZKKO\sunsetwolf-620x427[1]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440" y="1484784"/>
            <a:ext cx="5040560" cy="347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eter\Pictures\cry girl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366252"/>
            <a:ext cx="3974132" cy="370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158568__11linda__all-out-crying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915816" y="5117569"/>
            <a:ext cx="609600" cy="609600"/>
          </a:xfrm>
          <a:prstGeom prst="rect">
            <a:avLst/>
          </a:prstGeom>
        </p:spPr>
      </p:pic>
      <p:pic>
        <p:nvPicPr>
          <p:cNvPr id="4" name="81904__robinhood76__01290-wolf-howl-4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292080" y="52947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1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89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3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Cry out of fear of an animal.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3014119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Do a wolf whistle.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89509" y="4209969"/>
            <a:ext cx="7584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/>
              <a:t>Pretend there is a problem when there isn’t - for a joke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47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The toast wasn’t really burning, it was just Justin crying wolf.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48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Buy a lemon.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5122" name="Picture 2" descr="cec85e9a-ea38-11e1-94c9-f0349dc59642_buy6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1916832"/>
            <a:ext cx="615315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eter\AppData\Local\Microsoft\Windows\Temporary Internet Files\Content.IE5\HLTS9EHL\PngMedium-lemon-cider-16875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7071" y="1935510"/>
            <a:ext cx="28575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715" y="29117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Buy something sour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14586" y="2923553"/>
            <a:ext cx="7344816" cy="89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800" dirty="0" smtClean="0"/>
              <a:t>Buy something with plenty of faults which will not run well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25797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Visit the fruit shop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5613" y="2875645"/>
            <a:ext cx="648072" cy="923330"/>
            <a:chOff x="6735690" y="2897680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35690" y="293380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06829" y="289768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48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When Bob’s car broke down for the fifth time in a month, he realised he had been sold a lemon.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49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A hot potato.</a:t>
            </a:r>
            <a:endParaRPr lang="en-GB" sz="4800" dirty="0"/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6146" name="Picture 2" descr="C:\Users\Peter\AppData\Local\Microsoft\Windows\Temporary Internet Files\Content.IE5\HLTS9EHL\potato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5400" y="2276872"/>
            <a:ext cx="48768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Peter\Pictures\thermomet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1994173"/>
            <a:ext cx="1042683" cy="32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eter\AppData\Local\Microsoft\Windows\Temporary Internet Files\Content.IE5\UCMC1ZL9\sun[1]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69" y="98072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9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27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Cut the mustard.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35" name="Picture 4" descr="C:\Users\Peter\AppData\Local\Microsoft\Windows\Temporary Internet Files\Content.IE5\UCMC1ZL9\scissors-3034-large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3096344" cy="217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lman's Mustard J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2808312" cy="37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73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36365" y="173554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 subject which is difficult or controversial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57722" y="304489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 potato baking in the oven.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36365" y="419737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Sun cream made from vegetable oil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49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The new school uniform a bit of a hot potato at the moment.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8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Couch potato.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7170" name="Picture 2" descr="big-red-couc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947" y="2132856"/>
            <a:ext cx="5184576" cy="29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reek Pota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629" y="2317096"/>
            <a:ext cx="3817613" cy="25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47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A variety of potato.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520" y="3014119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A TV meal including potatoes.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14636" y="4136745"/>
            <a:ext cx="7272808" cy="866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GB" sz="2800" dirty="0" smtClean="0"/>
              <a:t>A lazy person who spends too much time sitting around.</a:t>
            </a:r>
            <a:endParaRPr lang="en-GB" sz="36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50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Thelma watches 9 hours of TV a day – she’s a real couch potato.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7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01574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The End</a:t>
            </a:r>
            <a:endParaRPr lang="en-GB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321297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Also available: Idioms1, Idioms 3 &amp; Idioms 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9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635" y="1626667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668" y="2905262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008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Be good enough – up to standard.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65080" y="2905237"/>
            <a:ext cx="648072" cy="937884"/>
            <a:chOff x="7929863" y="2788892"/>
            <a:chExt cx="648072" cy="937884"/>
          </a:xfrm>
        </p:grpSpPr>
        <p:sp>
          <p:nvSpPr>
            <p:cNvPr id="8" name="Rectangle 7"/>
            <p:cNvSpPr/>
            <p:nvPr/>
          </p:nvSpPr>
          <p:spPr>
            <a:xfrm>
              <a:off x="7929863" y="2788892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1264" y="2803446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2867" y="304492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Harvest mustard plants.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31953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Cut out mustard from your diet.</a:t>
            </a:r>
            <a:endParaRPr lang="en-GB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149105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49958" y="4149080"/>
            <a:ext cx="648072" cy="938718"/>
            <a:chOff x="7226635" y="2924919"/>
            <a:chExt cx="648072" cy="938718"/>
          </a:xfrm>
        </p:grpSpPr>
        <p:sp>
          <p:nvSpPr>
            <p:cNvPr id="15" name="Rectangle 14"/>
            <p:cNvSpPr/>
            <p:nvPr/>
          </p:nvSpPr>
          <p:spPr>
            <a:xfrm>
              <a:off x="7226635" y="292491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06204" y="2940307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64668" y="1597049"/>
            <a:ext cx="648072" cy="923330"/>
            <a:chOff x="6939483" y="230825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939483" y="2337869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45185" y="230825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27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This new police car is a bit slow – it doesn’t really cut the mustard.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28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</a:t>
            </a:r>
            <a:r>
              <a:rPr lang="en-GB" sz="3600" dirty="0" smtClean="0"/>
              <a:t>ut all your eggs in one basket</a:t>
            </a:r>
            <a:r>
              <a:rPr lang="en-GB" sz="4800" dirty="0" smtClean="0"/>
              <a:t>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29" name="Picture 5" descr="C:\Users\Peter\Pictures\baske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338736" cy="384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y of eggs (c) Rex Featur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97" y="2762880"/>
            <a:ext cx="3902893" cy="219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35696" y="510277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All mine</a:t>
            </a:r>
            <a:endParaRPr lang="en-GB" dirty="0"/>
          </a:p>
        </p:txBody>
      </p:sp>
      <p:sp>
        <p:nvSpPr>
          <p:cNvPr id="11" name="Circular Arrow 10"/>
          <p:cNvSpPr/>
          <p:nvPr/>
        </p:nvSpPr>
        <p:spPr>
          <a:xfrm>
            <a:off x="3787763" y="2078804"/>
            <a:ext cx="1368152" cy="136815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2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7183" y="4164468"/>
            <a:ext cx="663194" cy="864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1628825"/>
            <a:ext cx="668744" cy="86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162880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27584" y="173768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Don’t keep your eggs in the fridge.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742578" y="4149080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8254744" y="1628800"/>
            <a:ext cx="648072" cy="923330"/>
            <a:chOff x="8244408" y="1628800"/>
            <a:chExt cx="648072" cy="923330"/>
          </a:xfrm>
        </p:grpSpPr>
        <p:sp>
          <p:nvSpPr>
            <p:cNvPr id="8" name="Rectangle 7"/>
            <p:cNvSpPr/>
            <p:nvPr/>
          </p:nvSpPr>
          <p:spPr>
            <a:xfrm>
              <a:off x="8244408" y="1628800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1628800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55179" y="2905262"/>
            <a:ext cx="74888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30213" y="3044897"/>
            <a:ext cx="5469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Store eggs on top of each other.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27384" y="4289901"/>
            <a:ext cx="5993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</a:t>
            </a:r>
            <a:r>
              <a:rPr lang="en-GB" sz="3200" dirty="0" smtClean="0"/>
              <a:t>ut all your hopes on one thing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395" y="2905262"/>
            <a:ext cx="668744" cy="86407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259389" y="2875645"/>
            <a:ext cx="648072" cy="923330"/>
            <a:chOff x="6477971" y="2969924"/>
            <a:chExt cx="648072" cy="923330"/>
          </a:xfrm>
        </p:grpSpPr>
        <p:sp>
          <p:nvSpPr>
            <p:cNvPr id="15" name="Rectangle 14"/>
            <p:cNvSpPr/>
            <p:nvPr/>
          </p:nvSpPr>
          <p:spPr>
            <a:xfrm>
              <a:off x="6477971" y="2999516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21446" y="2969924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254744" y="4089846"/>
            <a:ext cx="648072" cy="923330"/>
            <a:chOff x="6724088" y="3258582"/>
            <a:chExt cx="648072" cy="923330"/>
          </a:xfrm>
        </p:grpSpPr>
        <p:sp>
          <p:nvSpPr>
            <p:cNvPr id="28" name="Rectangle 27"/>
            <p:cNvSpPr/>
            <p:nvPr/>
          </p:nvSpPr>
          <p:spPr>
            <a:xfrm>
              <a:off x="6724088" y="3316303"/>
              <a:ext cx="648072" cy="86409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96096" y="3258582"/>
              <a:ext cx="5040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dirty="0" smtClean="0">
                  <a:solidFill>
                    <a:schemeClr val="accent3"/>
                  </a:solidFill>
                </a:rPr>
                <a:t>?</a:t>
              </a:r>
              <a:endParaRPr lang="en-GB" sz="5400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51520" y="332656"/>
            <a:ext cx="49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28</a:t>
            </a:r>
            <a:endParaRPr lang="en-GB" dirty="0"/>
          </a:p>
        </p:txBody>
      </p:sp>
      <p:pic>
        <p:nvPicPr>
          <p:cNvPr id="17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67944" y="5597971"/>
            <a:ext cx="609600" cy="609600"/>
          </a:xfrm>
          <a:prstGeom prst="rect">
            <a:avLst/>
          </a:prstGeom>
        </p:spPr>
      </p:pic>
      <p:pic>
        <p:nvPicPr>
          <p:cNvPr id="18" name="chime04 up Bells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16216" y="5614292"/>
            <a:ext cx="609600" cy="609600"/>
          </a:xfrm>
          <a:prstGeom prst="rect">
            <a:avLst/>
          </a:prstGeom>
        </p:spPr>
      </p:pic>
      <p:pic>
        <p:nvPicPr>
          <p:cNvPr id="30" name="buzz07 reverb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39752" y="5625850"/>
            <a:ext cx="609600" cy="609600"/>
          </a:xfrm>
          <a:prstGeom prst="rect">
            <a:avLst/>
          </a:prstGeom>
        </p:spPr>
      </p:pic>
      <p:sp>
        <p:nvSpPr>
          <p:cNvPr id="31" name="Right Arrow 30">
            <a:hlinkClick r:id="rId10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55179" y="5301208"/>
            <a:ext cx="74172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Ignoring his father’s advice not to put all his eggs in one basket, Matthew left school early to pursue his dream of being a professional footballer.</a:t>
            </a:r>
            <a:endParaRPr lang="en-GB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9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2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29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24583" y="5716570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Be on the same page.</a:t>
            </a:r>
            <a:endParaRPr lang="en-GB" sz="4800" dirty="0"/>
          </a:p>
        </p:txBody>
      </p:sp>
      <p:sp>
        <p:nvSpPr>
          <p:cNvPr id="9" name="Right Arrow 8">
            <a:hlinkClick r:id="rId2" action="ppaction://hlinksldjump"/>
          </p:cNvPr>
          <p:cNvSpPr/>
          <p:nvPr/>
        </p:nvSpPr>
        <p:spPr>
          <a:xfrm>
            <a:off x="8460432" y="6093296"/>
            <a:ext cx="432048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35496" y="5771132"/>
            <a:ext cx="792088" cy="776435"/>
            <a:chOff x="35496" y="5771132"/>
            <a:chExt cx="792088" cy="776435"/>
          </a:xfrm>
        </p:grpSpPr>
        <p:sp>
          <p:nvSpPr>
            <p:cNvPr id="6" name="Rectangle 5"/>
            <p:cNvSpPr/>
            <p:nvPr/>
          </p:nvSpPr>
          <p:spPr>
            <a:xfrm>
              <a:off x="35496" y="5771132"/>
              <a:ext cx="792088" cy="776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96" y="5969971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Answer</a:t>
              </a:r>
              <a:endParaRPr lang="en-GB" sz="1600" dirty="0"/>
            </a:p>
          </p:txBody>
        </p:sp>
      </p:grpSp>
      <p:pic>
        <p:nvPicPr>
          <p:cNvPr id="1026" name="Picture 2" descr="C:\Users\Peter\Pictures\New Picture (84)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62" y="572745"/>
            <a:ext cx="8351912" cy="519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Peter\Downloads\man-standing-clipart-man-standing-with-white-hair-comic-11102-larg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864096" cy="210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irl Clip Art Free Clipar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4574" y="2708920"/>
            <a:ext cx="71446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1412</TotalTime>
  <Words>1327</Words>
  <Application>Microsoft Office PowerPoint</Application>
  <PresentationFormat>On-screen Show (4:3)</PresentationFormat>
  <Paragraphs>314</Paragraphs>
  <Slides>53</Slides>
  <Notes>4</Notes>
  <HiddenSlides>0</HiddenSlides>
  <MMClips>77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Calibri</vt:lpstr>
      <vt:lpstr>Constantia</vt:lpstr>
      <vt:lpstr>Garamond</vt:lpstr>
      <vt:lpstr>Wingdings 2</vt:lpstr>
      <vt:lpstr>Flow</vt:lpstr>
      <vt:lpstr>Idioms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</dc:creator>
  <cp:lastModifiedBy>Gareth Pitchford</cp:lastModifiedBy>
  <cp:revision>126</cp:revision>
  <dcterms:created xsi:type="dcterms:W3CDTF">2015-07-27T18:14:28Z</dcterms:created>
  <dcterms:modified xsi:type="dcterms:W3CDTF">2016-01-05T13:22:34Z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TC100690491033</vt:lpwstr>
  </property>
</Properties>
</file>