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09D97-11FA-4242-9561-1A3521077407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4044C-AE35-4E7A-940E-88D487547AC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BBBB9-29B3-4295-838D-807E93AEBDD5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AA28E-3244-42B0-BEF0-91A92C8FAD8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1AC2C-4B4A-4408-BDD4-9A9DDC318D7C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3E195-697C-4BC1-80C7-9DCE03B7AEC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62D32-7973-47AB-95AC-32B7BE1D1F8E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0318D-5F8C-46F4-94DB-554AE504040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73E55-496D-4F50-9F14-9FCEAB1F7D7D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F92FB-2DB4-4CE0-A72A-F1DCFD42A68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B1454-AAAB-4D05-A2D4-C6B8023DBDD3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7596A-7415-40C6-AF0B-346EB349500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F6ECA-E846-44FD-8474-1ED8A8E8ECD6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6C5FD-F5C3-44EB-A4D4-185B84F69A5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AE538-50CE-4724-B189-C776A4A97804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418AB-7A1C-4321-8017-021B920A56D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91C8E-DFFD-4DF5-A217-9663A6143AA2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67AC6-3AE4-4169-B4D6-CB9A8698AD1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766DA-ED21-4B47-8E96-37E7C21D7072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720A0-E08C-4D2E-9140-CAA995E1E81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B6567-4C68-469F-9467-57160C28813A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CE0E7-24C1-493D-89F5-A0E6C48227F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5000" r="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5D6687-A1A0-496F-A9EB-6E6E11F8E5C2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4FE803B-F12A-44A9-BB0A-1B7B4BC6558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oneTexte 3"/>
          <p:cNvSpPr txBox="1">
            <a:spLocks noChangeArrowheads="1"/>
          </p:cNvSpPr>
          <p:nvPr/>
        </p:nvSpPr>
        <p:spPr bwMode="auto">
          <a:xfrm>
            <a:off x="4500563" y="188913"/>
            <a:ext cx="4535487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000">
                <a:latin typeface="Calibri" pitchFamily="34" charset="0"/>
              </a:rPr>
              <a:t>Complete the text about Mozart’s childhood using: </a:t>
            </a:r>
          </a:p>
          <a:p>
            <a:pPr algn="ctr"/>
            <a:r>
              <a:rPr lang="fr-FR" sz="2000">
                <a:latin typeface="Calibri" pitchFamily="34" charset="0"/>
              </a:rPr>
              <a:t> </a:t>
            </a:r>
            <a:r>
              <a:rPr lang="fr-FR" sz="2000" b="1">
                <a:latin typeface="Calibri" pitchFamily="34" charset="0"/>
              </a:rPr>
              <a:t>when, while, as soon as, after </a:t>
            </a:r>
            <a:r>
              <a:rPr lang="fr-FR" sz="2000">
                <a:latin typeface="Calibri" pitchFamily="34" charset="0"/>
              </a:rPr>
              <a:t>or </a:t>
            </a:r>
            <a:r>
              <a:rPr lang="fr-FR" sz="2000" b="1">
                <a:latin typeface="Calibri" pitchFamily="34" charset="0"/>
              </a:rPr>
              <a:t>before.  </a:t>
            </a:r>
            <a:r>
              <a:rPr lang="fr-FR" sz="2000" b="1" i="1">
                <a:latin typeface="Calibri" pitchFamily="34" charset="0"/>
              </a:rPr>
              <a:t>Sometimes more than one answer is possible.</a:t>
            </a:r>
          </a:p>
        </p:txBody>
      </p:sp>
      <p:sp>
        <p:nvSpPr>
          <p:cNvPr id="2051" name="ZoneTexte 4"/>
          <p:cNvSpPr txBox="1">
            <a:spLocks noChangeArrowheads="1"/>
          </p:cNvSpPr>
          <p:nvPr/>
        </p:nvSpPr>
        <p:spPr bwMode="auto">
          <a:xfrm>
            <a:off x="5364163" y="2060575"/>
            <a:ext cx="3455987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latin typeface="Brush Script MT" pitchFamily="66" charset="0"/>
              </a:rPr>
              <a:t>__________ Wolfgng Amadeus Mozart was born, his father worked as a violinist at the court at Salzburg.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6227763" y="1989138"/>
            <a:ext cx="16573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Brush Script MT" pitchFamily="66" charset="0"/>
              </a:rPr>
              <a:t>When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oneTexte 3"/>
          <p:cNvSpPr txBox="1">
            <a:spLocks noChangeArrowheads="1"/>
          </p:cNvSpPr>
          <p:nvPr/>
        </p:nvSpPr>
        <p:spPr bwMode="auto">
          <a:xfrm>
            <a:off x="4500563" y="188913"/>
            <a:ext cx="4535487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000">
                <a:latin typeface="Calibri" pitchFamily="34" charset="0"/>
              </a:rPr>
              <a:t>Complete the text about Mozart’s childhood using: </a:t>
            </a:r>
          </a:p>
          <a:p>
            <a:pPr algn="ctr"/>
            <a:r>
              <a:rPr lang="fr-FR" sz="2000">
                <a:latin typeface="Calibri" pitchFamily="34" charset="0"/>
              </a:rPr>
              <a:t> </a:t>
            </a:r>
            <a:r>
              <a:rPr lang="fr-FR" sz="2000" b="1">
                <a:latin typeface="Calibri" pitchFamily="34" charset="0"/>
              </a:rPr>
              <a:t>when, while, as soon as, after </a:t>
            </a:r>
            <a:r>
              <a:rPr lang="fr-FR" sz="2000">
                <a:latin typeface="Calibri" pitchFamily="34" charset="0"/>
              </a:rPr>
              <a:t>or </a:t>
            </a:r>
            <a:r>
              <a:rPr lang="fr-FR" sz="2000" b="1">
                <a:latin typeface="Calibri" pitchFamily="34" charset="0"/>
              </a:rPr>
              <a:t>before.  </a:t>
            </a:r>
            <a:r>
              <a:rPr lang="fr-FR" sz="2000" b="1" i="1">
                <a:latin typeface="Calibri" pitchFamily="34" charset="0"/>
              </a:rPr>
              <a:t>Sometimes more than one answer is possible.</a:t>
            </a:r>
          </a:p>
        </p:txBody>
      </p:sp>
      <p:sp>
        <p:nvSpPr>
          <p:cNvPr id="11267" name="ZoneTexte 4"/>
          <p:cNvSpPr txBox="1">
            <a:spLocks noChangeArrowheads="1"/>
          </p:cNvSpPr>
          <p:nvPr/>
        </p:nvSpPr>
        <p:spPr bwMode="auto">
          <a:xfrm>
            <a:off x="5003800" y="2133600"/>
            <a:ext cx="3960813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latin typeface="Brush Script MT" pitchFamily="66" charset="0"/>
              </a:rPr>
              <a:t>Mozart played the harpsichord ________ one of the king’s daughters sang an Italian song.  Mozart had never heard the song before.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5435600" y="3357563"/>
            <a:ext cx="14398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Brush Script MT" pitchFamily="66" charset="0"/>
              </a:rPr>
              <a:t>while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oneTexte 3"/>
          <p:cNvSpPr txBox="1">
            <a:spLocks noChangeArrowheads="1"/>
          </p:cNvSpPr>
          <p:nvPr/>
        </p:nvSpPr>
        <p:spPr bwMode="auto">
          <a:xfrm>
            <a:off x="4500563" y="188913"/>
            <a:ext cx="4535487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000">
                <a:latin typeface="Calibri" pitchFamily="34" charset="0"/>
              </a:rPr>
              <a:t>Complete the text about Mozart’s childhood using: </a:t>
            </a:r>
          </a:p>
          <a:p>
            <a:pPr algn="ctr"/>
            <a:r>
              <a:rPr lang="fr-FR" sz="2000">
                <a:latin typeface="Calibri" pitchFamily="34" charset="0"/>
              </a:rPr>
              <a:t> </a:t>
            </a:r>
            <a:r>
              <a:rPr lang="fr-FR" sz="2000" b="1">
                <a:latin typeface="Calibri" pitchFamily="34" charset="0"/>
              </a:rPr>
              <a:t>when, while, as soon as, after </a:t>
            </a:r>
            <a:r>
              <a:rPr lang="fr-FR" sz="2000">
                <a:latin typeface="Calibri" pitchFamily="34" charset="0"/>
              </a:rPr>
              <a:t>or </a:t>
            </a:r>
            <a:r>
              <a:rPr lang="fr-FR" sz="2000" b="1">
                <a:latin typeface="Calibri" pitchFamily="34" charset="0"/>
              </a:rPr>
              <a:t>before.  </a:t>
            </a:r>
            <a:r>
              <a:rPr lang="fr-FR" sz="2000" b="1" i="1">
                <a:latin typeface="Calibri" pitchFamily="34" charset="0"/>
              </a:rPr>
              <a:t>Sometimes more than one answer is possible.</a:t>
            </a:r>
          </a:p>
        </p:txBody>
      </p:sp>
      <p:sp>
        <p:nvSpPr>
          <p:cNvPr id="12291" name="ZoneTexte 4"/>
          <p:cNvSpPr txBox="1">
            <a:spLocks noChangeArrowheads="1"/>
          </p:cNvSpPr>
          <p:nvPr/>
        </p:nvSpPr>
        <p:spPr bwMode="auto">
          <a:xfrm>
            <a:off x="5003800" y="2565400"/>
            <a:ext cx="3960813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latin typeface="Brush Script MT" pitchFamily="66" charset="0"/>
              </a:rPr>
              <a:t>____________ he had learned to write, he wrote down his first great piano concertos.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5435600" y="2492375"/>
            <a:ext cx="23764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Brush Script MT" pitchFamily="66" charset="0"/>
              </a:rPr>
              <a:t>As soon 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oneTexte 3"/>
          <p:cNvSpPr txBox="1">
            <a:spLocks noChangeArrowheads="1"/>
          </p:cNvSpPr>
          <p:nvPr/>
        </p:nvSpPr>
        <p:spPr bwMode="auto">
          <a:xfrm>
            <a:off x="4500563" y="188913"/>
            <a:ext cx="4535487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000">
                <a:latin typeface="Calibri" pitchFamily="34" charset="0"/>
              </a:rPr>
              <a:t>Complete the text about Mozart’s childhood using: </a:t>
            </a:r>
          </a:p>
          <a:p>
            <a:pPr algn="ctr"/>
            <a:r>
              <a:rPr lang="fr-FR" sz="2000">
                <a:latin typeface="Calibri" pitchFamily="34" charset="0"/>
              </a:rPr>
              <a:t> </a:t>
            </a:r>
            <a:r>
              <a:rPr lang="fr-FR" sz="2000" b="1">
                <a:latin typeface="Calibri" pitchFamily="34" charset="0"/>
              </a:rPr>
              <a:t>when, while, as soon as, after </a:t>
            </a:r>
            <a:r>
              <a:rPr lang="fr-FR" sz="2000">
                <a:latin typeface="Calibri" pitchFamily="34" charset="0"/>
              </a:rPr>
              <a:t>or </a:t>
            </a:r>
            <a:r>
              <a:rPr lang="fr-FR" sz="2000" b="1">
                <a:latin typeface="Calibri" pitchFamily="34" charset="0"/>
              </a:rPr>
              <a:t>before.  </a:t>
            </a:r>
            <a:r>
              <a:rPr lang="fr-FR" sz="2000" b="1" i="1">
                <a:latin typeface="Calibri" pitchFamily="34" charset="0"/>
              </a:rPr>
              <a:t>Sometimes more than one answer is possible.</a:t>
            </a:r>
          </a:p>
        </p:txBody>
      </p:sp>
      <p:sp>
        <p:nvSpPr>
          <p:cNvPr id="13315" name="ZoneTexte 4"/>
          <p:cNvSpPr txBox="1">
            <a:spLocks noChangeArrowheads="1"/>
          </p:cNvSpPr>
          <p:nvPr/>
        </p:nvSpPr>
        <p:spPr bwMode="auto">
          <a:xfrm>
            <a:off x="5003800" y="2565400"/>
            <a:ext cx="3960813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latin typeface="Brush Script MT" pitchFamily="66" charset="0"/>
              </a:rPr>
              <a:t>In Rome in 1770, ________ Mozart was still only fourteen, he heard music in the Sistine Chapel. 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5148263" y="3141663"/>
            <a:ext cx="2087562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Brush Script MT" pitchFamily="66" charset="0"/>
              </a:rPr>
              <a:t>while/when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oneTexte 3"/>
          <p:cNvSpPr txBox="1">
            <a:spLocks noChangeArrowheads="1"/>
          </p:cNvSpPr>
          <p:nvPr/>
        </p:nvSpPr>
        <p:spPr bwMode="auto">
          <a:xfrm>
            <a:off x="4500563" y="188913"/>
            <a:ext cx="4535487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000">
                <a:latin typeface="Calibri" pitchFamily="34" charset="0"/>
              </a:rPr>
              <a:t>Complete the text about Mozart’s childhood using: </a:t>
            </a:r>
          </a:p>
          <a:p>
            <a:pPr algn="ctr"/>
            <a:r>
              <a:rPr lang="fr-FR" sz="2000">
                <a:latin typeface="Calibri" pitchFamily="34" charset="0"/>
              </a:rPr>
              <a:t> </a:t>
            </a:r>
            <a:r>
              <a:rPr lang="fr-FR" sz="2000" b="1">
                <a:latin typeface="Calibri" pitchFamily="34" charset="0"/>
              </a:rPr>
              <a:t>when, while, as soon as, after </a:t>
            </a:r>
            <a:r>
              <a:rPr lang="fr-FR" sz="2000">
                <a:latin typeface="Calibri" pitchFamily="34" charset="0"/>
              </a:rPr>
              <a:t>or </a:t>
            </a:r>
            <a:r>
              <a:rPr lang="fr-FR" sz="2000" b="1">
                <a:latin typeface="Calibri" pitchFamily="34" charset="0"/>
              </a:rPr>
              <a:t>before.  </a:t>
            </a:r>
            <a:r>
              <a:rPr lang="fr-FR" sz="2000" b="1" i="1">
                <a:latin typeface="Calibri" pitchFamily="34" charset="0"/>
              </a:rPr>
              <a:t>Sometimes more than one answer is possible.</a:t>
            </a:r>
          </a:p>
        </p:txBody>
      </p:sp>
      <p:sp>
        <p:nvSpPr>
          <p:cNvPr id="14339" name="ZoneTexte 4"/>
          <p:cNvSpPr txBox="1">
            <a:spLocks noChangeArrowheads="1"/>
          </p:cNvSpPr>
          <p:nvPr/>
        </p:nvSpPr>
        <p:spPr bwMode="auto">
          <a:xfrm>
            <a:off x="5003800" y="2565400"/>
            <a:ext cx="3960813" cy="378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latin typeface="Brush Script MT" pitchFamily="66" charset="0"/>
              </a:rPr>
              <a:t>________ he got home, he wrote the music down perfectly from memory - ________ he had heard it only once.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5508625" y="2565400"/>
            <a:ext cx="14398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Brush Script MT" pitchFamily="66" charset="0"/>
              </a:rPr>
              <a:t>When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5724525" y="5013325"/>
            <a:ext cx="14398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Brush Script MT" pitchFamily="66" charset="0"/>
              </a:rPr>
              <a:t>after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oneTexte 3"/>
          <p:cNvSpPr txBox="1">
            <a:spLocks noChangeArrowheads="1"/>
          </p:cNvSpPr>
          <p:nvPr/>
        </p:nvSpPr>
        <p:spPr bwMode="auto">
          <a:xfrm>
            <a:off x="4500563" y="188913"/>
            <a:ext cx="4535487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000">
                <a:latin typeface="Calibri" pitchFamily="34" charset="0"/>
              </a:rPr>
              <a:t>Complete the text about Mozart’s childhood using: </a:t>
            </a:r>
          </a:p>
          <a:p>
            <a:pPr algn="ctr"/>
            <a:r>
              <a:rPr lang="fr-FR" sz="2000">
                <a:latin typeface="Calibri" pitchFamily="34" charset="0"/>
              </a:rPr>
              <a:t> </a:t>
            </a:r>
            <a:r>
              <a:rPr lang="fr-FR" sz="2000" b="1">
                <a:latin typeface="Calibri" pitchFamily="34" charset="0"/>
              </a:rPr>
              <a:t>when, while, as soon as, after </a:t>
            </a:r>
            <a:r>
              <a:rPr lang="fr-FR" sz="2000">
                <a:latin typeface="Calibri" pitchFamily="34" charset="0"/>
              </a:rPr>
              <a:t>or </a:t>
            </a:r>
            <a:r>
              <a:rPr lang="fr-FR" sz="2000" b="1">
                <a:latin typeface="Calibri" pitchFamily="34" charset="0"/>
              </a:rPr>
              <a:t>before.  </a:t>
            </a:r>
            <a:r>
              <a:rPr lang="fr-FR" sz="2000" b="1" i="1">
                <a:latin typeface="Calibri" pitchFamily="34" charset="0"/>
              </a:rPr>
              <a:t>Sometimes more than one answer is possible.</a:t>
            </a:r>
          </a:p>
        </p:txBody>
      </p:sp>
      <p:sp>
        <p:nvSpPr>
          <p:cNvPr id="3075" name="ZoneTexte 4"/>
          <p:cNvSpPr txBox="1">
            <a:spLocks noChangeArrowheads="1"/>
          </p:cNvSpPr>
          <p:nvPr/>
        </p:nvSpPr>
        <p:spPr bwMode="auto">
          <a:xfrm>
            <a:off x="5364163" y="1841500"/>
            <a:ext cx="3455987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latin typeface="Brush Script MT" pitchFamily="66" charset="0"/>
              </a:rPr>
              <a:t>Mozart’s father was an ambitious man.  </a:t>
            </a:r>
          </a:p>
          <a:p>
            <a:pPr algn="ctr"/>
            <a:r>
              <a:rPr lang="fr-FR" sz="4000">
                <a:latin typeface="Brush Script MT" pitchFamily="66" charset="0"/>
              </a:rPr>
              <a:t>_________ Mozart was only four, his father started practising the piano with him.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6300788" y="3573463"/>
            <a:ext cx="16557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Brush Script MT" pitchFamily="66" charset="0"/>
              </a:rPr>
              <a:t>When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3"/>
          <p:cNvSpPr txBox="1">
            <a:spLocks noChangeArrowheads="1"/>
          </p:cNvSpPr>
          <p:nvPr/>
        </p:nvSpPr>
        <p:spPr bwMode="auto">
          <a:xfrm>
            <a:off x="4500563" y="188913"/>
            <a:ext cx="4535487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000">
                <a:latin typeface="Calibri" pitchFamily="34" charset="0"/>
              </a:rPr>
              <a:t>Complete the text about Mozart’s childhood using: </a:t>
            </a:r>
          </a:p>
          <a:p>
            <a:pPr algn="ctr"/>
            <a:r>
              <a:rPr lang="fr-FR" sz="2000">
                <a:latin typeface="Calibri" pitchFamily="34" charset="0"/>
              </a:rPr>
              <a:t> </a:t>
            </a:r>
            <a:r>
              <a:rPr lang="fr-FR" sz="2000" b="1">
                <a:latin typeface="Calibri" pitchFamily="34" charset="0"/>
              </a:rPr>
              <a:t>when, while, as soon as, after </a:t>
            </a:r>
            <a:r>
              <a:rPr lang="fr-FR" sz="2000">
                <a:latin typeface="Calibri" pitchFamily="34" charset="0"/>
              </a:rPr>
              <a:t>or </a:t>
            </a:r>
            <a:r>
              <a:rPr lang="fr-FR" sz="2000" b="1">
                <a:latin typeface="Calibri" pitchFamily="34" charset="0"/>
              </a:rPr>
              <a:t>before.  </a:t>
            </a:r>
            <a:r>
              <a:rPr lang="fr-FR" sz="2000" b="1" i="1">
                <a:latin typeface="Calibri" pitchFamily="34" charset="0"/>
              </a:rPr>
              <a:t>Sometimes more than one answer is possible.</a:t>
            </a:r>
          </a:p>
        </p:txBody>
      </p:sp>
      <p:sp>
        <p:nvSpPr>
          <p:cNvPr id="4099" name="ZoneTexte 4"/>
          <p:cNvSpPr txBox="1">
            <a:spLocks noChangeArrowheads="1"/>
          </p:cNvSpPr>
          <p:nvPr/>
        </p:nvSpPr>
        <p:spPr bwMode="auto">
          <a:xfrm>
            <a:off x="5364163" y="1841500"/>
            <a:ext cx="3455987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latin typeface="Brush Script MT" pitchFamily="66" charset="0"/>
              </a:rPr>
              <a:t>____________</a:t>
            </a:r>
          </a:p>
          <a:p>
            <a:pPr algn="ctr"/>
            <a:r>
              <a:rPr lang="fr-FR" sz="4000">
                <a:latin typeface="Brush Script MT" pitchFamily="66" charset="0"/>
              </a:rPr>
              <a:t>he realized how talented Mozart and his sister were, he began to teach them all he knew about music.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5867400" y="1773238"/>
            <a:ext cx="23764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Brush Script MT" pitchFamily="66" charset="0"/>
              </a:rPr>
              <a:t>As ooon 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oneTexte 3"/>
          <p:cNvSpPr txBox="1">
            <a:spLocks noChangeArrowheads="1"/>
          </p:cNvSpPr>
          <p:nvPr/>
        </p:nvSpPr>
        <p:spPr bwMode="auto">
          <a:xfrm>
            <a:off x="4500563" y="188913"/>
            <a:ext cx="4535487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000">
                <a:latin typeface="Calibri" pitchFamily="34" charset="0"/>
              </a:rPr>
              <a:t>Complete the text about Mozart’s childhood using: </a:t>
            </a:r>
          </a:p>
          <a:p>
            <a:pPr algn="ctr"/>
            <a:r>
              <a:rPr lang="fr-FR" sz="2000">
                <a:latin typeface="Calibri" pitchFamily="34" charset="0"/>
              </a:rPr>
              <a:t> </a:t>
            </a:r>
            <a:r>
              <a:rPr lang="fr-FR" sz="2000" b="1">
                <a:latin typeface="Calibri" pitchFamily="34" charset="0"/>
              </a:rPr>
              <a:t>when, while, as soon as, after </a:t>
            </a:r>
            <a:r>
              <a:rPr lang="fr-FR" sz="2000">
                <a:latin typeface="Calibri" pitchFamily="34" charset="0"/>
              </a:rPr>
              <a:t>or </a:t>
            </a:r>
            <a:r>
              <a:rPr lang="fr-FR" sz="2000" b="1">
                <a:latin typeface="Calibri" pitchFamily="34" charset="0"/>
              </a:rPr>
              <a:t>before.  </a:t>
            </a:r>
            <a:r>
              <a:rPr lang="fr-FR" sz="2000" b="1" i="1">
                <a:latin typeface="Calibri" pitchFamily="34" charset="0"/>
              </a:rPr>
              <a:t>Sometimes more than one answer is possible.</a:t>
            </a:r>
          </a:p>
        </p:txBody>
      </p:sp>
      <p:sp>
        <p:nvSpPr>
          <p:cNvPr id="5123" name="ZoneTexte 4"/>
          <p:cNvSpPr txBox="1">
            <a:spLocks noChangeArrowheads="1"/>
          </p:cNvSpPr>
          <p:nvPr/>
        </p:nvSpPr>
        <p:spPr bwMode="auto">
          <a:xfrm>
            <a:off x="5364163" y="1841500"/>
            <a:ext cx="3455987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latin typeface="Brush Script MT" pitchFamily="66" charset="0"/>
              </a:rPr>
              <a:t>_________ Mozart was five years old, he had already learned to play the harpsichord.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5795963" y="1844675"/>
            <a:ext cx="23764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Brush Script MT" pitchFamily="66" charset="0"/>
              </a:rPr>
              <a:t>Before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oneTexte 3"/>
          <p:cNvSpPr txBox="1">
            <a:spLocks noChangeArrowheads="1"/>
          </p:cNvSpPr>
          <p:nvPr/>
        </p:nvSpPr>
        <p:spPr bwMode="auto">
          <a:xfrm>
            <a:off x="4500563" y="188913"/>
            <a:ext cx="4535487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000">
                <a:latin typeface="Calibri" pitchFamily="34" charset="0"/>
              </a:rPr>
              <a:t>Complete the text about Mozart’s childhood using: </a:t>
            </a:r>
          </a:p>
          <a:p>
            <a:pPr algn="ctr"/>
            <a:r>
              <a:rPr lang="fr-FR" sz="2000">
                <a:latin typeface="Calibri" pitchFamily="34" charset="0"/>
              </a:rPr>
              <a:t> </a:t>
            </a:r>
            <a:r>
              <a:rPr lang="fr-FR" sz="2000" b="1">
                <a:latin typeface="Calibri" pitchFamily="34" charset="0"/>
              </a:rPr>
              <a:t>when, while, as soon as, after </a:t>
            </a:r>
            <a:r>
              <a:rPr lang="fr-FR" sz="2000">
                <a:latin typeface="Calibri" pitchFamily="34" charset="0"/>
              </a:rPr>
              <a:t>or </a:t>
            </a:r>
            <a:r>
              <a:rPr lang="fr-FR" sz="2000" b="1">
                <a:latin typeface="Calibri" pitchFamily="34" charset="0"/>
              </a:rPr>
              <a:t>before.  </a:t>
            </a:r>
            <a:r>
              <a:rPr lang="fr-FR" sz="2000" b="1" i="1">
                <a:latin typeface="Calibri" pitchFamily="34" charset="0"/>
              </a:rPr>
              <a:t>Sometimes more than one answer is possible.</a:t>
            </a:r>
          </a:p>
        </p:txBody>
      </p:sp>
      <p:sp>
        <p:nvSpPr>
          <p:cNvPr id="6147" name="ZoneTexte 4"/>
          <p:cNvSpPr txBox="1">
            <a:spLocks noChangeArrowheads="1"/>
          </p:cNvSpPr>
          <p:nvPr/>
        </p:nvSpPr>
        <p:spPr bwMode="auto">
          <a:xfrm>
            <a:off x="5003800" y="1841500"/>
            <a:ext cx="3960813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latin typeface="Brush Script MT" pitchFamily="66" charset="0"/>
              </a:rPr>
              <a:t>He started composing songs _______ he was only five - _______  he could read or write.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6588125" y="2420938"/>
            <a:ext cx="1368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Brush Script MT" pitchFamily="66" charset="0"/>
              </a:rPr>
              <a:t>when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5292725" y="3644900"/>
            <a:ext cx="18716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Brush Script MT" pitchFamily="66" charset="0"/>
              </a:rPr>
              <a:t>before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oneTexte 3"/>
          <p:cNvSpPr txBox="1">
            <a:spLocks noChangeArrowheads="1"/>
          </p:cNvSpPr>
          <p:nvPr/>
        </p:nvSpPr>
        <p:spPr bwMode="auto">
          <a:xfrm>
            <a:off x="4500563" y="188913"/>
            <a:ext cx="4535487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000">
                <a:latin typeface="Calibri" pitchFamily="34" charset="0"/>
              </a:rPr>
              <a:t>Complete the text about Mozart’s childhood using: </a:t>
            </a:r>
          </a:p>
          <a:p>
            <a:pPr algn="ctr"/>
            <a:r>
              <a:rPr lang="fr-FR" sz="2000">
                <a:latin typeface="Calibri" pitchFamily="34" charset="0"/>
              </a:rPr>
              <a:t> </a:t>
            </a:r>
            <a:r>
              <a:rPr lang="fr-FR" sz="2000" b="1">
                <a:latin typeface="Calibri" pitchFamily="34" charset="0"/>
              </a:rPr>
              <a:t>when, while, as soon as, after </a:t>
            </a:r>
            <a:r>
              <a:rPr lang="fr-FR" sz="2000">
                <a:latin typeface="Calibri" pitchFamily="34" charset="0"/>
              </a:rPr>
              <a:t>or </a:t>
            </a:r>
            <a:r>
              <a:rPr lang="fr-FR" sz="2000" b="1">
                <a:latin typeface="Calibri" pitchFamily="34" charset="0"/>
              </a:rPr>
              <a:t>before.  </a:t>
            </a:r>
            <a:r>
              <a:rPr lang="fr-FR" sz="2000" b="1" i="1">
                <a:latin typeface="Calibri" pitchFamily="34" charset="0"/>
              </a:rPr>
              <a:t>Sometimes more than one answer is possible.</a:t>
            </a:r>
          </a:p>
        </p:txBody>
      </p:sp>
      <p:sp>
        <p:nvSpPr>
          <p:cNvPr id="7171" name="ZoneTexte 4"/>
          <p:cNvSpPr txBox="1">
            <a:spLocks noChangeArrowheads="1"/>
          </p:cNvSpPr>
          <p:nvPr/>
        </p:nvSpPr>
        <p:spPr bwMode="auto">
          <a:xfrm>
            <a:off x="5003800" y="1841500"/>
            <a:ext cx="3960813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latin typeface="Brush Script MT" pitchFamily="66" charset="0"/>
              </a:rPr>
              <a:t>His father used to write down the notes _______ Mozart played his compositions at the piano.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5580063" y="2997200"/>
            <a:ext cx="1368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Brush Script MT" pitchFamily="66" charset="0"/>
              </a:rPr>
              <a:t>while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oneTexte 3"/>
          <p:cNvSpPr txBox="1">
            <a:spLocks noChangeArrowheads="1"/>
          </p:cNvSpPr>
          <p:nvPr/>
        </p:nvSpPr>
        <p:spPr bwMode="auto">
          <a:xfrm>
            <a:off x="4500563" y="188913"/>
            <a:ext cx="4535487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000">
                <a:latin typeface="Calibri" pitchFamily="34" charset="0"/>
              </a:rPr>
              <a:t>Complete the text about Mozart’s childhood using: </a:t>
            </a:r>
          </a:p>
          <a:p>
            <a:pPr algn="ctr"/>
            <a:r>
              <a:rPr lang="fr-FR" sz="2000">
                <a:latin typeface="Calibri" pitchFamily="34" charset="0"/>
              </a:rPr>
              <a:t> </a:t>
            </a:r>
            <a:r>
              <a:rPr lang="fr-FR" sz="2000" b="1">
                <a:latin typeface="Calibri" pitchFamily="34" charset="0"/>
              </a:rPr>
              <a:t>when, while, as soon as, after </a:t>
            </a:r>
            <a:r>
              <a:rPr lang="fr-FR" sz="2000">
                <a:latin typeface="Calibri" pitchFamily="34" charset="0"/>
              </a:rPr>
              <a:t>or </a:t>
            </a:r>
            <a:r>
              <a:rPr lang="fr-FR" sz="2000" b="1">
                <a:latin typeface="Calibri" pitchFamily="34" charset="0"/>
              </a:rPr>
              <a:t>before.  </a:t>
            </a:r>
            <a:r>
              <a:rPr lang="fr-FR" sz="2000" b="1" i="1">
                <a:latin typeface="Calibri" pitchFamily="34" charset="0"/>
              </a:rPr>
              <a:t>Sometimes more than one answer is possible.</a:t>
            </a:r>
          </a:p>
        </p:txBody>
      </p:sp>
      <p:sp>
        <p:nvSpPr>
          <p:cNvPr id="8195" name="ZoneTexte 4"/>
          <p:cNvSpPr txBox="1">
            <a:spLocks noChangeArrowheads="1"/>
          </p:cNvSpPr>
          <p:nvPr/>
        </p:nvSpPr>
        <p:spPr bwMode="auto">
          <a:xfrm>
            <a:off x="4932363" y="2276475"/>
            <a:ext cx="3960812" cy="440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latin typeface="Brush Script MT" pitchFamily="66" charset="0"/>
              </a:rPr>
              <a:t>In 1762, Mozart’s father took his children to Munich and then to Vienna.  In Vienna Mozart played for the Empress Maria Theresa.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oneTexte 3"/>
          <p:cNvSpPr txBox="1">
            <a:spLocks noChangeArrowheads="1"/>
          </p:cNvSpPr>
          <p:nvPr/>
        </p:nvSpPr>
        <p:spPr bwMode="auto">
          <a:xfrm>
            <a:off x="4500563" y="188913"/>
            <a:ext cx="4535487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000">
                <a:latin typeface="Calibri" pitchFamily="34" charset="0"/>
              </a:rPr>
              <a:t>Complete the text about Mozart’s childhood using: </a:t>
            </a:r>
          </a:p>
          <a:p>
            <a:pPr algn="ctr"/>
            <a:r>
              <a:rPr lang="fr-FR" sz="2000">
                <a:latin typeface="Calibri" pitchFamily="34" charset="0"/>
              </a:rPr>
              <a:t> </a:t>
            </a:r>
            <a:r>
              <a:rPr lang="fr-FR" sz="2000" b="1">
                <a:latin typeface="Calibri" pitchFamily="34" charset="0"/>
              </a:rPr>
              <a:t>when, while, as soon as, after </a:t>
            </a:r>
            <a:r>
              <a:rPr lang="fr-FR" sz="2000">
                <a:latin typeface="Calibri" pitchFamily="34" charset="0"/>
              </a:rPr>
              <a:t>or </a:t>
            </a:r>
            <a:r>
              <a:rPr lang="fr-FR" sz="2000" b="1">
                <a:latin typeface="Calibri" pitchFamily="34" charset="0"/>
              </a:rPr>
              <a:t>before.  </a:t>
            </a:r>
            <a:r>
              <a:rPr lang="fr-FR" sz="2000" b="1" i="1">
                <a:latin typeface="Calibri" pitchFamily="34" charset="0"/>
              </a:rPr>
              <a:t>Sometimes more than one answer is possible.</a:t>
            </a:r>
          </a:p>
        </p:txBody>
      </p:sp>
      <p:sp>
        <p:nvSpPr>
          <p:cNvPr id="9219" name="ZoneTexte 4"/>
          <p:cNvSpPr txBox="1">
            <a:spLocks noChangeArrowheads="1"/>
          </p:cNvSpPr>
          <p:nvPr/>
        </p:nvSpPr>
        <p:spPr bwMode="auto">
          <a:xfrm>
            <a:off x="5003800" y="2133600"/>
            <a:ext cx="396081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latin typeface="Brush Script MT" pitchFamily="66" charset="0"/>
              </a:rPr>
              <a:t>She loved his playing.  ___________ he had finished playing, he climbed on her knee and gave her a kiss.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5364163" y="2708275"/>
            <a:ext cx="27368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rgbClr val="FF0000"/>
                </a:solidFill>
                <a:latin typeface="Brush Script MT" pitchFamily="66" charset="0"/>
              </a:rPr>
              <a:t>As soon 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oneTexte 3"/>
          <p:cNvSpPr txBox="1">
            <a:spLocks noChangeArrowheads="1"/>
          </p:cNvSpPr>
          <p:nvPr/>
        </p:nvSpPr>
        <p:spPr bwMode="auto">
          <a:xfrm>
            <a:off x="4500563" y="188913"/>
            <a:ext cx="4535487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000">
                <a:latin typeface="Calibri" pitchFamily="34" charset="0"/>
              </a:rPr>
              <a:t>Complete the text about Mozart’s childhood using: </a:t>
            </a:r>
          </a:p>
          <a:p>
            <a:pPr algn="ctr"/>
            <a:r>
              <a:rPr lang="fr-FR" sz="2000">
                <a:latin typeface="Calibri" pitchFamily="34" charset="0"/>
              </a:rPr>
              <a:t> </a:t>
            </a:r>
            <a:r>
              <a:rPr lang="fr-FR" sz="2000" b="1">
                <a:latin typeface="Calibri" pitchFamily="34" charset="0"/>
              </a:rPr>
              <a:t>when, while, as soon as, after </a:t>
            </a:r>
            <a:r>
              <a:rPr lang="fr-FR" sz="2000">
                <a:latin typeface="Calibri" pitchFamily="34" charset="0"/>
              </a:rPr>
              <a:t>or </a:t>
            </a:r>
            <a:r>
              <a:rPr lang="fr-FR" sz="2000" b="1">
                <a:latin typeface="Calibri" pitchFamily="34" charset="0"/>
              </a:rPr>
              <a:t>before.  </a:t>
            </a:r>
            <a:r>
              <a:rPr lang="fr-FR" sz="2000" b="1" i="1">
                <a:latin typeface="Calibri" pitchFamily="34" charset="0"/>
              </a:rPr>
              <a:t>Sometimes more than one answer is possible.</a:t>
            </a:r>
          </a:p>
        </p:txBody>
      </p:sp>
      <p:sp>
        <p:nvSpPr>
          <p:cNvPr id="10243" name="ZoneTexte 4"/>
          <p:cNvSpPr txBox="1">
            <a:spLocks noChangeArrowheads="1"/>
          </p:cNvSpPr>
          <p:nvPr/>
        </p:nvSpPr>
        <p:spPr bwMode="auto">
          <a:xfrm>
            <a:off x="5003800" y="2133600"/>
            <a:ext cx="3960813" cy="378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>
                <a:latin typeface="Brush Script MT" pitchFamily="66" charset="0"/>
              </a:rPr>
              <a:t>The following year, the Mozart family went on a tour of Europe.  In Paris he played at the court of Louis XV.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662</Words>
  <Application>Microsoft Office PowerPoint</Application>
  <PresentationFormat>On-screen Show (4:3)</PresentationFormat>
  <Paragraphs>54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MOURNARD</dc:creator>
  <cp:lastModifiedBy>Gareth Pitchford</cp:lastModifiedBy>
  <cp:revision>3</cp:revision>
  <dcterms:created xsi:type="dcterms:W3CDTF">2010-09-18T08:50:42Z</dcterms:created>
  <dcterms:modified xsi:type="dcterms:W3CDTF">2013-04-11T10:17:01Z</dcterms:modified>
</cp:coreProperties>
</file>