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0" r:id="rId3"/>
    <p:sldId id="279" r:id="rId4"/>
    <p:sldId id="273" r:id="rId5"/>
    <p:sldId id="258" r:id="rId6"/>
    <p:sldId id="259" r:id="rId7"/>
    <p:sldId id="261" r:id="rId8"/>
    <p:sldId id="264" r:id="rId9"/>
    <p:sldId id="256" r:id="rId10"/>
    <p:sldId id="257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CCECFF"/>
    <a:srgbClr val="FFCCCC"/>
    <a:srgbClr val="FFCCFF"/>
    <a:srgbClr val="FF99FF"/>
    <a:srgbClr val="FF00FF"/>
    <a:srgbClr val="FFFF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1C34-FB1A-4C85-8269-BECF760F4DA3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D11F-31E4-43BD-957B-4034C773EA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2332-ABBB-472E-BD26-6B8D4DED1C6D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C03C-AB25-4FF9-8C3D-75C492A4D8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646ED-D9F4-4E82-AF00-398B537BD792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C67F-1A1D-49C2-B335-DA6C12A6FA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5EB1D-F090-4E6E-ABB0-45631825F2B4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F204-BF7F-4FF6-BFC7-DA54492357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AFDD-8400-45AB-9520-09BD242E3D3E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631E-C789-47D4-BA4C-F2C5956793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32C2-8807-4431-8CFD-0355FDA41E02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DD92-21F0-43D4-8350-802FCA57AC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81F7-152C-4F8D-83D4-1A4E2F684204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4127-5186-4A36-8C0B-7200E011C9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8B22-7B8F-4766-8B16-82672F2D3A32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DB72-F642-4FDF-B9A7-61E5C45D06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17389-0275-4B9E-824A-BA9DB99C5C78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747D-ADFC-462B-9AF8-0B3E4C5475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4AD9-8962-4729-B40B-E3EAF61E0321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62D0-29EF-4ED1-965E-E8F17F1A7A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D41F-2C54-4538-AA69-A57942BB49B2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F762-CDF0-46AD-AD77-E51BE98626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73874-80AA-46E6-8C90-5C62B9213EB0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BF280C-BC79-4B4B-81B8-3961E1FF95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0" y="980728"/>
            <a:ext cx="8642350" cy="30243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4293096"/>
            <a:ext cx="4105275" cy="2233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4293096"/>
            <a:ext cx="3889375" cy="2233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536" y="188913"/>
            <a:ext cx="8352927" cy="71508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67544" y="4653136"/>
            <a:ext cx="37433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dirty="0" err="1" smtClean="0">
                <a:latin typeface="Snap ITC" pitchFamily="82" charset="0"/>
              </a:rPr>
              <a:t>Verbs</a:t>
            </a:r>
            <a:r>
              <a:rPr lang="fr-FR" sz="2400" dirty="0" smtClean="0">
                <a:latin typeface="Snap ITC" pitchFamily="82" charset="0"/>
              </a:rPr>
              <a:t> </a:t>
            </a:r>
            <a:r>
              <a:rPr lang="fr-FR" sz="2400" dirty="0" err="1" smtClean="0">
                <a:latin typeface="Snap ITC" pitchFamily="82" charset="0"/>
              </a:rPr>
              <a:t>will</a:t>
            </a:r>
            <a:r>
              <a:rPr lang="fr-FR" sz="2400" dirty="0" smtClean="0">
                <a:latin typeface="Snap ITC" pitchFamily="82" charset="0"/>
              </a:rPr>
              <a:t> </a:t>
            </a:r>
            <a:r>
              <a:rPr lang="fr-FR" sz="2400" dirty="0" err="1" smtClean="0">
                <a:latin typeface="Snap ITC" pitchFamily="82" charset="0"/>
              </a:rPr>
              <a:t>be</a:t>
            </a:r>
            <a:r>
              <a:rPr lang="fr-FR" sz="2400" dirty="0" smtClean="0">
                <a:latin typeface="Snap ITC" pitchFamily="82" charset="0"/>
              </a:rPr>
              <a:t> </a:t>
            </a:r>
            <a:r>
              <a:rPr lang="fr-FR" sz="2400" dirty="0" err="1" smtClean="0">
                <a:latin typeface="Snap ITC" pitchFamily="82" charset="0"/>
              </a:rPr>
              <a:t>here</a:t>
            </a:r>
            <a:r>
              <a:rPr lang="fr-FR" sz="2400" dirty="0" smtClean="0">
                <a:latin typeface="Snap ITC" pitchFamily="82" charset="0"/>
              </a:rPr>
              <a:t>:</a:t>
            </a:r>
          </a:p>
          <a:p>
            <a:pPr algn="ctr"/>
            <a:endParaRPr lang="fr-FR" sz="2400" dirty="0" smtClean="0">
              <a:latin typeface="Snap ITC" pitchFamily="82" charset="0"/>
            </a:endParaRPr>
          </a:p>
          <a:p>
            <a:pPr algn="ctr"/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examples</a:t>
            </a:r>
            <a:r>
              <a:rPr lang="fr-FR" sz="2000" dirty="0" smtClean="0">
                <a:solidFill>
                  <a:srgbClr val="FF0000"/>
                </a:solidFill>
                <a:latin typeface="Snap ITC" pitchFamily="82" charset="0"/>
              </a:rPr>
              <a:t>:  </a:t>
            </a:r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clear</a:t>
            </a:r>
            <a:r>
              <a:rPr lang="fr-FR" sz="2000" dirty="0" smtClean="0">
                <a:solidFill>
                  <a:srgbClr val="FF0000"/>
                </a:solidFill>
                <a:latin typeface="Snap ITC" pitchFamily="82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take</a:t>
            </a:r>
            <a:r>
              <a:rPr lang="fr-FR" sz="2000" dirty="0" smtClean="0">
                <a:solidFill>
                  <a:srgbClr val="FF0000"/>
                </a:solidFill>
                <a:latin typeface="Snap ITC" pitchFamily="82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work</a:t>
            </a:r>
            <a:r>
              <a:rPr lang="fr-FR" sz="2000" dirty="0" smtClean="0">
                <a:solidFill>
                  <a:srgbClr val="FF0000"/>
                </a:solidFill>
                <a:latin typeface="Snap ITC" pitchFamily="82" charset="0"/>
              </a:rPr>
              <a:t>; put; </a:t>
            </a:r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turn</a:t>
            </a:r>
            <a:endParaRPr lang="fr-FR" sz="2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4716016" y="4509120"/>
            <a:ext cx="39604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err="1" smtClean="0">
                <a:latin typeface="Snap ITC" pitchFamily="82" charset="0"/>
              </a:rPr>
              <a:t>Prepositions</a:t>
            </a:r>
            <a:r>
              <a:rPr lang="fr-FR" sz="2400" dirty="0" smtClean="0">
                <a:latin typeface="Snap ITC" pitchFamily="82" charset="0"/>
              </a:rPr>
              <a:t> </a:t>
            </a:r>
            <a:r>
              <a:rPr lang="fr-FR" sz="2400" dirty="0" err="1" smtClean="0">
                <a:latin typeface="Snap ITC" pitchFamily="82" charset="0"/>
              </a:rPr>
              <a:t>will</a:t>
            </a:r>
            <a:endParaRPr lang="fr-FR" sz="2400" dirty="0" smtClean="0">
              <a:latin typeface="Snap ITC" pitchFamily="82" charset="0"/>
            </a:endParaRPr>
          </a:p>
          <a:p>
            <a:pPr algn="ctr"/>
            <a:r>
              <a:rPr lang="fr-FR" sz="2400" dirty="0" smtClean="0">
                <a:latin typeface="Snap ITC" pitchFamily="82" charset="0"/>
              </a:rPr>
              <a:t> </a:t>
            </a:r>
            <a:r>
              <a:rPr lang="fr-FR" sz="2400" dirty="0" err="1" smtClean="0">
                <a:latin typeface="Snap ITC" pitchFamily="82" charset="0"/>
              </a:rPr>
              <a:t>be</a:t>
            </a:r>
            <a:r>
              <a:rPr lang="fr-FR" sz="2400" dirty="0" smtClean="0">
                <a:latin typeface="Snap ITC" pitchFamily="82" charset="0"/>
              </a:rPr>
              <a:t> </a:t>
            </a:r>
            <a:r>
              <a:rPr lang="fr-FR" sz="2400" dirty="0" err="1" smtClean="0">
                <a:latin typeface="Snap ITC" pitchFamily="82" charset="0"/>
              </a:rPr>
              <a:t>here</a:t>
            </a:r>
            <a:r>
              <a:rPr lang="fr-FR" sz="2400" dirty="0" smtClean="0">
                <a:latin typeface="Snap ITC" pitchFamily="82" charset="0"/>
              </a:rPr>
              <a:t>:</a:t>
            </a:r>
          </a:p>
          <a:p>
            <a:pPr algn="ctr"/>
            <a:endParaRPr lang="fr-FR" sz="2400" dirty="0" smtClean="0">
              <a:latin typeface="Snap ITC" pitchFamily="82" charset="0"/>
            </a:endParaRPr>
          </a:p>
          <a:p>
            <a:pPr algn="ctr"/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examples</a:t>
            </a:r>
            <a:r>
              <a:rPr lang="fr-FR" sz="2000" dirty="0" smtClean="0">
                <a:solidFill>
                  <a:srgbClr val="FF0000"/>
                </a:solidFill>
                <a:latin typeface="Snap ITC" pitchFamily="82" charset="0"/>
              </a:rPr>
              <a:t>: out; in; on; up; back; </a:t>
            </a:r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 smtClean="0">
                <a:solidFill>
                  <a:srgbClr val="FF0000"/>
                </a:solidFill>
                <a:latin typeface="Snap ITC" pitchFamily="82" charset="0"/>
              </a:rPr>
              <a:t>; off</a:t>
            </a:r>
            <a:endParaRPr lang="fr-FR" sz="2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6" name="ZoneTexte 15"/>
          <p:cNvSpPr txBox="1">
            <a:spLocks noChangeArrowheads="1"/>
          </p:cNvSpPr>
          <p:nvPr/>
        </p:nvSpPr>
        <p:spPr bwMode="auto">
          <a:xfrm>
            <a:off x="251520" y="1484784"/>
            <a:ext cx="8569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 err="1" smtClean="0">
                <a:latin typeface="Snap ITC" pitchFamily="82" charset="0"/>
              </a:rPr>
              <a:t>Choose</a:t>
            </a:r>
            <a:r>
              <a:rPr lang="fr-FR" sz="3600" dirty="0" smtClean="0">
                <a:latin typeface="Snap ITC" pitchFamily="82" charset="0"/>
              </a:rPr>
              <a:t> the correct </a:t>
            </a:r>
            <a:r>
              <a:rPr lang="fr-FR" sz="3600" dirty="0" err="1" smtClean="0">
                <a:latin typeface="Snap ITC" pitchFamily="82" charset="0"/>
              </a:rPr>
              <a:t>verb</a:t>
            </a:r>
            <a:r>
              <a:rPr lang="fr-FR" sz="3600" dirty="0" smtClean="0">
                <a:latin typeface="Snap ITC" pitchFamily="82" charset="0"/>
              </a:rPr>
              <a:t> and </a:t>
            </a:r>
            <a:r>
              <a:rPr lang="fr-FR" sz="3600" dirty="0" err="1" smtClean="0">
                <a:latin typeface="Snap ITC" pitchFamily="82" charset="0"/>
              </a:rPr>
              <a:t>preposition</a:t>
            </a:r>
            <a:r>
              <a:rPr lang="fr-FR" sz="3600" dirty="0" smtClean="0">
                <a:latin typeface="Snap ITC" pitchFamily="82" charset="0"/>
              </a:rPr>
              <a:t> to </a:t>
            </a:r>
            <a:r>
              <a:rPr lang="fr-FR" sz="3600" dirty="0" err="1" smtClean="0">
                <a:latin typeface="Snap ITC" pitchFamily="82" charset="0"/>
              </a:rPr>
              <a:t>complete</a:t>
            </a:r>
            <a:r>
              <a:rPr lang="fr-FR" sz="3600" dirty="0" smtClean="0">
                <a:latin typeface="Snap ITC" pitchFamily="82" charset="0"/>
              </a:rPr>
              <a:t> </a:t>
            </a:r>
            <a:r>
              <a:rPr lang="fr-FR" sz="3600" dirty="0" err="1" smtClean="0">
                <a:latin typeface="Snap ITC" pitchFamily="82" charset="0"/>
              </a:rPr>
              <a:t>each</a:t>
            </a:r>
            <a:r>
              <a:rPr lang="fr-FR" sz="3600" dirty="0" smtClean="0">
                <a:latin typeface="Snap ITC" pitchFamily="82" charset="0"/>
              </a:rPr>
              <a:t> of the </a:t>
            </a:r>
            <a:r>
              <a:rPr lang="fr-FR" sz="3600" dirty="0" err="1" smtClean="0">
                <a:latin typeface="Snap ITC" pitchFamily="82" charset="0"/>
              </a:rPr>
              <a:t>following</a:t>
            </a:r>
            <a:r>
              <a:rPr lang="fr-FR" sz="3600" dirty="0" smtClean="0">
                <a:latin typeface="Snap ITC" pitchFamily="82" charset="0"/>
              </a:rPr>
              <a:t> sentences.</a:t>
            </a:r>
            <a:endParaRPr lang="fr-FR" sz="3600" dirty="0"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6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0246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0247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10248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Shall we try to ________  ________ where she lives?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500563" y="3716338"/>
            <a:ext cx="2159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find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588125" y="3716338"/>
            <a:ext cx="2305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pic>
        <p:nvPicPr>
          <p:cNvPr id="10252" name="Picture 4" descr="school_bus_girl_waving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87305"/>
            <a:ext cx="3000273" cy="274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8" descr="little_girl_walking_t_a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16383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69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1270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11271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Why don’t you _______ the shirt ________!  I’m sure you’ll buy it.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140200" y="3716338"/>
            <a:ext cx="2160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try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50825" y="422116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1275" name="Picture 5" descr="Animated_friends_trying_clothes_hg_wht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66217"/>
            <a:ext cx="2226221" cy="281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7" descr="girl_deciding_on_whic_a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1556792"/>
            <a:ext cx="13922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293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2294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12295" name="ZoneTexte 15"/>
          <p:cNvSpPr txBox="1">
            <a:spLocks noChangeArrowheads="1"/>
          </p:cNvSpPr>
          <p:nvPr/>
        </p:nvSpPr>
        <p:spPr bwMode="auto">
          <a:xfrm>
            <a:off x="250825" y="3357563"/>
            <a:ext cx="85693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Some of the answers in the maths exams were hard to ______  ______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555875" y="44370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work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427538" y="443706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2299" name="Picture 3" descr="boy_math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070992"/>
            <a:ext cx="2718047" cy="271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7" descr="Animated_girl_reading_storybook_hg_wht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02638"/>
            <a:ext cx="1733611" cy="225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17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3318" name="ZoneTexte 12"/>
          <p:cNvSpPr txBox="1">
            <a:spLocks noChangeArrowheads="1"/>
          </p:cNvSpPr>
          <p:nvPr/>
        </p:nvSpPr>
        <p:spPr bwMode="auto">
          <a:xfrm>
            <a:off x="4860032" y="5589240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3319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I have to ________ this article ________ to the shop, it’s faulty.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059113" y="3573463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take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79388" y="4149725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back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3323" name="Picture 5" descr="professional_female_t_a_ha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7" y="962291"/>
            <a:ext cx="3456384" cy="264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341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4342" name="ZoneTexte 12"/>
          <p:cNvSpPr txBox="1">
            <a:spLocks noChangeArrowheads="1"/>
          </p:cNvSpPr>
          <p:nvPr/>
        </p:nvSpPr>
        <p:spPr bwMode="auto">
          <a:xfrm>
            <a:off x="4788024" y="5589240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4343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I must ________ my cupboards ________ this weekend.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555875" y="35734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sort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476375" y="4149725"/>
            <a:ext cx="2303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4348" name="Picture 1" descr="C:\Documents and Settings\Free User\My Documents\Downloads\PREVIOUS\fridge_food_toss_hg_clr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3456384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65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5366" name="ZoneTexte 12"/>
          <p:cNvSpPr txBox="1">
            <a:spLocks noChangeArrowheads="1"/>
          </p:cNvSpPr>
          <p:nvPr/>
        </p:nvSpPr>
        <p:spPr bwMode="auto">
          <a:xfrm>
            <a:off x="4788024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5367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Can you ________ the cat ______ please and lock the door.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627313" y="3573463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put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659563" y="357346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5371" name="Picture 3" descr="cat_playing_string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389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6390" name="ZoneTexte 12"/>
          <p:cNvSpPr txBox="1">
            <a:spLocks noChangeArrowheads="1"/>
          </p:cNvSpPr>
          <p:nvPr/>
        </p:nvSpPr>
        <p:spPr bwMode="auto">
          <a:xfrm>
            <a:off x="4788024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6391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I had to ______ ______ an application form for the job.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419475" y="35734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fill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076825" y="3573463"/>
            <a:ext cx="2303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in</a:t>
            </a:r>
          </a:p>
        </p:txBody>
      </p:sp>
      <p:pic>
        <p:nvPicPr>
          <p:cNvPr id="16394" name="Picture 3" descr="C:\Users\Utilisateur\AppData\Local\Microsoft\Windows\Temporary Internet Files\Content.IE5\WRNZSMM4\MC900128976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2070872" cy="24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6396" name="Picture 8" descr="guy_getting_taxes_fig_a_ha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157162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13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7414" name="ZoneTexte 12"/>
          <p:cNvSpPr txBox="1">
            <a:spLocks noChangeArrowheads="1"/>
          </p:cNvSpPr>
          <p:nvPr/>
        </p:nvSpPr>
        <p:spPr bwMode="auto">
          <a:xfrm>
            <a:off x="4860032" y="5589240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7415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They tried to _________  _______ what she was doing in secret.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284663" y="3573463"/>
            <a:ext cx="215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find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443663" y="357346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7420" name="Picture 17" descr="johnny_and_stacy_peek_a_ha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59832" y="827585"/>
            <a:ext cx="2961455" cy="296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37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8438" name="ZoneTexte 12"/>
          <p:cNvSpPr txBox="1">
            <a:spLocks noChangeArrowheads="1"/>
          </p:cNvSpPr>
          <p:nvPr/>
        </p:nvSpPr>
        <p:spPr bwMode="auto">
          <a:xfrm>
            <a:off x="4860032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8439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Can I _______ these shoes ________ please?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627313" y="3573463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try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339975" y="4221163"/>
            <a:ext cx="2303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8443" name="Picture 2" descr="C:\Documents and Settings\Free User\My Documents\Downloads\kids_shoe_girl_walking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714375"/>
            <a:ext cx="557212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461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9462" name="ZoneTexte 12"/>
          <p:cNvSpPr txBox="1">
            <a:spLocks noChangeArrowheads="1"/>
          </p:cNvSpPr>
          <p:nvPr/>
        </p:nvSpPr>
        <p:spPr bwMode="auto">
          <a:xfrm>
            <a:off x="4860032" y="5589240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9463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I’m going to ________ this new software _______ this evening.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924300" y="35734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try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916238" y="4149725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9469" name="Picture 2" descr="computer_playing_mp3__a_ha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980728"/>
            <a:ext cx="2993529" cy="299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8" descr="computer_tower_cds_fl_a_ha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980728"/>
            <a:ext cx="2703215" cy="270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3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054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2055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The firemen took several hours to _______ the fire ________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692275" y="4292600"/>
            <a:ext cx="215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put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940425" y="4292600"/>
            <a:ext cx="2303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059" name="Picture 5" descr="forest_fire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" descr="fireman_water_hose_ho_a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2808312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5" descr="fireman_carrying_hose_ha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9348">
            <a:off x="1655895" y="1728367"/>
            <a:ext cx="2474106" cy="21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85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0486" name="ZoneTexte 12"/>
          <p:cNvSpPr txBox="1">
            <a:spLocks noChangeArrowheads="1"/>
          </p:cNvSpPr>
          <p:nvPr/>
        </p:nvSpPr>
        <p:spPr bwMode="auto">
          <a:xfrm>
            <a:off x="4788024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20487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It’s very difficult to ________ children _______ nowadays.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300788" y="3573463"/>
            <a:ext cx="215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bring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132138" y="4149725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up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0491" name="Picture 6" descr="portrait_mother_holdi_a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106842"/>
            <a:ext cx="2592288" cy="275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8" descr="baby_kicking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999" y="1857374"/>
            <a:ext cx="1859657" cy="185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9" descr="baby_girl_wants_a_bot_a_ha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1800200" cy="25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09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1510" name="ZoneTexte 12"/>
          <p:cNvSpPr txBox="1">
            <a:spLocks noChangeArrowheads="1"/>
          </p:cNvSpPr>
          <p:nvPr/>
        </p:nvSpPr>
        <p:spPr bwMode="auto">
          <a:xfrm>
            <a:off x="4788024" y="5589240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21511" name="ZoneTexte 15"/>
          <p:cNvSpPr txBox="1">
            <a:spLocks noChangeArrowheads="1"/>
          </p:cNvSpPr>
          <p:nvPr/>
        </p:nvSpPr>
        <p:spPr bwMode="auto">
          <a:xfrm>
            <a:off x="323528" y="4005064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 err="1">
                <a:latin typeface="Snap ITC" pitchFamily="82" charset="0"/>
              </a:rPr>
              <a:t>Please________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your</a:t>
            </a:r>
            <a:r>
              <a:rPr lang="fr-FR" sz="3600" dirty="0">
                <a:latin typeface="Snap ITC" pitchFamily="82" charset="0"/>
              </a:rPr>
              <a:t> room _______ </a:t>
            </a:r>
            <a:r>
              <a:rPr lang="fr-FR" sz="3600" dirty="0" err="1">
                <a:latin typeface="Snap ITC" pitchFamily="82" charset="0"/>
              </a:rPr>
              <a:t>before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your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mother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gets</a:t>
            </a:r>
            <a:r>
              <a:rPr lang="fr-FR" sz="3600" dirty="0">
                <a:latin typeface="Snap ITC" pitchFamily="82" charset="0"/>
              </a:rPr>
              <a:t> back!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123728" y="3933056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 err="1">
                <a:solidFill>
                  <a:srgbClr val="FF0000"/>
                </a:solidFill>
                <a:latin typeface="Ravie" pitchFamily="82" charset="0"/>
              </a:rPr>
              <a:t>clear</a:t>
            </a:r>
            <a:endParaRPr lang="fr-FR" sz="3600" dirty="0">
              <a:solidFill>
                <a:srgbClr val="FF0000"/>
              </a:solidFill>
              <a:latin typeface="Ravie" pitchFamily="82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516216" y="3933056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Ravie" pitchFamily="82" charset="0"/>
              </a:rPr>
              <a:t>up</a:t>
            </a:r>
          </a:p>
        </p:txBody>
      </p:sp>
      <p:pic>
        <p:nvPicPr>
          <p:cNvPr id="21514" name="Image 13" descr="untidy ro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295985" cy="30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1516" name="Picture 2" descr="C:\Documents and Settings\Free User\My Documents\Downloads\girl_writing_in_journal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2831778" cy="258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33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2534" name="ZoneTexte 12"/>
          <p:cNvSpPr txBox="1">
            <a:spLocks noChangeArrowheads="1"/>
          </p:cNvSpPr>
          <p:nvPr/>
        </p:nvSpPr>
        <p:spPr bwMode="auto">
          <a:xfrm>
            <a:off x="4788024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22535" name="ZoneTexte 15"/>
          <p:cNvSpPr txBox="1">
            <a:spLocks noChangeArrowheads="1"/>
          </p:cNvSpPr>
          <p:nvPr/>
        </p:nvSpPr>
        <p:spPr bwMode="auto">
          <a:xfrm>
            <a:off x="251520" y="4005064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>
                <a:latin typeface="Snap ITC" pitchFamily="82" charset="0"/>
              </a:rPr>
              <a:t>I have to _________ </a:t>
            </a:r>
            <a:r>
              <a:rPr lang="fr-FR" sz="3600" dirty="0" err="1">
                <a:latin typeface="Snap ITC" pitchFamily="82" charset="0"/>
              </a:rPr>
              <a:t>my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 smtClean="0">
                <a:latin typeface="Snap ITC" pitchFamily="82" charset="0"/>
              </a:rPr>
              <a:t>nephew</a:t>
            </a:r>
            <a:r>
              <a:rPr lang="fr-FR" sz="3600" dirty="0" smtClean="0">
                <a:latin typeface="Snap ITC" pitchFamily="82" charset="0"/>
              </a:rPr>
              <a:t> </a:t>
            </a:r>
            <a:r>
              <a:rPr lang="fr-FR" sz="3600" dirty="0">
                <a:latin typeface="Snap ITC" pitchFamily="82" charset="0"/>
              </a:rPr>
              <a:t>_________ home </a:t>
            </a:r>
            <a:r>
              <a:rPr lang="fr-FR" sz="3600" dirty="0" err="1">
                <a:latin typeface="Snap ITC" pitchFamily="82" charset="0"/>
              </a:rPr>
              <a:t>this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afternoon</a:t>
            </a:r>
            <a:r>
              <a:rPr lang="fr-FR" sz="3600" dirty="0">
                <a:latin typeface="Snap ITC" pitchFamily="82" charset="0"/>
              </a:rPr>
              <a:t>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419872" y="4005064"/>
            <a:ext cx="215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 err="1">
                <a:solidFill>
                  <a:srgbClr val="FF0000"/>
                </a:solidFill>
                <a:latin typeface="Ravie" pitchFamily="82" charset="0"/>
              </a:rPr>
              <a:t>take</a:t>
            </a:r>
            <a:endParaRPr lang="fr-FR" sz="3600" dirty="0">
              <a:solidFill>
                <a:srgbClr val="FF0000"/>
              </a:solidFill>
              <a:latin typeface="Ravie" pitchFamily="82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755576" y="4581128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Ravie" pitchFamily="82" charset="0"/>
              </a:rPr>
              <a:t>back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2539" name="Picture 6" descr="father_son_flying_kite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3" y="1081002"/>
            <a:ext cx="2454977" cy="314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9" descr="boy_running_kite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371" y="1571625"/>
            <a:ext cx="2132842" cy="250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557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3558" name="ZoneTexte 12"/>
          <p:cNvSpPr txBox="1">
            <a:spLocks noChangeArrowheads="1"/>
          </p:cNvSpPr>
          <p:nvPr/>
        </p:nvSpPr>
        <p:spPr bwMode="auto">
          <a:xfrm>
            <a:off x="4860032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23559" name="ZoneTexte 15"/>
          <p:cNvSpPr txBox="1">
            <a:spLocks noChangeArrowheads="1"/>
          </p:cNvSpPr>
          <p:nvPr/>
        </p:nvSpPr>
        <p:spPr bwMode="auto">
          <a:xfrm>
            <a:off x="323528" y="4005064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>
                <a:latin typeface="Snap ITC" pitchFamily="82" charset="0"/>
              </a:rPr>
              <a:t>I </a:t>
            </a:r>
            <a:r>
              <a:rPr lang="fr-FR" sz="3600" dirty="0" err="1">
                <a:latin typeface="Snap ITC" pitchFamily="82" charset="0"/>
              </a:rPr>
              <a:t>can’t</a:t>
            </a:r>
            <a:r>
              <a:rPr lang="fr-FR" sz="3600" dirty="0">
                <a:latin typeface="Snap ITC" pitchFamily="82" charset="0"/>
              </a:rPr>
              <a:t> _________ ________ </a:t>
            </a:r>
            <a:r>
              <a:rPr lang="fr-FR" sz="3600" dirty="0" err="1">
                <a:latin typeface="Snap ITC" pitchFamily="82" charset="0"/>
              </a:rPr>
              <a:t>what</a:t>
            </a:r>
            <a:r>
              <a:rPr lang="fr-FR" sz="3600" dirty="0">
                <a:latin typeface="Snap ITC" pitchFamily="82" charset="0"/>
              </a:rPr>
              <a:t> to do </a:t>
            </a:r>
            <a:r>
              <a:rPr lang="fr-FR" sz="3600" dirty="0" err="1">
                <a:latin typeface="Snap ITC" pitchFamily="82" charset="0"/>
              </a:rPr>
              <a:t>next</a:t>
            </a:r>
            <a:r>
              <a:rPr lang="fr-FR" sz="3600" dirty="0">
                <a:latin typeface="Snap ITC" pitchFamily="82" charset="0"/>
              </a:rPr>
              <a:t>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411760" y="4005064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 err="1">
                <a:solidFill>
                  <a:srgbClr val="FF0000"/>
                </a:solidFill>
                <a:latin typeface="Ravie" pitchFamily="82" charset="0"/>
              </a:rPr>
              <a:t>work</a:t>
            </a:r>
            <a:endParaRPr lang="fr-FR" sz="3600" dirty="0">
              <a:solidFill>
                <a:srgbClr val="FF0000"/>
              </a:solidFill>
              <a:latin typeface="Ravie" pitchFamily="82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427984" y="4005064"/>
            <a:ext cx="2303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3563" name="Picture 3" descr="Animated_scientist_thinking_hg_wht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2088232" cy="286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ensées 16"/>
          <p:cNvSpPr/>
          <p:nvPr/>
        </p:nvSpPr>
        <p:spPr>
          <a:xfrm>
            <a:off x="5220072" y="1412776"/>
            <a:ext cx="2160240" cy="1512168"/>
          </a:xfrm>
          <a:prstGeom prst="cloudCallout">
            <a:avLst>
              <a:gd name="adj1" fmla="val -74156"/>
              <a:gd name="adj2" fmla="val 334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581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4582" name="ZoneTexte 12"/>
          <p:cNvSpPr txBox="1">
            <a:spLocks noChangeArrowheads="1"/>
          </p:cNvSpPr>
          <p:nvPr/>
        </p:nvSpPr>
        <p:spPr bwMode="auto">
          <a:xfrm>
            <a:off x="4860032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24583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 err="1">
                <a:latin typeface="Snap ITC" pitchFamily="82" charset="0"/>
              </a:rPr>
              <a:t>I’ll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be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ready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when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I’ve</a:t>
            </a:r>
            <a:r>
              <a:rPr lang="fr-FR" sz="3600" dirty="0">
                <a:latin typeface="Snap ITC" pitchFamily="82" charset="0"/>
              </a:rPr>
              <a:t> ________ </a:t>
            </a:r>
            <a:r>
              <a:rPr lang="fr-FR" sz="3600" dirty="0" err="1">
                <a:latin typeface="Snap ITC" pitchFamily="82" charset="0"/>
              </a:rPr>
              <a:t>these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things</a:t>
            </a:r>
            <a:r>
              <a:rPr lang="fr-FR" sz="3600" dirty="0">
                <a:latin typeface="Snap ITC" pitchFamily="82" charset="0"/>
              </a:rPr>
              <a:t> ________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588125" y="3716338"/>
            <a:ext cx="2160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put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219700" y="4365625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away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4587" name="Picture 8" descr="hobby_modeler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109278"/>
            <a:ext cx="3600399" cy="27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605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5606" name="ZoneTexte 12"/>
          <p:cNvSpPr txBox="1">
            <a:spLocks noChangeArrowheads="1"/>
          </p:cNvSpPr>
          <p:nvPr/>
        </p:nvSpPr>
        <p:spPr bwMode="auto">
          <a:xfrm>
            <a:off x="4860032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25607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Shall I ________ the television _______?  Nobody’s watching it.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627313" y="3716338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turn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23850" y="4292600"/>
            <a:ext cx="2303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off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5611" name="Picture 3" descr="Animated_high_definition_flatscreen_television_hg_wht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71563"/>
            <a:ext cx="24971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4" descr="matthew_eg_expression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3096344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3078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3079" name="ZoneTexte 12"/>
          <p:cNvSpPr txBox="1">
            <a:spLocks noChangeArrowheads="1"/>
          </p:cNvSpPr>
          <p:nvPr/>
        </p:nvSpPr>
        <p:spPr bwMode="auto">
          <a:xfrm>
            <a:off x="4857750" y="5500688"/>
            <a:ext cx="3744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3080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Can I ________ the light _______?  I want to go to sleep!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835150" y="35734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turn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300788" y="3644900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off</a:t>
            </a:r>
          </a:p>
        </p:txBody>
      </p:sp>
      <p:pic>
        <p:nvPicPr>
          <p:cNvPr id="3085" name="Picture 9" descr="cartoon_lightbulb_on__a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0" descr="designers_lounge_ligh_a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2592288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4102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4103" name="ZoneTexte 12"/>
          <p:cNvSpPr txBox="1">
            <a:spLocks noChangeArrowheads="1"/>
          </p:cNvSpPr>
          <p:nvPr/>
        </p:nvSpPr>
        <p:spPr bwMode="auto">
          <a:xfrm>
            <a:off x="4929188" y="55006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4104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Why did he have to ________ that _______ again at the meeting!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364163" y="3573463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bring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95288" y="4149725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up</a:t>
            </a:r>
          </a:p>
        </p:txBody>
      </p:sp>
      <p:pic>
        <p:nvPicPr>
          <p:cNvPr id="4108" name="Picture 3" descr="bernie_jumping_up_frb_ha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995930"/>
            <a:ext cx="2880320" cy="272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9" descr="customer_service_repc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1412776"/>
            <a:ext cx="2203152" cy="232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5126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5127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5128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Could you just _________ this form ________ please?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859338" y="3716338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fill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059113" y="4292600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in</a:t>
            </a:r>
          </a:p>
        </p:txBody>
      </p:sp>
      <p:pic>
        <p:nvPicPr>
          <p:cNvPr id="5132" name="Picture 11" descr="bear_clipboard_ha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484783"/>
            <a:ext cx="1440160" cy="22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6150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6151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6152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They’ll have to _______ the problem _________ first.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003800" y="3716338"/>
            <a:ext cx="2160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sort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635375" y="4292600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pic>
        <p:nvPicPr>
          <p:cNvPr id="6155" name="Picture 2" descr="C:\Users\Sara\AppData\Local\Microsoft\Windows\Temporary Internet Files\Content.IE5\UB3NC22E\MPj04393590000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571625"/>
            <a:ext cx="27082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3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7174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7175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The boss wants to _______ a new product _________ on the market.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076825" y="3716338"/>
            <a:ext cx="2159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try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484438" y="4292600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7179" name="Picture 3" descr="guy_confused_taxes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204119"/>
            <a:ext cx="1560215" cy="24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0" descr="stand_scheduling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500188"/>
            <a:ext cx="2162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197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8198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8199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My children never _______  ____ when they’ve finished eating.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219700" y="35734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clear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840538" y="3573463"/>
            <a:ext cx="2303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up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8203" name="Picture 3" descr="C:\Documents and Settings\Free User\My Documents\Downloads\valentines_candlelight_dinner_detail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706438"/>
            <a:ext cx="45053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8" descr="caryn_telling_friend__a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1916832"/>
            <a:ext cx="1322774" cy="156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9" descr="traci_blowing_party_f_a_ha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2071688"/>
            <a:ext cx="1186764" cy="150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9222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9223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9224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Could you please _________ your clothes __________ ?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076825" y="3644900"/>
            <a:ext cx="215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put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284663" y="4365625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away</a:t>
            </a:r>
          </a:p>
        </p:txBody>
      </p:sp>
      <p:pic>
        <p:nvPicPr>
          <p:cNvPr id="9227" name="Picture 13" descr="gp255072-02vliv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7048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3000375"/>
            <a:ext cx="112871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5" descr="gp373096-00vliv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1714500"/>
            <a:ext cx="83502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8" descr="gp349470-01vliv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1714500"/>
            <a:ext cx="965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0" descr="http://images.netshops.com/mgen/master:SAP0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714500"/>
            <a:ext cx="7858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" descr="http://images.netshops.com/mgen/master:DRM0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714500"/>
            <a:ext cx="904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3" descr="kid_brushing_teeth_ha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2" y="1428749"/>
            <a:ext cx="2243087" cy="253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1367</Words>
  <Application>Microsoft Office PowerPoint</Application>
  <PresentationFormat>On-screen Show (4:3)</PresentationFormat>
  <Paragraphs>177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Gareth Pitchford</cp:lastModifiedBy>
  <cp:revision>55</cp:revision>
  <dcterms:created xsi:type="dcterms:W3CDTF">2011-03-23T14:06:31Z</dcterms:created>
  <dcterms:modified xsi:type="dcterms:W3CDTF">2013-04-11T09:23:27Z</dcterms:modified>
</cp:coreProperties>
</file>