
<file path=[Content_Types].xml><?xml version="1.0" encoding="utf-8"?>
<Types xmlns="http://schemas.openxmlformats.org/package/2006/content-types">
  <Default Extension="png" ContentType="image/png"/>
  <Default Extension="mp3" ContentType="audio/unknown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5"/>
  </p:notesMasterIdLst>
  <p:handoutMasterIdLst>
    <p:handoutMasterId r:id="rId226"/>
  </p:handoutMasterIdLst>
  <p:sldIdLst>
    <p:sldId id="650" r:id="rId2"/>
    <p:sldId id="667" r:id="rId3"/>
    <p:sldId id="836" r:id="rId4"/>
    <p:sldId id="837" r:id="rId5"/>
    <p:sldId id="838" r:id="rId6"/>
    <p:sldId id="839" r:id="rId7"/>
    <p:sldId id="840" r:id="rId8"/>
    <p:sldId id="841" r:id="rId9"/>
    <p:sldId id="737" r:id="rId10"/>
    <p:sldId id="831" r:id="rId11"/>
    <p:sldId id="832" r:id="rId12"/>
    <p:sldId id="833" r:id="rId13"/>
    <p:sldId id="834" r:id="rId14"/>
    <p:sldId id="835" r:id="rId15"/>
    <p:sldId id="843" r:id="rId16"/>
    <p:sldId id="844" r:id="rId17"/>
    <p:sldId id="845" r:id="rId18"/>
    <p:sldId id="846" r:id="rId19"/>
    <p:sldId id="847" r:id="rId20"/>
    <p:sldId id="257" r:id="rId21"/>
    <p:sldId id="456" r:id="rId22"/>
    <p:sldId id="358" r:id="rId23"/>
    <p:sldId id="359" r:id="rId24"/>
    <p:sldId id="360" r:id="rId25"/>
    <p:sldId id="361" r:id="rId26"/>
    <p:sldId id="362" r:id="rId27"/>
    <p:sldId id="363" r:id="rId28"/>
    <p:sldId id="364" r:id="rId29"/>
    <p:sldId id="365" r:id="rId30"/>
    <p:sldId id="366" r:id="rId31"/>
    <p:sldId id="367" r:id="rId32"/>
    <p:sldId id="457" r:id="rId33"/>
    <p:sldId id="458" r:id="rId34"/>
    <p:sldId id="459" r:id="rId35"/>
    <p:sldId id="460" r:id="rId36"/>
    <p:sldId id="461" r:id="rId37"/>
    <p:sldId id="462" r:id="rId38"/>
    <p:sldId id="463" r:id="rId39"/>
    <p:sldId id="464" r:id="rId40"/>
    <p:sldId id="465" r:id="rId41"/>
    <p:sldId id="466" r:id="rId42"/>
    <p:sldId id="467" r:id="rId43"/>
    <p:sldId id="468" r:id="rId44"/>
    <p:sldId id="471" r:id="rId45"/>
    <p:sldId id="472" r:id="rId46"/>
    <p:sldId id="473" r:id="rId47"/>
    <p:sldId id="474" r:id="rId48"/>
    <p:sldId id="475" r:id="rId49"/>
    <p:sldId id="476" r:id="rId50"/>
    <p:sldId id="477" r:id="rId51"/>
    <p:sldId id="478" r:id="rId52"/>
    <p:sldId id="479" r:id="rId53"/>
    <p:sldId id="480" r:id="rId54"/>
    <p:sldId id="481" r:id="rId55"/>
    <p:sldId id="482" r:id="rId56"/>
    <p:sldId id="483" r:id="rId57"/>
    <p:sldId id="484" r:id="rId58"/>
    <p:sldId id="485" r:id="rId59"/>
    <p:sldId id="486" r:id="rId60"/>
    <p:sldId id="487" r:id="rId61"/>
    <p:sldId id="488" r:id="rId62"/>
    <p:sldId id="489" r:id="rId63"/>
    <p:sldId id="490" r:id="rId64"/>
    <p:sldId id="491" r:id="rId65"/>
    <p:sldId id="492" r:id="rId66"/>
    <p:sldId id="493" r:id="rId67"/>
    <p:sldId id="494" r:id="rId68"/>
    <p:sldId id="495" r:id="rId69"/>
    <p:sldId id="496" r:id="rId70"/>
    <p:sldId id="497" r:id="rId71"/>
    <p:sldId id="498" r:id="rId72"/>
    <p:sldId id="499" r:id="rId73"/>
    <p:sldId id="500" r:id="rId74"/>
    <p:sldId id="501" r:id="rId75"/>
    <p:sldId id="502" r:id="rId76"/>
    <p:sldId id="503" r:id="rId77"/>
    <p:sldId id="504" r:id="rId78"/>
    <p:sldId id="505" r:id="rId79"/>
    <p:sldId id="506" r:id="rId80"/>
    <p:sldId id="507" r:id="rId81"/>
    <p:sldId id="508" r:id="rId82"/>
    <p:sldId id="509" r:id="rId83"/>
    <p:sldId id="510" r:id="rId84"/>
    <p:sldId id="511" r:id="rId85"/>
    <p:sldId id="512" r:id="rId86"/>
    <p:sldId id="513" r:id="rId87"/>
    <p:sldId id="514" r:id="rId88"/>
    <p:sldId id="515" r:id="rId89"/>
    <p:sldId id="516" r:id="rId90"/>
    <p:sldId id="517" r:id="rId91"/>
    <p:sldId id="518" r:id="rId92"/>
    <p:sldId id="519" r:id="rId93"/>
    <p:sldId id="520" r:id="rId94"/>
    <p:sldId id="521" r:id="rId95"/>
    <p:sldId id="522" r:id="rId96"/>
    <p:sldId id="523" r:id="rId97"/>
    <p:sldId id="524" r:id="rId98"/>
    <p:sldId id="525" r:id="rId99"/>
    <p:sldId id="526" r:id="rId100"/>
    <p:sldId id="527" r:id="rId101"/>
    <p:sldId id="528" r:id="rId102"/>
    <p:sldId id="529" r:id="rId103"/>
    <p:sldId id="530" r:id="rId104"/>
    <p:sldId id="531" r:id="rId105"/>
    <p:sldId id="532" r:id="rId106"/>
    <p:sldId id="533" r:id="rId107"/>
    <p:sldId id="534" r:id="rId108"/>
    <p:sldId id="535" r:id="rId109"/>
    <p:sldId id="536" r:id="rId110"/>
    <p:sldId id="537" r:id="rId111"/>
    <p:sldId id="538" r:id="rId112"/>
    <p:sldId id="539" r:id="rId113"/>
    <p:sldId id="540" r:id="rId114"/>
    <p:sldId id="541" r:id="rId115"/>
    <p:sldId id="542" r:id="rId116"/>
    <p:sldId id="543" r:id="rId117"/>
    <p:sldId id="544" r:id="rId118"/>
    <p:sldId id="545" r:id="rId119"/>
    <p:sldId id="546" r:id="rId120"/>
    <p:sldId id="547" r:id="rId121"/>
    <p:sldId id="651" r:id="rId122"/>
    <p:sldId id="548" r:id="rId123"/>
    <p:sldId id="549" r:id="rId124"/>
    <p:sldId id="550" r:id="rId125"/>
    <p:sldId id="551" r:id="rId126"/>
    <p:sldId id="552" r:id="rId127"/>
    <p:sldId id="553" r:id="rId128"/>
    <p:sldId id="554" r:id="rId129"/>
    <p:sldId id="555" r:id="rId130"/>
    <p:sldId id="556" r:id="rId131"/>
    <p:sldId id="557" r:id="rId132"/>
    <p:sldId id="558" r:id="rId133"/>
    <p:sldId id="559" r:id="rId134"/>
    <p:sldId id="560" r:id="rId135"/>
    <p:sldId id="561" r:id="rId136"/>
    <p:sldId id="562" r:id="rId137"/>
    <p:sldId id="563" r:id="rId138"/>
    <p:sldId id="564" r:id="rId139"/>
    <p:sldId id="565" r:id="rId140"/>
    <p:sldId id="566" r:id="rId141"/>
    <p:sldId id="567" r:id="rId142"/>
    <p:sldId id="568" r:id="rId143"/>
    <p:sldId id="569" r:id="rId144"/>
    <p:sldId id="570" r:id="rId145"/>
    <p:sldId id="571" r:id="rId146"/>
    <p:sldId id="572" r:id="rId147"/>
    <p:sldId id="573" r:id="rId148"/>
    <p:sldId id="574" r:id="rId149"/>
    <p:sldId id="575" r:id="rId150"/>
    <p:sldId id="576" r:id="rId151"/>
    <p:sldId id="577" r:id="rId152"/>
    <p:sldId id="578" r:id="rId153"/>
    <p:sldId id="579" r:id="rId154"/>
    <p:sldId id="580" r:id="rId155"/>
    <p:sldId id="581" r:id="rId156"/>
    <p:sldId id="582" r:id="rId157"/>
    <p:sldId id="583" r:id="rId158"/>
    <p:sldId id="584" r:id="rId159"/>
    <p:sldId id="585" r:id="rId160"/>
    <p:sldId id="586" r:id="rId161"/>
    <p:sldId id="587" r:id="rId162"/>
    <p:sldId id="588" r:id="rId163"/>
    <p:sldId id="589" r:id="rId164"/>
    <p:sldId id="590" r:id="rId165"/>
    <p:sldId id="591" r:id="rId166"/>
    <p:sldId id="592" r:id="rId167"/>
    <p:sldId id="593" r:id="rId168"/>
    <p:sldId id="594" r:id="rId169"/>
    <p:sldId id="595" r:id="rId170"/>
    <p:sldId id="596" r:id="rId171"/>
    <p:sldId id="597" r:id="rId172"/>
    <p:sldId id="598" r:id="rId173"/>
    <p:sldId id="599" r:id="rId174"/>
    <p:sldId id="600" r:id="rId175"/>
    <p:sldId id="601" r:id="rId176"/>
    <p:sldId id="602" r:id="rId177"/>
    <p:sldId id="603" r:id="rId178"/>
    <p:sldId id="604" r:id="rId179"/>
    <p:sldId id="605" r:id="rId180"/>
    <p:sldId id="606" r:id="rId181"/>
    <p:sldId id="607" r:id="rId182"/>
    <p:sldId id="608" r:id="rId183"/>
    <p:sldId id="609" r:id="rId184"/>
    <p:sldId id="610" r:id="rId185"/>
    <p:sldId id="611" r:id="rId186"/>
    <p:sldId id="612" r:id="rId187"/>
    <p:sldId id="613" r:id="rId188"/>
    <p:sldId id="614" r:id="rId189"/>
    <p:sldId id="615" r:id="rId190"/>
    <p:sldId id="616" r:id="rId191"/>
    <p:sldId id="617" r:id="rId192"/>
    <p:sldId id="618" r:id="rId193"/>
    <p:sldId id="619" r:id="rId194"/>
    <p:sldId id="620" r:id="rId195"/>
    <p:sldId id="621" r:id="rId196"/>
    <p:sldId id="622" r:id="rId197"/>
    <p:sldId id="623" r:id="rId198"/>
    <p:sldId id="624" r:id="rId199"/>
    <p:sldId id="625" r:id="rId200"/>
    <p:sldId id="626" r:id="rId201"/>
    <p:sldId id="627" r:id="rId202"/>
    <p:sldId id="628" r:id="rId203"/>
    <p:sldId id="629" r:id="rId204"/>
    <p:sldId id="630" r:id="rId205"/>
    <p:sldId id="631" r:id="rId206"/>
    <p:sldId id="632" r:id="rId207"/>
    <p:sldId id="633" r:id="rId208"/>
    <p:sldId id="634" r:id="rId209"/>
    <p:sldId id="635" r:id="rId210"/>
    <p:sldId id="636" r:id="rId211"/>
    <p:sldId id="637" r:id="rId212"/>
    <p:sldId id="638" r:id="rId213"/>
    <p:sldId id="639" r:id="rId214"/>
    <p:sldId id="640" r:id="rId215"/>
    <p:sldId id="641" r:id="rId216"/>
    <p:sldId id="642" r:id="rId217"/>
    <p:sldId id="643" r:id="rId218"/>
    <p:sldId id="644" r:id="rId219"/>
    <p:sldId id="645" r:id="rId220"/>
    <p:sldId id="646" r:id="rId221"/>
    <p:sldId id="647" r:id="rId222"/>
    <p:sldId id="648" r:id="rId223"/>
    <p:sldId id="822" r:id="rId224"/>
  </p:sldIdLst>
  <p:sldSz cx="9144000" cy="6858000" type="screen4x3"/>
  <p:notesSz cx="7099300" cy="10234613"/>
  <p:custShowLst>
    <p:custShow name="80" id="0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143"/>
      </p:sldLst>
    </p:custShow>
    <p:custShow name="81" id="1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142"/>
      </p:sldLst>
    </p:custShow>
    <p:custShow name="82" id="2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141"/>
      </p:sldLst>
    </p:custShow>
    <p:custShow name="83" id="3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140"/>
      </p:sldLst>
    </p:custShow>
    <p:custShow name="84" id="4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139"/>
      </p:sldLst>
    </p:custShow>
    <p:custShow name="85" id="5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138"/>
      </p:sldLst>
    </p:custShow>
    <p:custShow name="86" id="6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137"/>
      </p:sldLst>
    </p:custShow>
    <p:custShow name="87" id="7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136"/>
      </p:sldLst>
    </p:custShow>
    <p:custShow name="88" id="8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135"/>
      </p:sldLst>
    </p:custShow>
    <p:custShow name="89" id="9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134"/>
      </p:sldLst>
    </p:custShow>
    <p:custShow name="90" id="10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133"/>
      </p:sldLst>
    </p:custShow>
    <p:custShow name="91" id="11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132"/>
      </p:sldLst>
    </p:custShow>
    <p:custShow name="92" id="12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131"/>
      </p:sldLst>
    </p:custShow>
    <p:custShow name="93" id="13">
      <p:sldLst>
        <p:sld r:id="rId21"/>
        <p:sld r:id="rId22"/>
        <p:sld r:id="rId23"/>
        <p:sld r:id="rId24"/>
        <p:sld r:id="rId25"/>
        <p:sld r:id="rId26"/>
        <p:sld r:id="rId27"/>
        <p:sld r:id="rId130"/>
      </p:sldLst>
    </p:custShow>
    <p:custShow name="94" id="14">
      <p:sldLst>
        <p:sld r:id="rId21"/>
        <p:sld r:id="rId22"/>
        <p:sld r:id="rId23"/>
        <p:sld r:id="rId24"/>
        <p:sld r:id="rId25"/>
        <p:sld r:id="rId26"/>
        <p:sld r:id="rId129"/>
      </p:sldLst>
    </p:custShow>
    <p:custShow name="95" id="15">
      <p:sldLst>
        <p:sld r:id="rId21"/>
        <p:sld r:id="rId22"/>
        <p:sld r:id="rId23"/>
        <p:sld r:id="rId24"/>
        <p:sld r:id="rId25"/>
        <p:sld r:id="rId128"/>
      </p:sldLst>
    </p:custShow>
    <p:custShow name="96" id="16">
      <p:sldLst>
        <p:sld r:id="rId21"/>
        <p:sld r:id="rId22"/>
        <p:sld r:id="rId23"/>
        <p:sld r:id="rId24"/>
        <p:sld r:id="rId127"/>
      </p:sldLst>
    </p:custShow>
    <p:custShow name="97" id="17">
      <p:sldLst>
        <p:sld r:id="rId21"/>
        <p:sld r:id="rId22"/>
        <p:sld r:id="rId23"/>
        <p:sld r:id="rId126"/>
      </p:sldLst>
    </p:custShow>
    <p:custShow name="98" id="18">
      <p:sldLst>
        <p:sld r:id="rId21"/>
        <p:sld r:id="rId22"/>
        <p:sld r:id="rId125"/>
      </p:sldLst>
    </p:custShow>
    <p:custShow name="99" id="19">
      <p:sldLst>
        <p:sld r:id="rId21"/>
        <p:sld r:id="rId124"/>
      </p:sldLst>
    </p:custShow>
    <p:custShow name="100" id="20">
      <p:sldLst>
        <p:sld r:id="rId123"/>
      </p:sldLst>
    </p:custShow>
    <p:custShow name="pointless" id="21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103"/>
        <p:sld r:id="rId104"/>
        <p:sld r:id="rId105"/>
        <p:sld r:id="rId106"/>
        <p:sld r:id="rId107"/>
        <p:sld r:id="rId108"/>
        <p:sld r:id="rId109"/>
        <p:sld r:id="rId110"/>
        <p:sld r:id="rId111"/>
        <p:sld r:id="rId112"/>
        <p:sld r:id="rId113"/>
        <p:sld r:id="rId114"/>
        <p:sld r:id="rId115"/>
        <p:sld r:id="rId116"/>
        <p:sld r:id="rId117"/>
        <p:sld r:id="rId118"/>
        <p:sld r:id="rId119"/>
        <p:sld r:id="rId120"/>
        <p:sld r:id="rId121"/>
      </p:sldLst>
    </p:custShow>
    <p:custShow name="01" id="22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103"/>
        <p:sld r:id="rId104"/>
        <p:sld r:id="rId105"/>
        <p:sld r:id="rId106"/>
        <p:sld r:id="rId107"/>
        <p:sld r:id="rId108"/>
        <p:sld r:id="rId109"/>
        <p:sld r:id="rId110"/>
        <p:sld r:id="rId111"/>
        <p:sld r:id="rId112"/>
        <p:sld r:id="rId113"/>
        <p:sld r:id="rId114"/>
        <p:sld r:id="rId115"/>
        <p:sld r:id="rId116"/>
        <p:sld r:id="rId117"/>
        <p:sld r:id="rId118"/>
        <p:sld r:id="rId119"/>
        <p:sld r:id="rId222"/>
      </p:sldLst>
    </p:custShow>
    <p:custShow name="02" id="23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103"/>
        <p:sld r:id="rId104"/>
        <p:sld r:id="rId105"/>
        <p:sld r:id="rId106"/>
        <p:sld r:id="rId107"/>
        <p:sld r:id="rId108"/>
        <p:sld r:id="rId109"/>
        <p:sld r:id="rId110"/>
        <p:sld r:id="rId111"/>
        <p:sld r:id="rId112"/>
        <p:sld r:id="rId113"/>
        <p:sld r:id="rId114"/>
        <p:sld r:id="rId115"/>
        <p:sld r:id="rId116"/>
        <p:sld r:id="rId117"/>
        <p:sld r:id="rId118"/>
        <p:sld r:id="rId221"/>
      </p:sldLst>
    </p:custShow>
    <p:custShow name="03" id="24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103"/>
        <p:sld r:id="rId104"/>
        <p:sld r:id="rId105"/>
        <p:sld r:id="rId106"/>
        <p:sld r:id="rId107"/>
        <p:sld r:id="rId108"/>
        <p:sld r:id="rId109"/>
        <p:sld r:id="rId110"/>
        <p:sld r:id="rId111"/>
        <p:sld r:id="rId112"/>
        <p:sld r:id="rId113"/>
        <p:sld r:id="rId114"/>
        <p:sld r:id="rId115"/>
        <p:sld r:id="rId116"/>
        <p:sld r:id="rId117"/>
        <p:sld r:id="rId220"/>
      </p:sldLst>
    </p:custShow>
    <p:custShow name="04" id="25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103"/>
        <p:sld r:id="rId104"/>
        <p:sld r:id="rId105"/>
        <p:sld r:id="rId106"/>
        <p:sld r:id="rId107"/>
        <p:sld r:id="rId108"/>
        <p:sld r:id="rId109"/>
        <p:sld r:id="rId110"/>
        <p:sld r:id="rId111"/>
        <p:sld r:id="rId112"/>
        <p:sld r:id="rId113"/>
        <p:sld r:id="rId114"/>
        <p:sld r:id="rId115"/>
        <p:sld r:id="rId116"/>
        <p:sld r:id="rId219"/>
      </p:sldLst>
    </p:custShow>
    <p:custShow name="05" id="26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103"/>
        <p:sld r:id="rId104"/>
        <p:sld r:id="rId105"/>
        <p:sld r:id="rId106"/>
        <p:sld r:id="rId107"/>
        <p:sld r:id="rId108"/>
        <p:sld r:id="rId109"/>
        <p:sld r:id="rId110"/>
        <p:sld r:id="rId111"/>
        <p:sld r:id="rId112"/>
        <p:sld r:id="rId113"/>
        <p:sld r:id="rId114"/>
        <p:sld r:id="rId115"/>
        <p:sld r:id="rId218"/>
      </p:sldLst>
    </p:custShow>
    <p:custShow name="06" id="27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103"/>
        <p:sld r:id="rId104"/>
        <p:sld r:id="rId105"/>
        <p:sld r:id="rId106"/>
        <p:sld r:id="rId107"/>
        <p:sld r:id="rId108"/>
        <p:sld r:id="rId109"/>
        <p:sld r:id="rId110"/>
        <p:sld r:id="rId111"/>
        <p:sld r:id="rId112"/>
        <p:sld r:id="rId113"/>
        <p:sld r:id="rId114"/>
        <p:sld r:id="rId217"/>
      </p:sldLst>
    </p:custShow>
    <p:custShow name="07" id="28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103"/>
        <p:sld r:id="rId104"/>
        <p:sld r:id="rId105"/>
        <p:sld r:id="rId106"/>
        <p:sld r:id="rId107"/>
        <p:sld r:id="rId108"/>
        <p:sld r:id="rId109"/>
        <p:sld r:id="rId110"/>
        <p:sld r:id="rId111"/>
        <p:sld r:id="rId112"/>
        <p:sld r:id="rId113"/>
        <p:sld r:id="rId216"/>
      </p:sldLst>
    </p:custShow>
    <p:custShow name="08" id="29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103"/>
        <p:sld r:id="rId104"/>
        <p:sld r:id="rId105"/>
        <p:sld r:id="rId106"/>
        <p:sld r:id="rId107"/>
        <p:sld r:id="rId108"/>
        <p:sld r:id="rId109"/>
        <p:sld r:id="rId110"/>
        <p:sld r:id="rId111"/>
        <p:sld r:id="rId112"/>
        <p:sld r:id="rId215"/>
      </p:sldLst>
    </p:custShow>
    <p:custShow name="09" id="30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103"/>
        <p:sld r:id="rId104"/>
        <p:sld r:id="rId105"/>
        <p:sld r:id="rId106"/>
        <p:sld r:id="rId107"/>
        <p:sld r:id="rId108"/>
        <p:sld r:id="rId109"/>
        <p:sld r:id="rId110"/>
        <p:sld r:id="rId111"/>
        <p:sld r:id="rId214"/>
      </p:sldLst>
    </p:custShow>
    <p:custShow name="10" id="31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103"/>
        <p:sld r:id="rId104"/>
        <p:sld r:id="rId105"/>
        <p:sld r:id="rId106"/>
        <p:sld r:id="rId107"/>
        <p:sld r:id="rId108"/>
        <p:sld r:id="rId109"/>
        <p:sld r:id="rId110"/>
        <p:sld r:id="rId213"/>
      </p:sldLst>
    </p:custShow>
    <p:custShow name="11" id="32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103"/>
        <p:sld r:id="rId104"/>
        <p:sld r:id="rId105"/>
        <p:sld r:id="rId106"/>
        <p:sld r:id="rId107"/>
        <p:sld r:id="rId108"/>
        <p:sld r:id="rId109"/>
        <p:sld r:id="rId212"/>
      </p:sldLst>
    </p:custShow>
    <p:custShow name="12" id="33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103"/>
        <p:sld r:id="rId104"/>
        <p:sld r:id="rId105"/>
        <p:sld r:id="rId106"/>
        <p:sld r:id="rId107"/>
        <p:sld r:id="rId108"/>
        <p:sld r:id="rId211"/>
      </p:sldLst>
    </p:custShow>
    <p:custShow name="13" id="34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103"/>
        <p:sld r:id="rId104"/>
        <p:sld r:id="rId105"/>
        <p:sld r:id="rId106"/>
        <p:sld r:id="rId107"/>
        <p:sld r:id="rId210"/>
      </p:sldLst>
    </p:custShow>
    <p:custShow name="14" id="35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103"/>
        <p:sld r:id="rId104"/>
        <p:sld r:id="rId105"/>
        <p:sld r:id="rId106"/>
        <p:sld r:id="rId209"/>
      </p:sldLst>
    </p:custShow>
    <p:custShow name="15" id="36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103"/>
        <p:sld r:id="rId104"/>
        <p:sld r:id="rId105"/>
        <p:sld r:id="rId208"/>
      </p:sldLst>
    </p:custShow>
    <p:custShow name="16" id="37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103"/>
        <p:sld r:id="rId104"/>
        <p:sld r:id="rId207"/>
      </p:sldLst>
    </p:custShow>
    <p:custShow name="17" id="38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103"/>
        <p:sld r:id="rId206"/>
      </p:sldLst>
    </p:custShow>
    <p:custShow name="18" id="39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205"/>
      </p:sldLst>
    </p:custShow>
    <p:custShow name="19" id="40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204"/>
      </p:sldLst>
    </p:custShow>
    <p:custShow name="20" id="41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203"/>
      </p:sldLst>
    </p:custShow>
    <p:custShow name="21" id="42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202"/>
      </p:sldLst>
    </p:custShow>
    <p:custShow name="22" id="43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201"/>
      </p:sldLst>
    </p:custShow>
    <p:custShow name="23" id="44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200"/>
      </p:sldLst>
    </p:custShow>
    <p:custShow name="24" id="45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199"/>
      </p:sldLst>
    </p:custShow>
    <p:custShow name="25" id="46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198"/>
      </p:sldLst>
    </p:custShow>
    <p:custShow name="26" id="47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197"/>
      </p:sldLst>
    </p:custShow>
    <p:custShow name="27" id="48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196"/>
      </p:sldLst>
    </p:custShow>
    <p:custShow name="28" id="49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195"/>
      </p:sldLst>
    </p:custShow>
    <p:custShow name="29" id="50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194"/>
      </p:sldLst>
    </p:custShow>
    <p:custShow name="30" id="51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193"/>
      </p:sldLst>
    </p:custShow>
    <p:custShow name="31" id="52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192"/>
      </p:sldLst>
    </p:custShow>
    <p:custShow name="32" id="53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191"/>
      </p:sldLst>
    </p:custShow>
    <p:custShow name="33" id="54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190"/>
      </p:sldLst>
    </p:custShow>
    <p:custShow name="34" id="55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189"/>
      </p:sldLst>
    </p:custShow>
    <p:custShow name="35" id="56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188"/>
      </p:sldLst>
    </p:custShow>
    <p:custShow name="36" id="57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187"/>
      </p:sldLst>
    </p:custShow>
    <p:custShow name="37" id="58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186"/>
      </p:sldLst>
    </p:custShow>
    <p:custShow name="38" id="59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185"/>
      </p:sldLst>
    </p:custShow>
    <p:custShow name="39" id="60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184"/>
      </p:sldLst>
    </p:custShow>
    <p:custShow name="40" id="61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183"/>
      </p:sldLst>
    </p:custShow>
    <p:custShow name="41" id="62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182"/>
      </p:sldLst>
    </p:custShow>
    <p:custShow name="42" id="63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181"/>
      </p:sldLst>
    </p:custShow>
    <p:custShow name="43" id="64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180"/>
      </p:sldLst>
    </p:custShow>
    <p:custShow name="44" id="65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179"/>
      </p:sldLst>
    </p:custShow>
    <p:custShow name="45" id="66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178"/>
      </p:sldLst>
    </p:custShow>
    <p:custShow name="46" id="67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177"/>
      </p:sldLst>
    </p:custShow>
    <p:custShow name="47" id="68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176"/>
      </p:sldLst>
    </p:custShow>
    <p:custShow name="48" id="69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175"/>
      </p:sldLst>
    </p:custShow>
    <p:custShow name="49" id="70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174"/>
      </p:sldLst>
    </p:custShow>
    <p:custShow name="50" id="71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173"/>
      </p:sldLst>
    </p:custShow>
    <p:custShow name="51" id="72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172"/>
      </p:sldLst>
    </p:custShow>
    <p:custShow name="52" id="73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171"/>
      </p:sldLst>
    </p:custShow>
    <p:custShow name="53" id="74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170"/>
      </p:sldLst>
    </p:custShow>
    <p:custShow name="54" id="75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169"/>
      </p:sldLst>
    </p:custShow>
    <p:custShow name="55" id="76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168"/>
      </p:sldLst>
    </p:custShow>
    <p:custShow name="56" id="77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167"/>
      </p:sldLst>
    </p:custShow>
    <p:custShow name="57" id="78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166"/>
      </p:sldLst>
    </p:custShow>
    <p:custShow name="58" id="79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165"/>
      </p:sldLst>
    </p:custShow>
    <p:custShow name="59" id="80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164"/>
      </p:sldLst>
    </p:custShow>
    <p:custShow name="60" id="81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</p:sldLst>
    </p:custShow>
    <p:custShow name="61" id="82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162"/>
      </p:sldLst>
    </p:custShow>
    <p:custShow name="62" id="83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161"/>
      </p:sldLst>
    </p:custShow>
    <p:custShow name="63" id="84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160"/>
      </p:sldLst>
    </p:custShow>
    <p:custShow name="64" id="85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159"/>
      </p:sldLst>
    </p:custShow>
    <p:custShow name="65" id="86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158"/>
      </p:sldLst>
    </p:custShow>
    <p:custShow name="66" id="87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157"/>
      </p:sldLst>
    </p:custShow>
    <p:custShow name="67" id="88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156"/>
      </p:sldLst>
    </p:custShow>
    <p:custShow name="68" id="89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155"/>
      </p:sldLst>
    </p:custShow>
    <p:custShow name="69" id="90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154"/>
      </p:sldLst>
    </p:custShow>
    <p:custShow name="70" id="91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153"/>
      </p:sldLst>
    </p:custShow>
    <p:custShow name="71" id="92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152"/>
      </p:sldLst>
    </p:custShow>
    <p:custShow name="72" id="93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151"/>
      </p:sldLst>
    </p:custShow>
    <p:custShow name="73" id="94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150"/>
      </p:sldLst>
    </p:custShow>
    <p:custShow name="74" id="95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149"/>
      </p:sldLst>
    </p:custShow>
    <p:custShow name="75" id="96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148"/>
      </p:sldLst>
    </p:custShow>
    <p:custShow name="76" id="97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147"/>
      </p:sldLst>
    </p:custShow>
    <p:custShow name="77" id="98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146"/>
      </p:sldLst>
    </p:custShow>
    <p:custShow name="78" id="99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145"/>
      </p:sldLst>
    </p:custShow>
    <p:custShow name="79" id="100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144"/>
      </p:sldLst>
    </p:custShow>
    <p:custShow name="wrong" id="101">
      <p:sldLst>
        <p:sld r:id="rId122"/>
      </p:sldLst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0000"/>
    <a:srgbClr val="B8023A"/>
    <a:srgbClr val="1F00D6"/>
    <a:srgbClr val="3942F1"/>
    <a:srgbClr val="150090"/>
    <a:srgbClr val="B71403"/>
    <a:srgbClr val="C9280D"/>
    <a:srgbClr val="FA240E"/>
    <a:srgbClr val="E836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08" autoAdjust="0"/>
    <p:restoredTop sz="94210" autoAdjust="0"/>
  </p:normalViewPr>
  <p:slideViewPr>
    <p:cSldViewPr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26" Type="http://schemas.openxmlformats.org/officeDocument/2006/relationships/handoutMaster" Target="handoutMasters/handoutMaster1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16" Type="http://schemas.openxmlformats.org/officeDocument/2006/relationships/slide" Target="slides/slide215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71" Type="http://schemas.openxmlformats.org/officeDocument/2006/relationships/slide" Target="slides/slide170.xml"/><Relationship Id="rId176" Type="http://schemas.openxmlformats.org/officeDocument/2006/relationships/slide" Target="slides/slide175.xml"/><Relationship Id="rId192" Type="http://schemas.openxmlformats.org/officeDocument/2006/relationships/slide" Target="slides/slide191.xml"/><Relationship Id="rId197" Type="http://schemas.openxmlformats.org/officeDocument/2006/relationships/slide" Target="slides/slide196.xml"/><Relationship Id="rId206" Type="http://schemas.openxmlformats.org/officeDocument/2006/relationships/slide" Target="slides/slide205.xml"/><Relationship Id="rId227" Type="http://schemas.openxmlformats.org/officeDocument/2006/relationships/presProps" Target="presProps.xml"/><Relationship Id="rId201" Type="http://schemas.openxmlformats.org/officeDocument/2006/relationships/slide" Target="slides/slide200.xml"/><Relationship Id="rId222" Type="http://schemas.openxmlformats.org/officeDocument/2006/relationships/slide" Target="slides/slide22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82" Type="http://schemas.openxmlformats.org/officeDocument/2006/relationships/slide" Target="slides/slide181.xml"/><Relationship Id="rId187" Type="http://schemas.openxmlformats.org/officeDocument/2006/relationships/slide" Target="slides/slide186.xml"/><Relationship Id="rId217" Type="http://schemas.openxmlformats.org/officeDocument/2006/relationships/slide" Target="slides/slide2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12" Type="http://schemas.openxmlformats.org/officeDocument/2006/relationships/slide" Target="slides/slide211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2" Type="http://schemas.openxmlformats.org/officeDocument/2006/relationships/slide" Target="slides/slide201.xml"/><Relationship Id="rId207" Type="http://schemas.openxmlformats.org/officeDocument/2006/relationships/slide" Target="slides/slide206.xml"/><Relationship Id="rId223" Type="http://schemas.openxmlformats.org/officeDocument/2006/relationships/slide" Target="slides/slide222.xml"/><Relationship Id="rId228" Type="http://schemas.openxmlformats.org/officeDocument/2006/relationships/viewProps" Target="viewProp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13" Type="http://schemas.openxmlformats.org/officeDocument/2006/relationships/slide" Target="slides/slide212.xml"/><Relationship Id="rId218" Type="http://schemas.openxmlformats.org/officeDocument/2006/relationships/slide" Target="slides/slide217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208" Type="http://schemas.openxmlformats.org/officeDocument/2006/relationships/slide" Target="slides/slide207.xml"/><Relationship Id="rId229" Type="http://schemas.openxmlformats.org/officeDocument/2006/relationships/theme" Target="theme/theme1.xml"/><Relationship Id="rId19" Type="http://schemas.openxmlformats.org/officeDocument/2006/relationships/slide" Target="slides/slide18.xml"/><Relationship Id="rId224" Type="http://schemas.openxmlformats.org/officeDocument/2006/relationships/slide" Target="slides/slide223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219" Type="http://schemas.openxmlformats.org/officeDocument/2006/relationships/slide" Target="slides/slide218.xml"/><Relationship Id="rId3" Type="http://schemas.openxmlformats.org/officeDocument/2006/relationships/slide" Target="slides/slide2.xml"/><Relationship Id="rId214" Type="http://schemas.openxmlformats.org/officeDocument/2006/relationships/slide" Target="slides/slide213.xml"/><Relationship Id="rId230" Type="http://schemas.openxmlformats.org/officeDocument/2006/relationships/tableStyles" Target="tableStyles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0" Type="http://schemas.openxmlformats.org/officeDocument/2006/relationships/slide" Target="slides/slide219.xml"/><Relationship Id="rId225" Type="http://schemas.openxmlformats.org/officeDocument/2006/relationships/notesMaster" Target="notesMasters/notesMaster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10" Type="http://schemas.openxmlformats.org/officeDocument/2006/relationships/slide" Target="slides/slide209.xml"/><Relationship Id="rId215" Type="http://schemas.openxmlformats.org/officeDocument/2006/relationships/slide" Target="slides/slide214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221" Type="http://schemas.openxmlformats.org/officeDocument/2006/relationships/slide" Target="slides/slide220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11" Type="http://schemas.openxmlformats.org/officeDocument/2006/relationships/slide" Target="slides/slide2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6363" cy="511731"/>
          </a:xfrm>
          <a:prstGeom prst="rect">
            <a:avLst/>
          </a:prstGeom>
        </p:spPr>
        <p:txBody>
          <a:bodyPr vert="horz" lIns="96655" tIns="48328" rIns="96655" bIns="4832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1"/>
            <a:ext cx="3076363" cy="511731"/>
          </a:xfrm>
          <a:prstGeom prst="rect">
            <a:avLst/>
          </a:prstGeom>
        </p:spPr>
        <p:txBody>
          <a:bodyPr vert="horz" lIns="96655" tIns="48328" rIns="96655" bIns="48328" rtlCol="0"/>
          <a:lstStyle>
            <a:lvl1pPr algn="r">
              <a:defRPr sz="1300"/>
            </a:lvl1pPr>
          </a:lstStyle>
          <a:p>
            <a:fld id="{828DC1C3-A967-4814-A66E-913A01C90CBC}" type="datetimeFigureOut">
              <a:rPr lang="en-GB" smtClean="0"/>
              <a:t>12/09/2015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3" cy="511731"/>
          </a:xfrm>
          <a:prstGeom prst="rect">
            <a:avLst/>
          </a:prstGeom>
        </p:spPr>
        <p:txBody>
          <a:bodyPr vert="horz" lIns="96655" tIns="48328" rIns="96655" bIns="4832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1731"/>
          </a:xfrm>
          <a:prstGeom prst="rect">
            <a:avLst/>
          </a:prstGeom>
        </p:spPr>
        <p:txBody>
          <a:bodyPr vert="horz" lIns="96655" tIns="48328" rIns="96655" bIns="48328" rtlCol="0" anchor="b"/>
          <a:lstStyle>
            <a:lvl1pPr algn="r">
              <a:defRPr sz="1300"/>
            </a:lvl1pPr>
          </a:lstStyle>
          <a:p>
            <a:fld id="{46485B68-077E-40D3-92C5-B1F9B8E010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7942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6672" cy="511054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088" y="1"/>
            <a:ext cx="3076672" cy="511054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B0165D5E-EB1E-4933-85E9-846A2BB2AE9D}" type="datetimeFigureOut">
              <a:rPr lang="en-GB" smtClean="0"/>
              <a:t>12/09/2015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39" y="4861781"/>
            <a:ext cx="5678824" cy="4604560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69"/>
            <a:ext cx="3076672" cy="511054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088" y="9721869"/>
            <a:ext cx="3076672" cy="511054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945FFAA6-48F7-494C-95B9-9503D24593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238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C328-AC95-45D4-9E99-7F74EE4E06C8}" type="datetimeFigureOut">
              <a:rPr lang="en-GB" smtClean="0"/>
              <a:t>12/09/2015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EF01-D2AC-4AE6-8FB4-60262AB77A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7153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C328-AC95-45D4-9E99-7F74EE4E06C8}" type="datetimeFigureOut">
              <a:rPr lang="en-GB" smtClean="0"/>
              <a:t>12/09/2015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EF01-D2AC-4AE6-8FB4-60262AB77A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272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C328-AC95-45D4-9E99-7F74EE4E06C8}" type="datetimeFigureOut">
              <a:rPr lang="en-GB" smtClean="0"/>
              <a:t>12/09/2015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EF01-D2AC-4AE6-8FB4-60262AB77A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62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C328-AC95-45D4-9E99-7F74EE4E06C8}" type="datetimeFigureOut">
              <a:rPr lang="en-GB" smtClean="0"/>
              <a:t>12/09/2015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EF01-D2AC-4AE6-8FB4-60262AB77A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867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C328-AC95-45D4-9E99-7F74EE4E06C8}" type="datetimeFigureOut">
              <a:rPr lang="en-GB" smtClean="0"/>
              <a:t>12/09/2015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EF01-D2AC-4AE6-8FB4-60262AB77A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5542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C328-AC95-45D4-9E99-7F74EE4E06C8}" type="datetimeFigureOut">
              <a:rPr lang="en-GB" smtClean="0"/>
              <a:t>12/09/2015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EF01-D2AC-4AE6-8FB4-60262AB77A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073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C328-AC95-45D4-9E99-7F74EE4E06C8}" type="datetimeFigureOut">
              <a:rPr lang="en-GB" smtClean="0"/>
              <a:t>12/09/2015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EF01-D2AC-4AE6-8FB4-60262AB77A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25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C328-AC95-45D4-9E99-7F74EE4E06C8}" type="datetimeFigureOut">
              <a:rPr lang="en-GB" smtClean="0"/>
              <a:t>12/09/2015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EF01-D2AC-4AE6-8FB4-60262AB77A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910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C328-AC95-45D4-9E99-7F74EE4E06C8}" type="datetimeFigureOut">
              <a:rPr lang="en-GB" smtClean="0"/>
              <a:t>12/09/2015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EF01-D2AC-4AE6-8FB4-60262AB77A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604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C328-AC95-45D4-9E99-7F74EE4E06C8}" type="datetimeFigureOut">
              <a:rPr lang="en-GB" smtClean="0"/>
              <a:t>12/09/2015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EF01-D2AC-4AE6-8FB4-60262AB77A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777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C328-AC95-45D4-9E99-7F74EE4E06C8}" type="datetimeFigureOut">
              <a:rPr lang="en-GB" smtClean="0"/>
              <a:t>12/09/2015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EF01-D2AC-4AE6-8FB4-60262AB77A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665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3000">
              <a:srgbClr val="000082"/>
            </a:gs>
            <a:gs pos="100000">
              <a:srgbClr val="150090"/>
            </a:gs>
            <a:gs pos="38000">
              <a:srgbClr val="B8023A"/>
            </a:gs>
            <a:gs pos="48000">
              <a:srgbClr val="C00000"/>
            </a:gs>
            <a:gs pos="0">
              <a:srgbClr val="C9280D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C328-AC95-45D4-9E99-7F74EE4E06C8}" type="datetimeFigureOut">
              <a:rPr lang="en-GB" smtClean="0"/>
              <a:t>12/09/2015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BEF01-D2AC-4AE6-8FB4-60262AB77A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3083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2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4" Type="http://schemas.openxmlformats.org/officeDocument/2006/relationships/image" Target="../media/image2.png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audio" Target="../media/media2.wav"/><Relationship Id="rId2" Type="http://schemas.microsoft.com/office/2007/relationships/media" Target="../media/media2.wav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3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4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4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4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4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4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4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4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4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4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5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5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5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5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5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5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5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5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5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4.mp3"/><Relationship Id="rId1" Type="http://schemas.microsoft.com/office/2007/relationships/media" Target="../media/media4.mp3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6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6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6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6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6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6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6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6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6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7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7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7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7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7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7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7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7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7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8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8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8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8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8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8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8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8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8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9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9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9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9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9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9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9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9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9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8.xml"/><Relationship Id="rId18" Type="http://schemas.openxmlformats.org/officeDocument/2006/relationships/slide" Target="slide14.xml"/><Relationship Id="rId3" Type="http://schemas.openxmlformats.org/officeDocument/2006/relationships/slide" Target="slide9.xml"/><Relationship Id="rId7" Type="http://schemas.openxmlformats.org/officeDocument/2006/relationships/slide" Target="slide16.xml"/><Relationship Id="rId12" Type="http://schemas.openxmlformats.org/officeDocument/2006/relationships/slide" Target="slide12.xml"/><Relationship Id="rId17" Type="http://schemas.openxmlformats.org/officeDocument/2006/relationships/slide" Target="slide8.xml"/><Relationship Id="rId2" Type="http://schemas.openxmlformats.org/officeDocument/2006/relationships/slide" Target="slide3.xml"/><Relationship Id="rId16" Type="http://schemas.openxmlformats.org/officeDocument/2006/relationships/slide" Target="slide19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11" Type="http://schemas.openxmlformats.org/officeDocument/2006/relationships/slide" Target="slide6.xml"/><Relationship Id="rId5" Type="http://schemas.openxmlformats.org/officeDocument/2006/relationships/slide" Target="slide4.xml"/><Relationship Id="rId15" Type="http://schemas.openxmlformats.org/officeDocument/2006/relationships/slide" Target="slide13.xml"/><Relationship Id="rId10" Type="http://schemas.openxmlformats.org/officeDocument/2006/relationships/slide" Target="slide17.xml"/><Relationship Id="rId19" Type="http://schemas.openxmlformats.org/officeDocument/2006/relationships/slide" Target="slide1.xml"/><Relationship Id="rId4" Type="http://schemas.openxmlformats.org/officeDocument/2006/relationships/slide" Target="slide15.xml"/><Relationship Id="rId9" Type="http://schemas.openxmlformats.org/officeDocument/2006/relationships/slide" Target="slide11.xml"/><Relationship Id="rId14" Type="http://schemas.openxmlformats.org/officeDocument/2006/relationships/slide" Target="slide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20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0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0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0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0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0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0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0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0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0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82410" y="980728"/>
            <a:ext cx="9365834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16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Pointless</a:t>
            </a:r>
            <a:endParaRPr lang="en-US" sz="16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Rounded Rectangle 5">
            <a:hlinkClick r:id="rId2" action="ppaction://hlinksldjump"/>
          </p:cNvPr>
          <p:cNvSpPr/>
          <p:nvPr/>
        </p:nvSpPr>
        <p:spPr>
          <a:xfrm>
            <a:off x="2195737" y="4725144"/>
            <a:ext cx="4752528" cy="864096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>
            <a:hlinkClick r:id="rId3" action="ppaction://hlinksldjump"/>
          </p:cNvPr>
          <p:cNvSpPr/>
          <p:nvPr/>
        </p:nvSpPr>
        <p:spPr>
          <a:xfrm>
            <a:off x="2195737" y="5877272"/>
            <a:ext cx="4752527" cy="864096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2771800" y="4803249"/>
            <a:ext cx="38164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rgbClr val="FFFF00"/>
                </a:solidFill>
              </a:rPr>
              <a:t>Y3 &amp; Y4 Spellings</a:t>
            </a:r>
            <a:endParaRPr lang="en-GB" sz="40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76949" y="5955377"/>
            <a:ext cx="2088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rgbClr val="FFFF00"/>
                </a:solidFill>
              </a:rPr>
              <a:t>Finish</a:t>
            </a:r>
            <a:endParaRPr lang="en-GB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759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hlinkClick r:id="" action="ppaction://customshow?id=55&amp;return=true"/>
          </p:cNvPr>
          <p:cNvSpPr/>
          <p:nvPr/>
        </p:nvSpPr>
        <p:spPr>
          <a:xfrm>
            <a:off x="400847" y="565665"/>
            <a:ext cx="830268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>
            <a:hlinkClick r:id="" action="ppaction://customshow?id=89&amp;return=true"/>
          </p:cNvPr>
          <p:cNvSpPr/>
          <p:nvPr/>
        </p:nvSpPr>
        <p:spPr>
          <a:xfrm>
            <a:off x="400846" y="1530173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>
            <a:hlinkClick r:id="" action="ppaction://customshow?id=78&amp;return=true"/>
          </p:cNvPr>
          <p:cNvSpPr/>
          <p:nvPr/>
        </p:nvSpPr>
        <p:spPr>
          <a:xfrm>
            <a:off x="400849" y="5130000"/>
            <a:ext cx="830268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>
            <a:hlinkClick r:id="" action="ppaction://customshow?id=59&amp;return=true"/>
          </p:cNvPr>
          <p:cNvSpPr/>
          <p:nvPr/>
        </p:nvSpPr>
        <p:spPr>
          <a:xfrm>
            <a:off x="400848" y="4221088"/>
            <a:ext cx="830197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>
            <a:hlinkClick r:id="" action="ppaction://customshow?id=50&amp;return=true"/>
          </p:cNvPr>
          <p:cNvSpPr/>
          <p:nvPr/>
        </p:nvSpPr>
        <p:spPr>
          <a:xfrm>
            <a:off x="400847" y="3330000"/>
            <a:ext cx="8302681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>
            <a:hlinkClick r:id="" action="ppaction://customshow?id=80&amp;return=true"/>
          </p:cNvPr>
          <p:cNvSpPr/>
          <p:nvPr/>
        </p:nvSpPr>
        <p:spPr>
          <a:xfrm>
            <a:off x="400846" y="2430000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223669" y="565665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232897" y="51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223669" y="4221088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232897" y="1530173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223669" y="33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232897" y="24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08259" y="604053"/>
            <a:ext cx="37089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This is measured in g or kg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99158" y="612702"/>
            <a:ext cx="16170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weight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8260" y="1665703"/>
            <a:ext cx="2839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Most likely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28866" y="1570353"/>
            <a:ext cx="1947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probably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74113" y="2523203"/>
            <a:ext cx="375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Opposite to backwards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21322" y="2549398"/>
            <a:ext cx="1594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forwards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28866" y="3445671"/>
            <a:ext cx="1795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circle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99158" y="4301856"/>
            <a:ext cx="176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increase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28866" y="5211538"/>
            <a:ext cx="12650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surprise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4832" y="3445698"/>
            <a:ext cx="3337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A round 2D shape.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74882" y="4301856"/>
            <a:ext cx="3554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Opposite of decrease.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9554" y="5263448"/>
            <a:ext cx="25202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Shock – not expected.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55976" y="7050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34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5976" y="166954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68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0909" y="256849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FF00"/>
                </a:solidFill>
              </a:rPr>
              <a:t>5</a:t>
            </a:r>
            <a:r>
              <a:rPr lang="en-GB" dirty="0" smtClean="0">
                <a:solidFill>
                  <a:srgbClr val="FFFF00"/>
                </a:solidFill>
              </a:rPr>
              <a:t>9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19866" y="34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29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37385" y="43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FF00"/>
                </a:solidFill>
              </a:rPr>
              <a:t>3</a:t>
            </a:r>
            <a:r>
              <a:rPr lang="en-GB" dirty="0" smtClean="0">
                <a:solidFill>
                  <a:srgbClr val="FFFF00"/>
                </a:solidFill>
              </a:rPr>
              <a:t>8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55976" y="52577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57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Rectangle 3">
            <a:hlinkClick r:id="" action="ppaction://customshow?id=101&amp;return=true"/>
          </p:cNvPr>
          <p:cNvSpPr/>
          <p:nvPr/>
        </p:nvSpPr>
        <p:spPr>
          <a:xfrm>
            <a:off x="8748464" y="540000"/>
            <a:ext cx="395536" cy="523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Peter\AppData\Local\Microsoft\Windows\Temporary Internet Files\Content.IE5\64KPH4CW\MC900441497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722" y="5888839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0849" y="5888839"/>
            <a:ext cx="7632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asked 100 people to identify and spell these words.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359202" y="631088"/>
            <a:ext cx="15464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w</a:t>
            </a:r>
            <a:r>
              <a:rPr lang="en-GB" sz="2400" dirty="0" smtClean="0">
                <a:solidFill>
                  <a:srgbClr val="FFFF00"/>
                </a:solidFill>
              </a:rPr>
              <a:t>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49430" y="1577210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pro_____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38453" y="2546096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f</a:t>
            </a:r>
            <a:r>
              <a:rPr lang="en-GB" sz="2400" dirty="0" smtClean="0">
                <a:solidFill>
                  <a:srgbClr val="FFFF00"/>
                </a:solidFill>
              </a:rPr>
              <a:t>______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99026" y="3445644"/>
            <a:ext cx="1717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____c__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32418" y="4314291"/>
            <a:ext cx="1650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in_____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12326" y="5201893"/>
            <a:ext cx="14173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solidFill>
                  <a:srgbClr val="FFFF00"/>
                </a:solidFill>
              </a:rPr>
              <a:t>s</a:t>
            </a:r>
            <a:r>
              <a:rPr lang="en-GB" sz="2400" dirty="0" err="1" smtClean="0">
                <a:solidFill>
                  <a:srgbClr val="FFFF00"/>
                </a:solidFill>
              </a:rPr>
              <a:t>__p</a:t>
            </a:r>
            <a:r>
              <a:rPr lang="en-GB" sz="2400" dirty="0" smtClean="0">
                <a:solidFill>
                  <a:srgbClr val="FFFF00"/>
                </a:solidFill>
              </a:rPr>
              <a:t>____</a:t>
            </a:r>
            <a:endParaRPr lang="en-GB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527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300888"/>
            <a:ext cx="3168352" cy="72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2978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1</a:t>
              </a:r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336888"/>
            <a:ext cx="3168352" cy="68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3662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372888"/>
            <a:ext cx="3168352" cy="64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714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408888"/>
            <a:ext cx="3168352" cy="61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4907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444888"/>
            <a:ext cx="3168352" cy="57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5234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8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8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480888"/>
            <a:ext cx="3168352" cy="54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8451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516888"/>
            <a:ext cx="3168352" cy="50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ointless board going down half sec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411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552888"/>
            <a:ext cx="3168352" cy="46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8866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588888"/>
            <a:ext cx="3168352" cy="43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3969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624888"/>
            <a:ext cx="3168352" cy="39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3530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hlinkClick r:id="" action="ppaction://customshow?id=45&amp;return=true"/>
          </p:cNvPr>
          <p:cNvSpPr/>
          <p:nvPr/>
        </p:nvSpPr>
        <p:spPr>
          <a:xfrm>
            <a:off x="400847" y="565665"/>
            <a:ext cx="830268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>
            <a:hlinkClick r:id="" action="ppaction://customshow?id=59&amp;return=true"/>
          </p:cNvPr>
          <p:cNvSpPr/>
          <p:nvPr/>
        </p:nvSpPr>
        <p:spPr>
          <a:xfrm>
            <a:off x="400846" y="1530173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>
            <a:hlinkClick r:id="" action="ppaction://customshow?id=90&amp;return=true"/>
          </p:cNvPr>
          <p:cNvSpPr/>
          <p:nvPr/>
        </p:nvSpPr>
        <p:spPr>
          <a:xfrm>
            <a:off x="400849" y="5130000"/>
            <a:ext cx="830268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>
            <a:hlinkClick r:id="" action="ppaction://customshow?id=28&amp;return=true"/>
          </p:cNvPr>
          <p:cNvSpPr/>
          <p:nvPr/>
        </p:nvSpPr>
        <p:spPr>
          <a:xfrm>
            <a:off x="400848" y="4221088"/>
            <a:ext cx="830197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>
            <a:hlinkClick r:id="" action="ppaction://customshow?id=34&amp;return=true"/>
          </p:cNvPr>
          <p:cNvSpPr/>
          <p:nvPr/>
        </p:nvSpPr>
        <p:spPr>
          <a:xfrm>
            <a:off x="400847" y="3330000"/>
            <a:ext cx="8302681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>
            <a:hlinkClick r:id="" action="ppaction://customshow?id=40&amp;return=true"/>
          </p:cNvPr>
          <p:cNvSpPr/>
          <p:nvPr/>
        </p:nvSpPr>
        <p:spPr>
          <a:xfrm>
            <a:off x="400846" y="2430000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223669" y="565665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232897" y="51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223669" y="4221088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232897" y="1530173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223669" y="33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232897" y="24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479074" y="540000"/>
            <a:ext cx="3487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You do this in Science to find out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99158" y="612702"/>
            <a:ext cx="16170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experiment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8260" y="1665703"/>
            <a:ext cx="36316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It can happen – it is </a:t>
            </a:r>
            <a:r>
              <a:rPr lang="en-GB" sz="2000" dirty="0" err="1" smtClean="0">
                <a:solidFill>
                  <a:srgbClr val="FFFF00"/>
                </a:solidFill>
              </a:rPr>
              <a:t>pos</a:t>
            </a:r>
            <a:r>
              <a:rPr lang="en-GB" sz="2000" dirty="0" smtClean="0">
                <a:solidFill>
                  <a:srgbClr val="FFFF00"/>
                </a:solidFill>
              </a:rPr>
              <a:t>___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28866" y="1570353"/>
            <a:ext cx="1522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possible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74113" y="2523203"/>
            <a:ext cx="375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I have lots to do – I am very b__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21322" y="2549398"/>
            <a:ext cx="1594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busy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26558" y="3426931"/>
            <a:ext cx="1795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breathe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99158" y="4301856"/>
            <a:ext cx="176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build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28866" y="5211538"/>
            <a:ext cx="1389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purpose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4832" y="3445698"/>
            <a:ext cx="3625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Take air in and out of your lungs.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68805" y="4348023"/>
            <a:ext cx="37039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Construct – </a:t>
            </a:r>
            <a:r>
              <a:rPr lang="en-GB" sz="2000" dirty="0" err="1" smtClean="0">
                <a:solidFill>
                  <a:srgbClr val="FFFF00"/>
                </a:solidFill>
              </a:rPr>
              <a:t>eg</a:t>
            </a:r>
            <a:r>
              <a:rPr lang="en-GB" sz="2000" dirty="0" smtClean="0">
                <a:solidFill>
                  <a:srgbClr val="FFFF00"/>
                </a:solidFill>
              </a:rPr>
              <a:t> with bricks.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9554" y="5263448"/>
            <a:ext cx="33123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“He did it on p_____.”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55976" y="7050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24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5976" y="166954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38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0909" y="256849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19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19866" y="34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13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37385" y="43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smtClean="0">
                <a:solidFill>
                  <a:srgbClr val="FFFF00"/>
                </a:solidFill>
              </a:rPr>
              <a:t>7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55976" y="52577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69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Rectangle 3">
            <a:hlinkClick r:id="" action="ppaction://customshow?id=101&amp;return=true"/>
          </p:cNvPr>
          <p:cNvSpPr/>
          <p:nvPr/>
        </p:nvSpPr>
        <p:spPr>
          <a:xfrm>
            <a:off x="8748464" y="540000"/>
            <a:ext cx="395536" cy="523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Peter\AppData\Local\Microsoft\Windows\Temporary Internet Files\Content.IE5\64KPH4CW\MC900441497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722" y="5888839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0849" y="5888839"/>
            <a:ext cx="7632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asked 100 people to identify and spell these words.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353371" y="658868"/>
            <a:ext cx="1438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ex___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86729" y="1623376"/>
            <a:ext cx="1311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po</a:t>
            </a:r>
            <a:r>
              <a:rPr lang="en-GB" sz="2400" dirty="0" smtClean="0">
                <a:solidFill>
                  <a:srgbClr val="FFFF00"/>
                </a:solidFill>
              </a:rPr>
              <a:t>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03336" y="2549397"/>
            <a:ext cx="1726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b</a:t>
            </a:r>
            <a:r>
              <a:rPr lang="en-GB" sz="2400" dirty="0" smtClean="0">
                <a:solidFill>
                  <a:srgbClr val="FFFF00"/>
                </a:solidFill>
              </a:rPr>
              <a:t>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03336" y="3426931"/>
            <a:ext cx="17302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br</a:t>
            </a:r>
            <a:r>
              <a:rPr lang="en-GB" sz="2400" dirty="0" smtClean="0">
                <a:solidFill>
                  <a:srgbClr val="FFFF00"/>
                </a:solidFill>
              </a:rPr>
              <a:t>______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18541" y="4299002"/>
            <a:ext cx="1605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b</a:t>
            </a:r>
            <a:r>
              <a:rPr lang="en-GB" sz="2400" dirty="0" smtClean="0">
                <a:solidFill>
                  <a:srgbClr val="FFFF00"/>
                </a:solidFill>
              </a:rPr>
              <a:t>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02230" y="5165373"/>
            <a:ext cx="1438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p</a:t>
            </a:r>
            <a:r>
              <a:rPr lang="en-GB" sz="2400" dirty="0" smtClean="0">
                <a:solidFill>
                  <a:srgbClr val="FFFF00"/>
                </a:solidFill>
              </a:rPr>
              <a:t>____</a:t>
            </a:r>
            <a:endParaRPr lang="en-GB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231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660888"/>
            <a:ext cx="3168352" cy="36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086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696888"/>
            <a:ext cx="3168352" cy="32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69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732888"/>
            <a:ext cx="3168352" cy="28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6554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7</a:t>
              </a:r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768888"/>
            <a:ext cx="3168352" cy="25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ointless board going down half sec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999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6</a:t>
              </a:r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804888"/>
            <a:ext cx="3168352" cy="21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7445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5</a:t>
              </a:r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840888"/>
            <a:ext cx="3168352" cy="18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403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4</a:t>
              </a:r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876888"/>
            <a:ext cx="3168352" cy="14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7097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3</a:t>
              </a:r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912888"/>
            <a:ext cx="3168352" cy="10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8276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2</a:t>
              </a:r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948888"/>
            <a:ext cx="3168352" cy="7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0880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984888"/>
            <a:ext cx="3168352" cy="3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7563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hlinkClick r:id="" action="ppaction://customshow?id=29&amp;return=true"/>
          </p:cNvPr>
          <p:cNvSpPr/>
          <p:nvPr/>
        </p:nvSpPr>
        <p:spPr>
          <a:xfrm>
            <a:off x="400847" y="565665"/>
            <a:ext cx="830268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>
            <a:hlinkClick r:id="" action="ppaction://customshow?id=89&amp;return=true"/>
          </p:cNvPr>
          <p:cNvSpPr/>
          <p:nvPr/>
        </p:nvSpPr>
        <p:spPr>
          <a:xfrm>
            <a:off x="400846" y="1530173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>
            <a:hlinkClick r:id="" action="ppaction://customshow?id=43&amp;return=true"/>
          </p:cNvPr>
          <p:cNvSpPr/>
          <p:nvPr/>
        </p:nvSpPr>
        <p:spPr>
          <a:xfrm>
            <a:off x="400849" y="5130000"/>
            <a:ext cx="830268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>
            <a:hlinkClick r:id="" action="ppaction://customshow?id=77&amp;return=true"/>
          </p:cNvPr>
          <p:cNvSpPr/>
          <p:nvPr/>
        </p:nvSpPr>
        <p:spPr>
          <a:xfrm>
            <a:off x="400848" y="4221088"/>
            <a:ext cx="830197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>
            <a:hlinkClick r:id="" action="ppaction://customshow?id=56&amp;return=true"/>
          </p:cNvPr>
          <p:cNvSpPr/>
          <p:nvPr/>
        </p:nvSpPr>
        <p:spPr>
          <a:xfrm>
            <a:off x="400847" y="3330000"/>
            <a:ext cx="8302681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>
            <a:hlinkClick r:id="" action="ppaction://customshow?id=46&amp;return=true"/>
          </p:cNvPr>
          <p:cNvSpPr/>
          <p:nvPr/>
        </p:nvSpPr>
        <p:spPr>
          <a:xfrm>
            <a:off x="400846" y="2430000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223669" y="565665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232897" y="51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223669" y="4221088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232897" y="1530173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223669" y="33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232897" y="24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08260" y="679370"/>
            <a:ext cx="3487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Not man made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99158" y="612702"/>
            <a:ext cx="1473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natural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8260" y="1665703"/>
            <a:ext cx="3343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It really matters – it’s </a:t>
            </a:r>
            <a:r>
              <a:rPr lang="en-GB" sz="2000" dirty="0" err="1" smtClean="0">
                <a:solidFill>
                  <a:srgbClr val="FFFF00"/>
                </a:solidFill>
              </a:rPr>
              <a:t>i</a:t>
            </a:r>
            <a:r>
              <a:rPr lang="en-GB" sz="2000" dirty="0" smtClean="0">
                <a:solidFill>
                  <a:srgbClr val="FFFF00"/>
                </a:solidFill>
              </a:rPr>
              <a:t>____t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28866" y="1570353"/>
            <a:ext cx="1522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important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39462" y="2476166"/>
            <a:ext cx="375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Not special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21322" y="2549398"/>
            <a:ext cx="1594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ordinary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28866" y="3445671"/>
            <a:ext cx="1795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height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99158" y="4301856"/>
            <a:ext cx="176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question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28866" y="5211538"/>
            <a:ext cx="1795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through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4832" y="3445698"/>
            <a:ext cx="3625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How high something is.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3289" y="4360458"/>
            <a:ext cx="25465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This is followed by: ?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9554" y="5263448"/>
            <a:ext cx="34563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She went </a:t>
            </a:r>
            <a:r>
              <a:rPr lang="en-GB" sz="2000" dirty="0" err="1" smtClean="0">
                <a:solidFill>
                  <a:srgbClr val="FFFF00"/>
                </a:solidFill>
              </a:rPr>
              <a:t>thr</a:t>
            </a:r>
            <a:r>
              <a:rPr lang="en-GB" sz="2000" dirty="0" smtClean="0">
                <a:solidFill>
                  <a:srgbClr val="FFFF00"/>
                </a:solidFill>
              </a:rPr>
              <a:t>____ the tunnel.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55976" y="7050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smtClean="0">
                <a:solidFill>
                  <a:srgbClr val="FFFF00"/>
                </a:solidFill>
              </a:rPr>
              <a:t>8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5976" y="166954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68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0909" y="256849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25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19866" y="34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35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37385" y="43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56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55976" y="52577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22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Rectangle 3">
            <a:hlinkClick r:id="" action="ppaction://customshow?id=101&amp;return=true"/>
          </p:cNvPr>
          <p:cNvSpPr/>
          <p:nvPr/>
        </p:nvSpPr>
        <p:spPr>
          <a:xfrm>
            <a:off x="8748464" y="540000"/>
            <a:ext cx="395536" cy="523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Peter\AppData\Local\Microsoft\Windows\Temporary Internet Files\Content.IE5\64KPH4CW\MC900441497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722" y="5888839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0849" y="5888839"/>
            <a:ext cx="7632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asked 100 people to identify and spell these words.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355077" y="679023"/>
            <a:ext cx="15464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n</a:t>
            </a:r>
            <a:r>
              <a:rPr lang="en-GB" sz="2400" dirty="0" smtClean="0">
                <a:solidFill>
                  <a:srgbClr val="FFFF00"/>
                </a:solidFill>
              </a:rPr>
              <a:t>______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72200" y="1669543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solidFill>
                  <a:srgbClr val="FFFF00"/>
                </a:solidFill>
              </a:rPr>
              <a:t>i</a:t>
            </a:r>
            <a:r>
              <a:rPr lang="en-GB" sz="2400" dirty="0" smtClean="0">
                <a:solidFill>
                  <a:srgbClr val="FFFF00"/>
                </a:solidFill>
              </a:rPr>
              <a:t>_____t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72200" y="2543716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or______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44208" y="3414920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h_____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06641" y="4255690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qu</a:t>
            </a:r>
            <a:r>
              <a:rPr lang="en-GB" sz="2400" dirty="0" smtClean="0">
                <a:solidFill>
                  <a:srgbClr val="FFFF00"/>
                </a:solidFill>
              </a:rPr>
              <a:t>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16216" y="5223203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thr</a:t>
            </a:r>
            <a:r>
              <a:rPr lang="en-GB" sz="2400" dirty="0" smtClean="0">
                <a:solidFill>
                  <a:srgbClr val="FFFF00"/>
                </a:solidFill>
              </a:rPr>
              <a:t>____</a:t>
            </a:r>
            <a:endParaRPr lang="en-GB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99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613121" y="477012"/>
              <a:ext cx="208823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Pointless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320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 rot="10800000">
            <a:off x="3004866" y="2403454"/>
            <a:ext cx="3168352" cy="3600000"/>
          </a:xfrm>
          <a:prstGeom prst="rect">
            <a:avLst/>
          </a:prstGeom>
          <a:pattFill prst="pct90">
            <a:fgClr>
              <a:srgbClr val="9E000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buzzer2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3154614" y="1262741"/>
            <a:ext cx="2850455" cy="1080121"/>
          </a:xfrm>
          <a:prstGeom prst="ellipse">
            <a:avLst/>
          </a:prstGeom>
          <a:gradFill>
            <a:gsLst>
              <a:gs pos="0">
                <a:schemeClr val="bg2">
                  <a:lumMod val="75000"/>
                </a:schemeClr>
              </a:gs>
              <a:gs pos="39999">
                <a:schemeClr val="bg2">
                  <a:lumMod val="60000"/>
                  <a:lumOff val="40000"/>
                </a:schemeClr>
              </a:gs>
              <a:gs pos="70000">
                <a:schemeClr val="bg2">
                  <a:lumMod val="40000"/>
                  <a:lumOff val="60000"/>
                </a:schemeClr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3785608" y="540972"/>
            <a:ext cx="15461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0" dirty="0" smtClean="0">
                <a:solidFill>
                  <a:srgbClr val="FF0000"/>
                </a:solidFill>
              </a:rPr>
              <a:t>x</a:t>
            </a:r>
            <a:endParaRPr lang="en-GB" sz="140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3120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83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3" grpId="0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420550"/>
            <a:chOff x="3203847" y="260647"/>
            <a:chExt cx="2850455" cy="1420550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1204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100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4866" y="2410226"/>
            <a:ext cx="3168352" cy="360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739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3000">
              <a:srgbClr val="000082"/>
            </a:gs>
            <a:gs pos="100000">
              <a:srgbClr val="150090"/>
            </a:gs>
            <a:gs pos="38000">
              <a:srgbClr val="B8023A"/>
            </a:gs>
            <a:gs pos="48000">
              <a:srgbClr val="C00000"/>
            </a:gs>
            <a:gs pos="0">
              <a:srgbClr val="C9280D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4866" y="2470999"/>
            <a:ext cx="3168352" cy="352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305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6000" y="2475454"/>
            <a:ext cx="3168352" cy="352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287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4866" y="2486066"/>
            <a:ext cx="3168352" cy="349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336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6000" y="2547454"/>
            <a:ext cx="3168352" cy="345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35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4866" y="2583454"/>
            <a:ext cx="3168352" cy="342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459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4866" y="2619454"/>
            <a:ext cx="3168352" cy="338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286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6000" y="2662226"/>
            <a:ext cx="3168352" cy="334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596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hlinkClick r:id="" action="ppaction://customshow?id=90&amp;return=true"/>
          </p:cNvPr>
          <p:cNvSpPr/>
          <p:nvPr/>
        </p:nvSpPr>
        <p:spPr>
          <a:xfrm>
            <a:off x="400847" y="565665"/>
            <a:ext cx="830268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>
            <a:hlinkClick r:id="" action="ppaction://customshow?id=27&amp;return=true"/>
          </p:cNvPr>
          <p:cNvSpPr/>
          <p:nvPr/>
        </p:nvSpPr>
        <p:spPr>
          <a:xfrm>
            <a:off x="400846" y="1530173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>
            <a:hlinkClick r:id="" action="ppaction://customshow?id=38&amp;return=true"/>
          </p:cNvPr>
          <p:cNvSpPr/>
          <p:nvPr/>
        </p:nvSpPr>
        <p:spPr>
          <a:xfrm>
            <a:off x="400849" y="5130000"/>
            <a:ext cx="830268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>
            <a:hlinkClick r:id="" action="ppaction://customshow?id=54&amp;return=true"/>
          </p:cNvPr>
          <p:cNvSpPr/>
          <p:nvPr/>
        </p:nvSpPr>
        <p:spPr>
          <a:xfrm>
            <a:off x="400848" y="4221088"/>
            <a:ext cx="830197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>
            <a:hlinkClick r:id="" action="ppaction://customshow?id=40&amp;return=true"/>
          </p:cNvPr>
          <p:cNvSpPr/>
          <p:nvPr/>
        </p:nvSpPr>
        <p:spPr>
          <a:xfrm>
            <a:off x="400847" y="3330000"/>
            <a:ext cx="8302681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>
            <a:hlinkClick r:id="" action="ppaction://customshow?id=48&amp;return=true"/>
          </p:cNvPr>
          <p:cNvSpPr/>
          <p:nvPr/>
        </p:nvSpPr>
        <p:spPr>
          <a:xfrm>
            <a:off x="400846" y="2430000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223669" y="565665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232897" y="51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223669" y="4221088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232897" y="1530173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223669" y="33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232897" y="24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08260" y="679370"/>
            <a:ext cx="3487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Opposite to depart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99158" y="612702"/>
            <a:ext cx="1552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arrive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9554" y="1467452"/>
            <a:ext cx="34876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It doesn’t happen often – it happens </a:t>
            </a:r>
            <a:r>
              <a:rPr lang="en-GB" sz="2000" dirty="0" err="1" smtClean="0">
                <a:solidFill>
                  <a:srgbClr val="FFFF00"/>
                </a:solidFill>
              </a:rPr>
              <a:t>oc</a:t>
            </a:r>
            <a:r>
              <a:rPr lang="en-GB" sz="2000" dirty="0" smtClean="0">
                <a:solidFill>
                  <a:srgbClr val="FFFF00"/>
                </a:solidFill>
              </a:rPr>
              <a:t>________.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28866" y="1570353"/>
            <a:ext cx="1731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occasionally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74113" y="2523203"/>
            <a:ext cx="375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More than one adult females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79979" y="2549398"/>
            <a:ext cx="1162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women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28866" y="3445671"/>
            <a:ext cx="1795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special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99158" y="4301856"/>
            <a:ext cx="176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exercise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28866" y="5211538"/>
            <a:ext cx="12650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enough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4832" y="3445698"/>
            <a:ext cx="3337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Not ordinary – it is </a:t>
            </a:r>
            <a:r>
              <a:rPr lang="en-GB" sz="2000" dirty="0" err="1" smtClean="0">
                <a:solidFill>
                  <a:srgbClr val="FFFF00"/>
                </a:solidFill>
              </a:rPr>
              <a:t>sp</a:t>
            </a:r>
            <a:r>
              <a:rPr lang="en-GB" sz="2000" dirty="0" smtClean="0">
                <a:solidFill>
                  <a:srgbClr val="FFFF00"/>
                </a:solidFill>
              </a:rPr>
              <a:t>____.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3289" y="4360458"/>
            <a:ext cx="33386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To keep fit, you must ex_____.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9554" y="5263448"/>
            <a:ext cx="25202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Sufficient.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55976" y="7050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69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5976" y="166954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smtClean="0">
                <a:solidFill>
                  <a:srgbClr val="FFFF00"/>
                </a:solidFill>
              </a:rPr>
              <a:t>6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0909" y="256849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27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19866" y="34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19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37385" y="43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FF00"/>
                </a:solidFill>
              </a:rPr>
              <a:t>3</a:t>
            </a:r>
            <a:r>
              <a:rPr lang="en-GB" dirty="0" smtClean="0">
                <a:solidFill>
                  <a:srgbClr val="FFFF00"/>
                </a:solidFill>
              </a:rPr>
              <a:t>3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55976" y="52577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17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Rectangle 3">
            <a:hlinkClick r:id="" action="ppaction://customshow?id=101&amp;return=true"/>
          </p:cNvPr>
          <p:cNvSpPr/>
          <p:nvPr/>
        </p:nvSpPr>
        <p:spPr>
          <a:xfrm>
            <a:off x="8748464" y="540000"/>
            <a:ext cx="395536" cy="523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Peter\AppData\Local\Microsoft\Windows\Temporary Internet Files\Content.IE5\64KPH4CW\MC900441497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722" y="5888839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0849" y="5888839"/>
            <a:ext cx="7632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asked 100 people to identify and spell these words.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660232" y="679369"/>
            <a:ext cx="1114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ar</a:t>
            </a:r>
            <a:r>
              <a:rPr lang="en-GB" sz="2400" dirty="0" smtClean="0">
                <a:solidFill>
                  <a:srgbClr val="FFFF00"/>
                </a:solidFill>
              </a:rPr>
              <a:t>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88224" y="1665702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occ</a:t>
            </a:r>
            <a:r>
              <a:rPr lang="en-GB" sz="2400" dirty="0" smtClean="0">
                <a:solidFill>
                  <a:srgbClr val="FFFF00"/>
                </a:solidFill>
              </a:rPr>
              <a:t>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88224" y="2569370"/>
            <a:ext cx="1513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w___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60232" y="3423203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solidFill>
                  <a:srgbClr val="FFFF00"/>
                </a:solidFill>
              </a:rPr>
              <a:t>s</a:t>
            </a:r>
            <a:r>
              <a:rPr lang="en-GB" sz="2400" dirty="0" err="1" smtClean="0">
                <a:solidFill>
                  <a:srgbClr val="FFFF00"/>
                </a:solidFill>
              </a:rPr>
              <a:t>p</a:t>
            </a:r>
            <a:r>
              <a:rPr lang="en-GB" sz="2400" dirty="0" smtClean="0">
                <a:solidFill>
                  <a:srgbClr val="FFFF00"/>
                </a:solidFill>
              </a:rPr>
              <a:t>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60232" y="436045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ex____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32729" y="5137288"/>
            <a:ext cx="1241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e</a:t>
            </a:r>
            <a:r>
              <a:rPr lang="en-GB" sz="2400" dirty="0" smtClean="0">
                <a:solidFill>
                  <a:srgbClr val="FFFF00"/>
                </a:solidFill>
              </a:rPr>
              <a:t>n____</a:t>
            </a:r>
            <a:endParaRPr lang="en-GB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44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6000" y="2691454"/>
            <a:ext cx="3168352" cy="331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685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4866" y="2734226"/>
            <a:ext cx="3168352" cy="327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216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9</a:t>
              </a:r>
              <a:r>
                <a:rPr lang="en-GB" sz="4000" dirty="0" smtClean="0"/>
                <a:t>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6000" y="2781288"/>
            <a:ext cx="3168352" cy="324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684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2816888"/>
            <a:ext cx="3168352" cy="320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111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2852888"/>
            <a:ext cx="3168352" cy="316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26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2888888"/>
            <a:ext cx="3168352" cy="313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919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2924888"/>
            <a:ext cx="3168352" cy="309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636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2960888"/>
            <a:ext cx="3168352" cy="306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887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2996888"/>
            <a:ext cx="3168352" cy="302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525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014888"/>
            <a:ext cx="3168352" cy="300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248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hlinkClick r:id="" action="ppaction://customshow?id=95&amp;return=true"/>
          </p:cNvPr>
          <p:cNvSpPr/>
          <p:nvPr/>
        </p:nvSpPr>
        <p:spPr>
          <a:xfrm>
            <a:off x="400847" y="565665"/>
            <a:ext cx="830268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>
            <a:hlinkClick r:id="" action="ppaction://customshow?id=86&amp;return=true"/>
          </p:cNvPr>
          <p:cNvSpPr/>
          <p:nvPr/>
        </p:nvSpPr>
        <p:spPr>
          <a:xfrm>
            <a:off x="400846" y="1530173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>
            <a:hlinkClick r:id="" action="ppaction://customshow?id=44&amp;return=true"/>
          </p:cNvPr>
          <p:cNvSpPr/>
          <p:nvPr/>
        </p:nvSpPr>
        <p:spPr>
          <a:xfrm>
            <a:off x="400849" y="5130000"/>
            <a:ext cx="830268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>
            <a:hlinkClick r:id="" action="ppaction://customshow?id=73&amp;return=true"/>
          </p:cNvPr>
          <p:cNvSpPr/>
          <p:nvPr/>
        </p:nvSpPr>
        <p:spPr>
          <a:xfrm>
            <a:off x="400848" y="4221088"/>
            <a:ext cx="830197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>
            <a:hlinkClick r:id="" action="ppaction://customshow?id=59&amp;return=true"/>
          </p:cNvPr>
          <p:cNvSpPr/>
          <p:nvPr/>
        </p:nvSpPr>
        <p:spPr>
          <a:xfrm>
            <a:off x="400847" y="3330000"/>
            <a:ext cx="8302681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>
            <a:hlinkClick r:id="" action="ppaction://customshow?id=62&amp;return=true"/>
          </p:cNvPr>
          <p:cNvSpPr/>
          <p:nvPr/>
        </p:nvSpPr>
        <p:spPr>
          <a:xfrm>
            <a:off x="400846" y="2430000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223669" y="565665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232897" y="51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223669" y="4221088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232897" y="1530173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223669" y="33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232897" y="24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08260" y="679370"/>
            <a:ext cx="3487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Don’t break your pro___ 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921322" y="721352"/>
            <a:ext cx="1294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promise 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8260" y="1665703"/>
            <a:ext cx="3055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Whole – nothing missing.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28866" y="1570353"/>
            <a:ext cx="1522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complete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47228" y="2409808"/>
            <a:ext cx="37587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Written on an envelope to show where I live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21322" y="2549398"/>
            <a:ext cx="1594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address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28866" y="3445671"/>
            <a:ext cx="1795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accident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99158" y="4301856"/>
            <a:ext cx="176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learn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28866" y="5211538"/>
            <a:ext cx="1947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grammar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08260" y="3330000"/>
            <a:ext cx="3337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She didn’t mean to do it – it was an ac______.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3289" y="4360458"/>
            <a:ext cx="36266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You come to school to l___.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96481" y="5107915"/>
            <a:ext cx="34563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The rules of writing and speaking a language.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55976" y="7050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74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5976" y="166954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65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0909" y="256849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41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19866" y="34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38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37385" y="43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52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55976" y="52577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23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Rectangle 3">
            <a:hlinkClick r:id="" action="ppaction://customshow?id=101&amp;return=true"/>
          </p:cNvPr>
          <p:cNvSpPr/>
          <p:nvPr/>
        </p:nvSpPr>
        <p:spPr>
          <a:xfrm>
            <a:off x="8748464" y="540000"/>
            <a:ext cx="395536" cy="523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Peter\AppData\Local\Microsoft\Windows\Temporary Internet Files\Content.IE5\64KPH4CW\MC900441497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722" y="5888839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0849" y="5888839"/>
            <a:ext cx="7632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asked 100 people to identify and spell these words.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660232" y="658868"/>
            <a:ext cx="1114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pro___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16216" y="1634925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com____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16216" y="2569370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ad____</a:t>
            </a:r>
            <a:r>
              <a:rPr lang="en-GB" sz="2400" dirty="0" err="1">
                <a:solidFill>
                  <a:srgbClr val="FFFF00"/>
                </a:solidFill>
              </a:rPr>
              <a:t>s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60232" y="3423203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ac______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60232" y="4360458"/>
            <a:ext cx="1373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l</a:t>
            </a:r>
            <a:r>
              <a:rPr lang="en-GB" sz="2400" dirty="0" smtClean="0">
                <a:solidFill>
                  <a:srgbClr val="FFFF00"/>
                </a:solidFill>
              </a:rPr>
              <a:t>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24655" y="5231026"/>
            <a:ext cx="1762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gr____</a:t>
            </a:r>
            <a:endParaRPr lang="en-GB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598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068888"/>
            <a:ext cx="3168352" cy="295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864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104888"/>
            <a:ext cx="3168352" cy="291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263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140888"/>
            <a:ext cx="3168352" cy="288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3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7</a:t>
              </a:r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176888"/>
            <a:ext cx="3168352" cy="284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516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212888"/>
            <a:ext cx="3168352" cy="280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364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248888"/>
            <a:ext cx="3168352" cy="277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658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284888"/>
            <a:ext cx="3168352" cy="273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358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320888"/>
            <a:ext cx="3168352" cy="270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878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356888"/>
            <a:ext cx="3168352" cy="266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168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392888"/>
            <a:ext cx="3168352" cy="262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472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hlinkClick r:id="" action="ppaction://customshow?id=44&amp;return=true"/>
          </p:cNvPr>
          <p:cNvSpPr/>
          <p:nvPr/>
        </p:nvSpPr>
        <p:spPr>
          <a:xfrm>
            <a:off x="400847" y="565665"/>
            <a:ext cx="830268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>
            <a:hlinkClick r:id="" action="ppaction://customshow?id=96&amp;return=true"/>
          </p:cNvPr>
          <p:cNvSpPr/>
          <p:nvPr/>
        </p:nvSpPr>
        <p:spPr>
          <a:xfrm>
            <a:off x="400846" y="1530173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>
            <a:hlinkClick r:id="" action="ppaction://customshow?id=38&amp;return=true"/>
          </p:cNvPr>
          <p:cNvSpPr/>
          <p:nvPr/>
        </p:nvSpPr>
        <p:spPr>
          <a:xfrm>
            <a:off x="400849" y="5130000"/>
            <a:ext cx="830268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>
            <a:hlinkClick r:id="" action="ppaction://customshow?id=46&amp;return=true"/>
          </p:cNvPr>
          <p:cNvSpPr/>
          <p:nvPr/>
        </p:nvSpPr>
        <p:spPr>
          <a:xfrm>
            <a:off x="400848" y="4221088"/>
            <a:ext cx="830197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>
            <a:hlinkClick r:id="" action="ppaction://customshow?id=39&amp;return=true"/>
          </p:cNvPr>
          <p:cNvSpPr/>
          <p:nvPr/>
        </p:nvSpPr>
        <p:spPr>
          <a:xfrm>
            <a:off x="400847" y="3330000"/>
            <a:ext cx="8302681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>
            <a:hlinkClick r:id="" action="ppaction://customshow?id=47&amp;return=true"/>
          </p:cNvPr>
          <p:cNvSpPr/>
          <p:nvPr/>
        </p:nvSpPr>
        <p:spPr>
          <a:xfrm>
            <a:off x="400846" y="2430000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223669" y="565665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232897" y="51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223669" y="4221088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232897" y="1530173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223669" y="33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232897" y="24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01851" y="579810"/>
            <a:ext cx="1297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An idea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99158" y="612702"/>
            <a:ext cx="1185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thought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8260" y="1586237"/>
            <a:ext cx="2407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Happens quite a lot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28866" y="1570353"/>
            <a:ext cx="165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often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74113" y="2523203"/>
            <a:ext cx="375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Right is the op____ to left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21322" y="2549398"/>
            <a:ext cx="1594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opposite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28866" y="3445671"/>
            <a:ext cx="1795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certain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99158" y="4301856"/>
            <a:ext cx="176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guard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28866" y="5211538"/>
            <a:ext cx="1587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knowledge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4832" y="3445698"/>
            <a:ext cx="13928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FFFF00"/>
                </a:solidFill>
              </a:rPr>
              <a:t>D</a:t>
            </a:r>
            <a:r>
              <a:rPr lang="en-GB" sz="2000" dirty="0" smtClean="0">
                <a:solidFill>
                  <a:srgbClr val="FFFF00"/>
                </a:solidFill>
              </a:rPr>
              <a:t>efinite.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40172" y="4329780"/>
            <a:ext cx="36266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G___ it with your life!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9554" y="5263448"/>
            <a:ext cx="25202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Facts that are known.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55976" y="7050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23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5976" y="166954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75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0909" y="256849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26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19866" y="34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18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37385" y="43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25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55976" y="52577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17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Rectangle 3">
            <a:hlinkClick r:id="" action="ppaction://customshow?id=101&amp;return=true"/>
          </p:cNvPr>
          <p:cNvSpPr/>
          <p:nvPr/>
        </p:nvSpPr>
        <p:spPr>
          <a:xfrm>
            <a:off x="8748464" y="540000"/>
            <a:ext cx="395536" cy="523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Peter\AppData\Local\Microsoft\Windows\Temporary Internet Files\Content.IE5\64KPH4CW\MC900441497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722" y="5888839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0849" y="5888839"/>
            <a:ext cx="7632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asked 100 people to identify and spell these words.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451753" y="646610"/>
            <a:ext cx="1114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th</a:t>
            </a:r>
            <a:r>
              <a:rPr lang="en-GB" sz="2400" dirty="0" smtClean="0">
                <a:solidFill>
                  <a:srgbClr val="FFFF00"/>
                </a:solidFill>
              </a:rPr>
              <a:t>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3186" y="1649321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of__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51753" y="2527968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op_____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42650" y="3423203"/>
            <a:ext cx="1637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___</a:t>
            </a:r>
            <a:r>
              <a:rPr lang="en-GB" sz="2400" dirty="0" err="1" smtClean="0">
                <a:solidFill>
                  <a:srgbClr val="FFFF00"/>
                </a:solidFill>
              </a:rPr>
              <a:t>t__</a:t>
            </a:r>
            <a:r>
              <a:rPr lang="en-GB" sz="2400" dirty="0" err="1">
                <a:solidFill>
                  <a:srgbClr val="FFFF00"/>
                </a:solidFill>
              </a:rPr>
              <a:t>n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83002" y="4299003"/>
            <a:ext cx="1373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g</a:t>
            </a:r>
            <a:r>
              <a:rPr lang="en-GB" sz="2400" dirty="0" smtClean="0">
                <a:solidFill>
                  <a:srgbClr val="FFFF00"/>
                </a:solidFill>
              </a:rPr>
              <a:t>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51356" y="5211537"/>
            <a:ext cx="1378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_</a:t>
            </a:r>
            <a:r>
              <a:rPr lang="en-GB" sz="2400" dirty="0" err="1" smtClean="0">
                <a:solidFill>
                  <a:srgbClr val="FFFF00"/>
                </a:solidFill>
              </a:rPr>
              <a:t>n___l</a:t>
            </a:r>
            <a:r>
              <a:rPr lang="en-GB" sz="2400" dirty="0" smtClean="0">
                <a:solidFill>
                  <a:srgbClr val="FFFF00"/>
                </a:solidFill>
              </a:rPr>
              <a:t>_</a:t>
            </a:r>
            <a:endParaRPr lang="en-GB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279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428888"/>
            <a:ext cx="3168352" cy="259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727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464888"/>
            <a:ext cx="3168352" cy="255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463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500888"/>
            <a:ext cx="3168352" cy="252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948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6</a:t>
              </a:r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536888"/>
            <a:ext cx="3168352" cy="248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670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572888"/>
            <a:ext cx="3168352" cy="244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076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608888"/>
            <a:ext cx="3168352" cy="241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282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644888"/>
            <a:ext cx="3168352" cy="237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522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680888"/>
            <a:ext cx="3168352" cy="234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892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716888"/>
            <a:ext cx="3168352" cy="230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  <p:pic>
        <p:nvPicPr>
          <p:cNvPr id="6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68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723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723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1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80000" showWhenStopped="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752888"/>
            <a:ext cx="3168352" cy="226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601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2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hlinkClick r:id="" action="ppaction://customshow?id=36&amp;return=true"/>
          </p:cNvPr>
          <p:cNvSpPr/>
          <p:nvPr/>
        </p:nvSpPr>
        <p:spPr>
          <a:xfrm>
            <a:off x="400847" y="565665"/>
            <a:ext cx="830268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>
            <a:hlinkClick r:id="" action="ppaction://customshow?id=53&amp;return=true"/>
          </p:cNvPr>
          <p:cNvSpPr/>
          <p:nvPr/>
        </p:nvSpPr>
        <p:spPr>
          <a:xfrm>
            <a:off x="400846" y="1530173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>
            <a:hlinkClick r:id="" action="ppaction://customshow?id=66&amp;return=true"/>
          </p:cNvPr>
          <p:cNvSpPr/>
          <p:nvPr/>
        </p:nvSpPr>
        <p:spPr>
          <a:xfrm>
            <a:off x="400849" y="5130000"/>
            <a:ext cx="830268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>
            <a:hlinkClick r:id="" action="ppaction://customshow?id=49&amp;return=true"/>
          </p:cNvPr>
          <p:cNvSpPr/>
          <p:nvPr/>
        </p:nvSpPr>
        <p:spPr>
          <a:xfrm>
            <a:off x="400848" y="4221088"/>
            <a:ext cx="830197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>
            <a:hlinkClick r:id="" action="ppaction://customshow?id=43&amp;return=true"/>
          </p:cNvPr>
          <p:cNvSpPr/>
          <p:nvPr/>
        </p:nvSpPr>
        <p:spPr>
          <a:xfrm>
            <a:off x="400847" y="3330000"/>
            <a:ext cx="8302681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>
            <a:hlinkClick r:id="" action="ppaction://customshow?id=61&amp;return=true"/>
          </p:cNvPr>
          <p:cNvSpPr/>
          <p:nvPr/>
        </p:nvSpPr>
        <p:spPr>
          <a:xfrm>
            <a:off x="400846" y="2430000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223669" y="565665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232897" y="51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223669" y="4221088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232897" y="1530173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223669" y="33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232897" y="24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08260" y="612701"/>
            <a:ext cx="3487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Has all the dates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99158" y="612702"/>
            <a:ext cx="16170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calendar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8259" y="1665703"/>
            <a:ext cx="3566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Go into detail about something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28866" y="1570353"/>
            <a:ext cx="1947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describe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8259" y="2422985"/>
            <a:ext cx="31617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What </a:t>
            </a:r>
            <a:r>
              <a:rPr lang="en-GB" sz="2000" dirty="0" err="1" smtClean="0">
                <a:solidFill>
                  <a:srgbClr val="FFFF00"/>
                </a:solidFill>
              </a:rPr>
              <a:t>po</a:t>
            </a:r>
            <a:r>
              <a:rPr lang="en-GB" sz="2000" dirty="0" smtClean="0">
                <a:solidFill>
                  <a:srgbClr val="FFFF00"/>
                </a:solidFill>
              </a:rPr>
              <a:t>___ do you play in football?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21322" y="2549398"/>
            <a:ext cx="1594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position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28866" y="3445671"/>
            <a:ext cx="1795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experience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99158" y="4301856"/>
            <a:ext cx="176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breath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28866" y="5211538"/>
            <a:ext cx="157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regular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50179" y="3282228"/>
            <a:ext cx="3337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Going on the ride was a scary ex____.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74882" y="4191181"/>
            <a:ext cx="35546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It was so cold, it took my </a:t>
            </a:r>
            <a:r>
              <a:rPr lang="en-GB" sz="2000" dirty="0" err="1" smtClean="0">
                <a:solidFill>
                  <a:srgbClr val="FFFF00"/>
                </a:solidFill>
              </a:rPr>
              <a:t>br</a:t>
            </a:r>
            <a:r>
              <a:rPr lang="en-GB" sz="2000" dirty="0" smtClean="0">
                <a:solidFill>
                  <a:srgbClr val="FFFF00"/>
                </a:solidFill>
              </a:rPr>
              <a:t>___ away.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74113" y="5130000"/>
            <a:ext cx="36003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My heart rate is </a:t>
            </a:r>
            <a:r>
              <a:rPr lang="en-GB" sz="2000" dirty="0" err="1" smtClean="0">
                <a:solidFill>
                  <a:srgbClr val="FFFF00"/>
                </a:solidFill>
              </a:rPr>
              <a:t>reg</a:t>
            </a:r>
            <a:r>
              <a:rPr lang="en-GB" sz="2000" dirty="0" smtClean="0">
                <a:solidFill>
                  <a:srgbClr val="FFFF00"/>
                </a:solidFill>
              </a:rPr>
              <a:t>_____.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55976" y="7050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15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5976" y="166954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32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0909" y="256849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40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19866" y="34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22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37385" y="43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28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55976" y="52577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45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Rectangle 3">
            <a:hlinkClick r:id="" action="ppaction://customshow?id=101&amp;return=true"/>
          </p:cNvPr>
          <p:cNvSpPr/>
          <p:nvPr/>
        </p:nvSpPr>
        <p:spPr>
          <a:xfrm>
            <a:off x="8748464" y="540000"/>
            <a:ext cx="395536" cy="523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Peter\AppData\Local\Microsoft\Windows\Temporary Internet Files\Content.IE5\64KPH4CW\MC900441497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722" y="5888839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0849" y="5888839"/>
            <a:ext cx="7632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asked 100 people to identify and spell these words.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359202" y="631088"/>
            <a:ext cx="15464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cal</a:t>
            </a:r>
            <a:r>
              <a:rPr lang="en-GB" sz="2400" dirty="0" smtClean="0">
                <a:solidFill>
                  <a:srgbClr val="FFFF00"/>
                </a:solidFill>
              </a:rPr>
              <a:t>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49430" y="1577210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d</a:t>
            </a:r>
            <a:r>
              <a:rPr lang="en-GB" sz="2400" dirty="0" smtClean="0">
                <a:solidFill>
                  <a:srgbClr val="FFFF00"/>
                </a:solidFill>
              </a:rPr>
              <a:t>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38453" y="2546096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po</a:t>
            </a:r>
            <a:r>
              <a:rPr lang="en-GB" sz="2400" dirty="0" smtClean="0">
                <a:solidFill>
                  <a:srgbClr val="FFFF00"/>
                </a:solidFill>
              </a:rPr>
              <a:t>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99026" y="3445644"/>
            <a:ext cx="1717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ex______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32418" y="4314291"/>
            <a:ext cx="1650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br</a:t>
            </a:r>
            <a:r>
              <a:rPr lang="en-GB" sz="2400" dirty="0" smtClean="0">
                <a:solidFill>
                  <a:srgbClr val="FFFF00"/>
                </a:solidFill>
              </a:rPr>
              <a:t>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12327" y="5201893"/>
            <a:ext cx="1258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reg</a:t>
            </a:r>
            <a:r>
              <a:rPr lang="en-GB" sz="2400" dirty="0" smtClean="0">
                <a:solidFill>
                  <a:srgbClr val="FFFF00"/>
                </a:solidFill>
              </a:rPr>
              <a:t>___</a:t>
            </a:r>
            <a:endParaRPr lang="en-GB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313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788888"/>
            <a:ext cx="3168352" cy="223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7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824888"/>
            <a:ext cx="3168352" cy="219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661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860888"/>
            <a:ext cx="3168352" cy="216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763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5</a:t>
              </a:r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896888"/>
            <a:ext cx="3168352" cy="212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910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932888"/>
            <a:ext cx="3168352" cy="208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377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968888"/>
            <a:ext cx="3168352" cy="205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62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004888"/>
            <a:ext cx="3168352" cy="201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492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040888"/>
            <a:ext cx="3168352" cy="198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018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076888"/>
            <a:ext cx="3168352" cy="194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06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112888"/>
            <a:ext cx="3168352" cy="190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545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hlinkClick r:id="" action="ppaction://customshow?id=73&amp;return=true"/>
          </p:cNvPr>
          <p:cNvSpPr/>
          <p:nvPr/>
        </p:nvSpPr>
        <p:spPr>
          <a:xfrm>
            <a:off x="400847" y="565665"/>
            <a:ext cx="830268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>
            <a:hlinkClick r:id="" action="ppaction://customshow?id=42&amp;return=true"/>
          </p:cNvPr>
          <p:cNvSpPr/>
          <p:nvPr/>
        </p:nvSpPr>
        <p:spPr>
          <a:xfrm>
            <a:off x="400846" y="1530173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>
            <a:hlinkClick r:id="" action="ppaction://customshow?id=56&amp;return=true"/>
          </p:cNvPr>
          <p:cNvSpPr/>
          <p:nvPr/>
        </p:nvSpPr>
        <p:spPr>
          <a:xfrm>
            <a:off x="400849" y="5130000"/>
            <a:ext cx="830268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>
            <a:hlinkClick r:id="" action="ppaction://customshow?id=49&amp;return=true"/>
          </p:cNvPr>
          <p:cNvSpPr/>
          <p:nvPr/>
        </p:nvSpPr>
        <p:spPr>
          <a:xfrm>
            <a:off x="400848" y="4221088"/>
            <a:ext cx="830197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>
            <a:hlinkClick r:id="" action="ppaction://customshow?id=63&amp;return=true"/>
          </p:cNvPr>
          <p:cNvSpPr/>
          <p:nvPr/>
        </p:nvSpPr>
        <p:spPr>
          <a:xfrm>
            <a:off x="400847" y="3330000"/>
            <a:ext cx="8302681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>
            <a:hlinkClick r:id="" action="ppaction://customshow?id=36&amp;return=true"/>
          </p:cNvPr>
          <p:cNvSpPr/>
          <p:nvPr/>
        </p:nvSpPr>
        <p:spPr>
          <a:xfrm>
            <a:off x="400846" y="2430000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223669" y="565665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232897" y="51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223669" y="4221088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232897" y="1530173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223669" y="33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232897" y="24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08260" y="679370"/>
            <a:ext cx="3487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Noun from ‘strong’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99158" y="612702"/>
            <a:ext cx="1294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strength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87391" y="1469488"/>
            <a:ext cx="36960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Because of her eyesight, she had a g____ dog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28866" y="1570353"/>
            <a:ext cx="1522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guide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74113" y="2523203"/>
            <a:ext cx="375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Real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21322" y="2549398"/>
            <a:ext cx="1594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actual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26558" y="3426931"/>
            <a:ext cx="1795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extreme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99158" y="4301856"/>
            <a:ext cx="176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material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28866" y="5211538"/>
            <a:ext cx="1389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notice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29311" y="3453981"/>
            <a:ext cx="3337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Not normal </a:t>
            </a:r>
            <a:r>
              <a:rPr lang="en-GB" sz="2000" dirty="0" err="1" smtClean="0">
                <a:solidFill>
                  <a:srgbClr val="FFFF00"/>
                </a:solidFill>
              </a:rPr>
              <a:t>eg</a:t>
            </a:r>
            <a:r>
              <a:rPr lang="en-GB" sz="2000" dirty="0" smtClean="0">
                <a:solidFill>
                  <a:srgbClr val="FFFF00"/>
                </a:solidFill>
              </a:rPr>
              <a:t> ex___ weather.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74113" y="4302097"/>
            <a:ext cx="37039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>
                <a:solidFill>
                  <a:srgbClr val="FFFF00"/>
                </a:solidFill>
              </a:rPr>
              <a:t>e</a:t>
            </a:r>
            <a:r>
              <a:rPr lang="en-GB" sz="2000" dirty="0" err="1" smtClean="0">
                <a:solidFill>
                  <a:srgbClr val="FFFF00"/>
                </a:solidFill>
              </a:rPr>
              <a:t>g</a:t>
            </a:r>
            <a:r>
              <a:rPr lang="en-GB" sz="2000" dirty="0" smtClean="0">
                <a:solidFill>
                  <a:srgbClr val="FFFF00"/>
                </a:solidFill>
              </a:rPr>
              <a:t> cotton, </a:t>
            </a:r>
            <a:r>
              <a:rPr lang="en-GB" sz="2000" dirty="0" err="1" smtClean="0">
                <a:solidFill>
                  <a:srgbClr val="FFFF00"/>
                </a:solidFill>
              </a:rPr>
              <a:t>lycra</a:t>
            </a:r>
            <a:r>
              <a:rPr lang="en-GB" sz="2000" dirty="0" smtClean="0">
                <a:solidFill>
                  <a:srgbClr val="FFFF00"/>
                </a:solidFill>
              </a:rPr>
              <a:t>, polyester.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08260" y="5130000"/>
            <a:ext cx="3312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He put the poster on the not__ board.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55976" y="7050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52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5976" y="166954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21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0909" y="256849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15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19866" y="34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42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37385" y="43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28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55976" y="52577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35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Rectangle 3">
            <a:hlinkClick r:id="" action="ppaction://customshow?id=101&amp;return=true"/>
          </p:cNvPr>
          <p:cNvSpPr/>
          <p:nvPr/>
        </p:nvSpPr>
        <p:spPr>
          <a:xfrm>
            <a:off x="8748464" y="540000"/>
            <a:ext cx="395536" cy="523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Peter\AppData\Local\Microsoft\Windows\Temporary Internet Files\Content.IE5\64KPH4CW\MC900441497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722" y="5888839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0849" y="5888839"/>
            <a:ext cx="7632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asked 100 people to identify and spell these words.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193939" y="658868"/>
            <a:ext cx="1438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st</a:t>
            </a:r>
            <a:r>
              <a:rPr lang="en-GB" sz="2400" dirty="0" smtClean="0">
                <a:solidFill>
                  <a:srgbClr val="FFFF00"/>
                </a:solidFill>
              </a:rPr>
              <a:t>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86729" y="1623376"/>
            <a:ext cx="1311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g</a:t>
            </a:r>
            <a:r>
              <a:rPr lang="en-GB" sz="2400" dirty="0" smtClean="0">
                <a:solidFill>
                  <a:srgbClr val="FFFF00"/>
                </a:solidFill>
              </a:rPr>
              <a:t>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03336" y="2549397"/>
            <a:ext cx="1726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ac_____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03336" y="3426931"/>
            <a:ext cx="17302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e</a:t>
            </a:r>
            <a:r>
              <a:rPr lang="en-GB" sz="2400" dirty="0" smtClean="0">
                <a:solidFill>
                  <a:srgbClr val="FFFF00"/>
                </a:solidFill>
              </a:rPr>
              <a:t>x_____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18541" y="4299002"/>
            <a:ext cx="1605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mat_____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02230" y="5165373"/>
            <a:ext cx="1438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not____</a:t>
            </a:r>
            <a:endParaRPr lang="en-GB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667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148888"/>
            <a:ext cx="3168352" cy="187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180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184888"/>
            <a:ext cx="3168352" cy="183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86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220888"/>
            <a:ext cx="3168352" cy="180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00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4</a:t>
              </a:r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256888"/>
            <a:ext cx="3168352" cy="176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565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292888"/>
            <a:ext cx="3168352" cy="172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291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328888"/>
            <a:ext cx="3168352" cy="169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992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364888"/>
            <a:ext cx="3168352" cy="165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15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400888"/>
            <a:ext cx="3168352" cy="162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407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436888"/>
            <a:ext cx="3168352" cy="158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59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472888"/>
            <a:ext cx="3168352" cy="154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394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hlinkClick r:id="" action="ppaction://customshow?id=40&amp;return=true"/>
          </p:cNvPr>
          <p:cNvSpPr/>
          <p:nvPr/>
        </p:nvSpPr>
        <p:spPr>
          <a:xfrm>
            <a:off x="400847" y="565665"/>
            <a:ext cx="830268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>
            <a:hlinkClick r:id="" action="ppaction://customshow?id=31&amp;return=true"/>
          </p:cNvPr>
          <p:cNvSpPr/>
          <p:nvPr/>
        </p:nvSpPr>
        <p:spPr>
          <a:xfrm>
            <a:off x="400846" y="1530173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>
            <a:hlinkClick r:id="" action="ppaction://customshow?id=80&amp;return=true"/>
          </p:cNvPr>
          <p:cNvSpPr/>
          <p:nvPr/>
        </p:nvSpPr>
        <p:spPr>
          <a:xfrm>
            <a:off x="400849" y="5130000"/>
            <a:ext cx="830268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>
            <a:hlinkClick r:id="" action="ppaction://customshow?id=43&amp;return=true"/>
          </p:cNvPr>
          <p:cNvSpPr/>
          <p:nvPr/>
        </p:nvSpPr>
        <p:spPr>
          <a:xfrm>
            <a:off x="400848" y="4221088"/>
            <a:ext cx="830197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>
            <a:hlinkClick r:id="" action="ppaction://customshow?id=54&amp;return=true"/>
          </p:cNvPr>
          <p:cNvSpPr/>
          <p:nvPr/>
        </p:nvSpPr>
        <p:spPr>
          <a:xfrm>
            <a:off x="400847" y="3330000"/>
            <a:ext cx="8302681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>
            <a:hlinkClick r:id="" action="ppaction://customshow?id=49&amp;return=true"/>
          </p:cNvPr>
          <p:cNvSpPr/>
          <p:nvPr/>
        </p:nvSpPr>
        <p:spPr>
          <a:xfrm>
            <a:off x="400846" y="2430000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223669" y="565665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232897" y="51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223669" y="4221088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232897" y="1530173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223669" y="33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232897" y="24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32037" y="504980"/>
            <a:ext cx="3487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You need to check the air pre__ in the tyres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99158" y="612702"/>
            <a:ext cx="16170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pressure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3820" y="1669542"/>
            <a:ext cx="10438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1/8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28866" y="1570353"/>
            <a:ext cx="16971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eighth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37999" y="2368444"/>
            <a:ext cx="36872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Al____ he didn’t do his homework, he still got full marks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21322" y="2549398"/>
            <a:ext cx="1594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although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28866" y="3445671"/>
            <a:ext cx="1795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appear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99158" y="4301856"/>
            <a:ext cx="176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believe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28866" y="5211538"/>
            <a:ext cx="1795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group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4832" y="3445698"/>
            <a:ext cx="3625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He was waiting for her to </a:t>
            </a:r>
            <a:r>
              <a:rPr lang="en-GB" sz="2000" dirty="0" err="1" smtClean="0">
                <a:solidFill>
                  <a:srgbClr val="FFFF00"/>
                </a:solidFill>
              </a:rPr>
              <a:t>ap</a:t>
            </a:r>
            <a:r>
              <a:rPr lang="en-GB" sz="2000" dirty="0" smtClean="0">
                <a:solidFill>
                  <a:srgbClr val="FFFF00"/>
                </a:solidFill>
              </a:rPr>
              <a:t>___.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60125" y="4309419"/>
            <a:ext cx="36266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She doesn’t be___ in ghosts. 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9553" y="5263448"/>
            <a:ext cx="34801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The worked in a gr___.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55976" y="7050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19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5976" y="166954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10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0909" y="256849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28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19866" y="34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33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37385" y="43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22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55976" y="52577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59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Rectangle 3">
            <a:hlinkClick r:id="" action="ppaction://customshow?id=101&amp;return=true"/>
          </p:cNvPr>
          <p:cNvSpPr/>
          <p:nvPr/>
        </p:nvSpPr>
        <p:spPr>
          <a:xfrm>
            <a:off x="8748464" y="540000"/>
            <a:ext cx="395536" cy="523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Peter\AppData\Local\Microsoft\Windows\Temporary Internet Files\Content.IE5\64KPH4CW\MC900441497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722" y="5888839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0849" y="5888839"/>
            <a:ext cx="7632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asked 100 people to identify and spell these words.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625987" y="658868"/>
            <a:ext cx="15464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pre_____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72200" y="1669543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_____</a:t>
            </a:r>
            <a:r>
              <a:rPr lang="en-GB" sz="2400" dirty="0" err="1" smtClean="0">
                <a:solidFill>
                  <a:srgbClr val="FFFF00"/>
                </a:solidFill>
              </a:rPr>
              <a:t>th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72200" y="2543716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al______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44208" y="3414920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ap</a:t>
            </a:r>
            <a:r>
              <a:rPr lang="en-GB" sz="2400" dirty="0" smtClean="0">
                <a:solidFill>
                  <a:srgbClr val="FFFF00"/>
                </a:solidFill>
              </a:rPr>
              <a:t>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06641" y="4255690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be_____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16216" y="5223203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gr____</a:t>
            </a:r>
            <a:endParaRPr lang="en-GB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925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508888"/>
            <a:ext cx="3168352" cy="151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073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527454"/>
            <a:ext cx="3168352" cy="147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180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580888"/>
            <a:ext cx="3168352" cy="144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203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3</a:t>
              </a:r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616888"/>
            <a:ext cx="3168352" cy="140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307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652888"/>
            <a:ext cx="3168352" cy="136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44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688888"/>
            <a:ext cx="3168352" cy="133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366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724888"/>
            <a:ext cx="3168352" cy="129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227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760888"/>
            <a:ext cx="3168352" cy="126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700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796888"/>
            <a:ext cx="3168352" cy="122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081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832888"/>
            <a:ext cx="3168352" cy="118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609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hlinkClick r:id="" action="ppaction://customshow?id=55&amp;return=true"/>
          </p:cNvPr>
          <p:cNvSpPr/>
          <p:nvPr/>
        </p:nvSpPr>
        <p:spPr>
          <a:xfrm>
            <a:off x="400847" y="565665"/>
            <a:ext cx="830268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>
            <a:hlinkClick r:id="" action="ppaction://customshow?id=83&amp;return=true"/>
          </p:cNvPr>
          <p:cNvSpPr/>
          <p:nvPr/>
        </p:nvSpPr>
        <p:spPr>
          <a:xfrm>
            <a:off x="400846" y="1530173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>
            <a:hlinkClick r:id="" action="ppaction://customshow?id=59&amp;return=true"/>
          </p:cNvPr>
          <p:cNvSpPr/>
          <p:nvPr/>
        </p:nvSpPr>
        <p:spPr>
          <a:xfrm>
            <a:off x="400849" y="5130000"/>
            <a:ext cx="830268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>
            <a:hlinkClick r:id="" action="ppaction://customshow?id=46&amp;return=true"/>
          </p:cNvPr>
          <p:cNvSpPr/>
          <p:nvPr/>
        </p:nvSpPr>
        <p:spPr>
          <a:xfrm>
            <a:off x="400848" y="4221088"/>
            <a:ext cx="830197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>
            <a:hlinkClick r:id="" action="ppaction://customshow?id=63&amp;return=true"/>
          </p:cNvPr>
          <p:cNvSpPr/>
          <p:nvPr/>
        </p:nvSpPr>
        <p:spPr>
          <a:xfrm>
            <a:off x="400847" y="3330000"/>
            <a:ext cx="8302681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>
            <a:hlinkClick r:id="" action="ppaction://customshow?id=65&amp;return=true"/>
          </p:cNvPr>
          <p:cNvSpPr/>
          <p:nvPr/>
        </p:nvSpPr>
        <p:spPr>
          <a:xfrm>
            <a:off x="400846" y="2430000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223669" y="565665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232897" y="51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223669" y="4221088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232897" y="1530173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223669" y="33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232897" y="24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08260" y="679370"/>
            <a:ext cx="3487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I like this one in par______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99158" y="612702"/>
            <a:ext cx="1552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particular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9554" y="1467452"/>
            <a:ext cx="34876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He missed his train. </a:t>
            </a:r>
            <a:r>
              <a:rPr lang="en-GB" sz="2000" dirty="0" err="1" smtClean="0">
                <a:solidFill>
                  <a:srgbClr val="FFFF00"/>
                </a:solidFill>
              </a:rPr>
              <a:t>Th</a:t>
            </a:r>
            <a:r>
              <a:rPr lang="en-GB" sz="2000" dirty="0" smtClean="0">
                <a:solidFill>
                  <a:srgbClr val="FFFF00"/>
                </a:solidFill>
              </a:rPr>
              <a:t>___ he was late.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54731" y="1623376"/>
            <a:ext cx="1875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therefore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74114" y="2456968"/>
            <a:ext cx="375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She has no in___ in football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79978" y="2549398"/>
            <a:ext cx="13922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interest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28866" y="3445671"/>
            <a:ext cx="1795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mention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99158" y="4301856"/>
            <a:ext cx="176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various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28866" y="5211538"/>
            <a:ext cx="12650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suppose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4832" y="3279564"/>
            <a:ext cx="3337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Now you men___ it, I do remember.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54294" y="4292571"/>
            <a:ext cx="33386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He had </a:t>
            </a:r>
            <a:r>
              <a:rPr lang="en-GB" sz="2000" dirty="0" err="1" smtClean="0">
                <a:solidFill>
                  <a:srgbClr val="FFFF00"/>
                </a:solidFill>
              </a:rPr>
              <a:t>var</a:t>
            </a:r>
            <a:r>
              <a:rPr lang="en-GB" sz="2000" dirty="0" smtClean="0">
                <a:solidFill>
                  <a:srgbClr val="FFFF00"/>
                </a:solidFill>
              </a:rPr>
              <a:t>___ ideas.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9554" y="5263448"/>
            <a:ext cx="29523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I sup___ I could help a bit.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55976" y="7050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34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5976" y="166954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62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0909" y="256849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44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19866" y="34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42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37385" y="43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25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55976" y="52577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38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Rectangle 3">
            <a:hlinkClick r:id="" action="ppaction://customshow?id=101&amp;return=true"/>
          </p:cNvPr>
          <p:cNvSpPr/>
          <p:nvPr/>
        </p:nvSpPr>
        <p:spPr>
          <a:xfrm>
            <a:off x="8748464" y="540000"/>
            <a:ext cx="395536" cy="523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Peter\AppData\Local\Microsoft\Windows\Temporary Internet Files\Content.IE5\64KPH4CW\MC900441497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722" y="5888839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0849" y="5888839"/>
            <a:ext cx="7632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asked 100 people to identify and spell these words.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660232" y="679369"/>
            <a:ext cx="1114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par___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88224" y="1665702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solidFill>
                  <a:srgbClr val="FFFF00"/>
                </a:solidFill>
              </a:rPr>
              <a:t>t</a:t>
            </a:r>
            <a:r>
              <a:rPr lang="en-GB" sz="2400" dirty="0" err="1" smtClean="0">
                <a:solidFill>
                  <a:srgbClr val="FFFF00"/>
                </a:solidFill>
              </a:rPr>
              <a:t>h</a:t>
            </a:r>
            <a:r>
              <a:rPr lang="en-GB" sz="2400" dirty="0" smtClean="0">
                <a:solidFill>
                  <a:srgbClr val="FFFF00"/>
                </a:solidFill>
              </a:rPr>
              <a:t>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88224" y="2569370"/>
            <a:ext cx="1513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in______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60232" y="3423203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men_____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60232" y="436045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var</a:t>
            </a:r>
            <a:r>
              <a:rPr lang="en-GB" sz="2400" dirty="0" smtClean="0">
                <a:solidFill>
                  <a:srgbClr val="FFFF00"/>
                </a:solidFill>
              </a:rPr>
              <a:t>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32730" y="5137288"/>
            <a:ext cx="11529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solidFill>
                  <a:srgbClr val="FFFF00"/>
                </a:solidFill>
              </a:rPr>
              <a:t>sup__</a:t>
            </a:r>
            <a:endParaRPr lang="en-GB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035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868888"/>
            <a:ext cx="3168352" cy="115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160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539804"/>
            <a:chOff x="3203847" y="260647"/>
            <a:chExt cx="2850455" cy="1539804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31</a:t>
              </a:r>
            </a:p>
            <a:p>
              <a:pPr algn="ctr"/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904888"/>
            <a:ext cx="3168352" cy="111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49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940888"/>
            <a:ext cx="3168352" cy="108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451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2</a:t>
              </a:r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976888"/>
            <a:ext cx="3168352" cy="104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622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012888"/>
            <a:ext cx="3168352" cy="100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978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048888"/>
            <a:ext cx="3168352" cy="97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03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084888"/>
            <a:ext cx="3168352" cy="93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175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120888"/>
            <a:ext cx="3168352" cy="90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439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156888"/>
            <a:ext cx="3168352" cy="86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956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192888"/>
            <a:ext cx="3168352" cy="82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222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51521" y="349400"/>
            <a:ext cx="2736303" cy="648072"/>
            <a:chOff x="251521" y="332656"/>
            <a:chExt cx="2736303" cy="648072"/>
          </a:xfrm>
        </p:grpSpPr>
        <p:sp>
          <p:nvSpPr>
            <p:cNvPr id="4" name="Rounded Rectangle 3">
              <a:hlinkClick r:id="rId2" action="ppaction://hlinksldjump"/>
            </p:cNvPr>
            <p:cNvSpPr/>
            <p:nvPr/>
          </p:nvSpPr>
          <p:spPr>
            <a:xfrm>
              <a:off x="251521" y="332656"/>
              <a:ext cx="2736303" cy="64807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rgbClr val="FFFF00"/>
              </a:solidFill>
            </a:ln>
            <a:effectLst>
              <a:glow rad="63500">
                <a:srgbClr val="FFFF0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23528" y="476672"/>
              <a:ext cx="136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rgbClr val="FFFF00"/>
                  </a:solidFill>
                </a:rPr>
                <a:t>Spellings 1</a:t>
              </a:r>
              <a:endParaRPr lang="en-GB" dirty="0">
                <a:solidFill>
                  <a:srgbClr val="FFFF00"/>
                </a:solidFill>
              </a:endParaRPr>
            </a:p>
          </p:txBody>
        </p:sp>
      </p:grpSp>
      <p:sp>
        <p:nvSpPr>
          <p:cNvPr id="7" name="Rounded Rectangle 6">
            <a:hlinkClick r:id="rId3" action="ppaction://hlinksldjump"/>
          </p:cNvPr>
          <p:cNvSpPr/>
          <p:nvPr/>
        </p:nvSpPr>
        <p:spPr>
          <a:xfrm>
            <a:off x="3179028" y="349060"/>
            <a:ext cx="273630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>
            <a:hlinkClick r:id="rId4" action="ppaction://hlinksldjump"/>
          </p:cNvPr>
          <p:cNvSpPr/>
          <p:nvPr/>
        </p:nvSpPr>
        <p:spPr>
          <a:xfrm>
            <a:off x="6156175" y="349060"/>
            <a:ext cx="273630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1" name="Group 10"/>
          <p:cNvGrpSpPr/>
          <p:nvPr/>
        </p:nvGrpSpPr>
        <p:grpSpPr>
          <a:xfrm>
            <a:off x="228758" y="1281768"/>
            <a:ext cx="2736303" cy="648072"/>
            <a:chOff x="251521" y="332656"/>
            <a:chExt cx="2736303" cy="648072"/>
          </a:xfrm>
        </p:grpSpPr>
        <p:sp>
          <p:nvSpPr>
            <p:cNvPr id="14" name="Rounded Rectangle 13">
              <a:hlinkClick r:id="rId5" action="ppaction://hlinksldjump"/>
            </p:cNvPr>
            <p:cNvSpPr/>
            <p:nvPr/>
          </p:nvSpPr>
          <p:spPr>
            <a:xfrm>
              <a:off x="251521" y="332656"/>
              <a:ext cx="2736303" cy="64807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rgbClr val="FFFF00"/>
              </a:solidFill>
            </a:ln>
            <a:effectLst>
              <a:glow rad="63500">
                <a:srgbClr val="FFFF0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23529" y="476672"/>
              <a:ext cx="1284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rgbClr val="FFFF00"/>
                  </a:solidFill>
                </a:rPr>
                <a:t>Spellings 2</a:t>
              </a:r>
              <a:endParaRPr lang="en-GB" dirty="0">
                <a:solidFill>
                  <a:srgbClr val="FFFF00"/>
                </a:solidFill>
              </a:endParaRPr>
            </a:p>
          </p:txBody>
        </p:sp>
      </p:grpSp>
      <p:sp>
        <p:nvSpPr>
          <p:cNvPr id="12" name="Rounded Rectangle 11">
            <a:hlinkClick r:id="rId6" action="ppaction://hlinksldjump"/>
          </p:cNvPr>
          <p:cNvSpPr/>
          <p:nvPr/>
        </p:nvSpPr>
        <p:spPr>
          <a:xfrm>
            <a:off x="3156265" y="1281428"/>
            <a:ext cx="273630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ounded Rectangle 12">
            <a:hlinkClick r:id="rId7" action="ppaction://hlinksldjump"/>
          </p:cNvPr>
          <p:cNvSpPr/>
          <p:nvPr/>
        </p:nvSpPr>
        <p:spPr>
          <a:xfrm>
            <a:off x="6133412" y="1281428"/>
            <a:ext cx="273630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7" name="Group 16"/>
          <p:cNvGrpSpPr/>
          <p:nvPr/>
        </p:nvGrpSpPr>
        <p:grpSpPr>
          <a:xfrm>
            <a:off x="226700" y="2331292"/>
            <a:ext cx="2736303" cy="648072"/>
            <a:chOff x="251521" y="332656"/>
            <a:chExt cx="2736303" cy="648072"/>
          </a:xfrm>
        </p:grpSpPr>
        <p:sp>
          <p:nvSpPr>
            <p:cNvPr id="20" name="Rounded Rectangle 19">
              <a:hlinkClick r:id="rId8" action="ppaction://hlinksldjump"/>
            </p:cNvPr>
            <p:cNvSpPr/>
            <p:nvPr/>
          </p:nvSpPr>
          <p:spPr>
            <a:xfrm>
              <a:off x="251521" y="332656"/>
              <a:ext cx="2736303" cy="64807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rgbClr val="FFFF00"/>
              </a:solidFill>
            </a:ln>
            <a:effectLst>
              <a:glow rad="63500">
                <a:srgbClr val="FFFF0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3528" y="476672"/>
              <a:ext cx="11769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rgbClr val="FFFF00"/>
                  </a:solidFill>
                </a:rPr>
                <a:t>Spellings 3</a:t>
              </a:r>
              <a:endParaRPr lang="en-GB" dirty="0">
                <a:solidFill>
                  <a:srgbClr val="FFFF00"/>
                </a:solidFill>
              </a:endParaRPr>
            </a:p>
          </p:txBody>
        </p:sp>
      </p:grpSp>
      <p:sp>
        <p:nvSpPr>
          <p:cNvPr id="18" name="Rounded Rectangle 17">
            <a:hlinkClick r:id="rId9" action="ppaction://hlinksldjump"/>
          </p:cNvPr>
          <p:cNvSpPr/>
          <p:nvPr/>
        </p:nvSpPr>
        <p:spPr>
          <a:xfrm>
            <a:off x="3154207" y="2330952"/>
            <a:ext cx="273630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>
            <a:hlinkClick r:id="rId10" action="ppaction://hlinksldjump"/>
          </p:cNvPr>
          <p:cNvSpPr/>
          <p:nvPr/>
        </p:nvSpPr>
        <p:spPr>
          <a:xfrm>
            <a:off x="6131354" y="2330952"/>
            <a:ext cx="273630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3" name="Group 22"/>
          <p:cNvGrpSpPr/>
          <p:nvPr/>
        </p:nvGrpSpPr>
        <p:grpSpPr>
          <a:xfrm>
            <a:off x="251521" y="3290140"/>
            <a:ext cx="2736303" cy="648072"/>
            <a:chOff x="251521" y="332656"/>
            <a:chExt cx="2736303" cy="648072"/>
          </a:xfrm>
        </p:grpSpPr>
        <p:sp>
          <p:nvSpPr>
            <p:cNvPr id="26" name="Rounded Rectangle 25">
              <a:hlinkClick r:id="rId11" action="ppaction://hlinksldjump"/>
            </p:cNvPr>
            <p:cNvSpPr/>
            <p:nvPr/>
          </p:nvSpPr>
          <p:spPr>
            <a:xfrm>
              <a:off x="251521" y="332656"/>
              <a:ext cx="2736303" cy="64807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rgbClr val="FFFF00"/>
              </a:solidFill>
            </a:ln>
            <a:effectLst>
              <a:glow rad="63500">
                <a:srgbClr val="FFFF0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23528" y="471686"/>
              <a:ext cx="12435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rgbClr val="FFFF00"/>
                  </a:solidFill>
                </a:rPr>
                <a:t>Spellings 4</a:t>
              </a:r>
              <a:endParaRPr lang="en-GB" dirty="0">
                <a:solidFill>
                  <a:srgbClr val="FFFF00"/>
                </a:solidFill>
              </a:endParaRPr>
            </a:p>
          </p:txBody>
        </p:sp>
      </p:grpSp>
      <p:sp>
        <p:nvSpPr>
          <p:cNvPr id="24" name="Rounded Rectangle 23">
            <a:hlinkClick r:id="rId12" action="ppaction://hlinksldjump"/>
          </p:cNvPr>
          <p:cNvSpPr/>
          <p:nvPr/>
        </p:nvSpPr>
        <p:spPr>
          <a:xfrm>
            <a:off x="3179028" y="3289800"/>
            <a:ext cx="273630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ounded Rectangle 24">
            <a:hlinkClick r:id="rId13" action="ppaction://hlinksldjump"/>
          </p:cNvPr>
          <p:cNvSpPr/>
          <p:nvPr/>
        </p:nvSpPr>
        <p:spPr>
          <a:xfrm>
            <a:off x="6156175" y="3289800"/>
            <a:ext cx="273630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9" name="Group 28"/>
          <p:cNvGrpSpPr/>
          <p:nvPr/>
        </p:nvGrpSpPr>
        <p:grpSpPr>
          <a:xfrm>
            <a:off x="226700" y="4293436"/>
            <a:ext cx="2736303" cy="648072"/>
            <a:chOff x="251521" y="332656"/>
            <a:chExt cx="2736303" cy="648072"/>
          </a:xfrm>
        </p:grpSpPr>
        <p:sp>
          <p:nvSpPr>
            <p:cNvPr id="32" name="Rounded Rectangle 31">
              <a:hlinkClick r:id="rId14" action="ppaction://hlinksldjump"/>
            </p:cNvPr>
            <p:cNvSpPr/>
            <p:nvPr/>
          </p:nvSpPr>
          <p:spPr>
            <a:xfrm>
              <a:off x="251521" y="332656"/>
              <a:ext cx="2736303" cy="64807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rgbClr val="FFFF00"/>
              </a:solidFill>
            </a:ln>
            <a:effectLst>
              <a:glow rad="63500">
                <a:srgbClr val="FFFF0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23528" y="476672"/>
              <a:ext cx="11769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rgbClr val="FFFF00"/>
                  </a:solidFill>
                </a:rPr>
                <a:t>Spellings 5</a:t>
              </a:r>
              <a:endParaRPr lang="en-GB" dirty="0">
                <a:solidFill>
                  <a:srgbClr val="FFFF00"/>
                </a:solidFill>
              </a:endParaRPr>
            </a:p>
          </p:txBody>
        </p:sp>
      </p:grpSp>
      <p:sp>
        <p:nvSpPr>
          <p:cNvPr id="30" name="Rounded Rectangle 29">
            <a:hlinkClick r:id="rId15" action="ppaction://hlinksldjump"/>
          </p:cNvPr>
          <p:cNvSpPr/>
          <p:nvPr/>
        </p:nvSpPr>
        <p:spPr>
          <a:xfrm>
            <a:off x="3154207" y="4293096"/>
            <a:ext cx="273630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ounded Rectangle 30">
            <a:hlinkClick r:id="rId16" action="ppaction://hlinksldjump"/>
          </p:cNvPr>
          <p:cNvSpPr/>
          <p:nvPr/>
        </p:nvSpPr>
        <p:spPr>
          <a:xfrm>
            <a:off x="6131354" y="4293096"/>
            <a:ext cx="273630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5" name="Group 34"/>
          <p:cNvGrpSpPr/>
          <p:nvPr/>
        </p:nvGrpSpPr>
        <p:grpSpPr>
          <a:xfrm>
            <a:off x="251521" y="5301548"/>
            <a:ext cx="2736303" cy="648072"/>
            <a:chOff x="251521" y="332656"/>
            <a:chExt cx="2736303" cy="648072"/>
          </a:xfrm>
        </p:grpSpPr>
        <p:sp>
          <p:nvSpPr>
            <p:cNvPr id="38" name="Rounded Rectangle 37">
              <a:hlinkClick r:id="rId17" action="ppaction://hlinksldjump"/>
            </p:cNvPr>
            <p:cNvSpPr/>
            <p:nvPr/>
          </p:nvSpPr>
          <p:spPr>
            <a:xfrm>
              <a:off x="251521" y="332656"/>
              <a:ext cx="2736303" cy="64807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rgbClr val="FFFF00"/>
              </a:solidFill>
            </a:ln>
            <a:effectLst>
              <a:glow rad="63500">
                <a:srgbClr val="FFFF0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23528" y="476672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rgbClr val="FFFF00"/>
                  </a:solidFill>
                </a:rPr>
                <a:t>Spellings 6</a:t>
              </a:r>
              <a:endParaRPr lang="en-GB" dirty="0">
                <a:solidFill>
                  <a:srgbClr val="FFFF00"/>
                </a:solidFill>
              </a:endParaRPr>
            </a:p>
          </p:txBody>
        </p:sp>
      </p:grpSp>
      <p:sp>
        <p:nvSpPr>
          <p:cNvPr id="36" name="Rounded Rectangle 35">
            <a:hlinkClick r:id="rId18" action="ppaction://hlinksldjump"/>
          </p:cNvPr>
          <p:cNvSpPr/>
          <p:nvPr/>
        </p:nvSpPr>
        <p:spPr>
          <a:xfrm>
            <a:off x="3179028" y="5301208"/>
            <a:ext cx="273630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" name="Picture 2" descr="C:\Users\Peter\AppData\Local\Microsoft\Windows\Temporary Internet Files\Content.IE5\64KPH4CW\MC900441497[1].png">
            <a:hlinkClick r:id="rId19" action="ppaction://hlinksldjump"/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714" y="6100424"/>
            <a:ext cx="704796" cy="70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347864" y="493416"/>
            <a:ext cx="1217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Spellings 7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359047" y="1420798"/>
            <a:ext cx="1284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Spellings 8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359047" y="2470322"/>
            <a:ext cx="1206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Spellings 9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359047" y="3434156"/>
            <a:ext cx="1428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Spellings 10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377344" y="4429893"/>
            <a:ext cx="141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Spellings 11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359047" y="5440578"/>
            <a:ext cx="1421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Spellings 12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301227" y="494184"/>
            <a:ext cx="1439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Spellings 13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301227" y="1430243"/>
            <a:ext cx="1439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Spellings 14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01227" y="2470322"/>
            <a:ext cx="1439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Spellings 15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25515" y="3434156"/>
            <a:ext cx="1414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Spellings 16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01228" y="4429893"/>
            <a:ext cx="1439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Spellings 17</a:t>
            </a:r>
            <a:endParaRPr lang="en-GB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588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420550"/>
            <a:chOff x="3203847" y="260647"/>
            <a:chExt cx="2850455" cy="1420550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1204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100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4866" y="2410226"/>
            <a:ext cx="3168352" cy="360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ointless board going down half sec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664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228888"/>
            <a:ext cx="3168352" cy="79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651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228888"/>
            <a:ext cx="3168352" cy="79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17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300888"/>
            <a:ext cx="3168352" cy="72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728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1</a:t>
              </a:r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336888"/>
            <a:ext cx="3168352" cy="68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532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372888"/>
            <a:ext cx="3168352" cy="64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405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408888"/>
            <a:ext cx="3168352" cy="61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313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444888"/>
            <a:ext cx="3168352" cy="57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17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480888"/>
            <a:ext cx="3168352" cy="54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077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516888"/>
            <a:ext cx="3168352" cy="50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491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552888"/>
            <a:ext cx="3168352" cy="46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857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4866" y="2470999"/>
            <a:ext cx="3168352" cy="352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2352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588888"/>
            <a:ext cx="3168352" cy="43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876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624888"/>
            <a:ext cx="3168352" cy="39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55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660888"/>
            <a:ext cx="3168352" cy="36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210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696888"/>
            <a:ext cx="3168352" cy="32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237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732888"/>
            <a:ext cx="3168352" cy="28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343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7</a:t>
              </a:r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768888"/>
            <a:ext cx="3168352" cy="25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771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6</a:t>
              </a:r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804888"/>
            <a:ext cx="3168352" cy="21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97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5</a:t>
              </a:r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840888"/>
            <a:ext cx="3168352" cy="18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898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4</a:t>
              </a:r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876888"/>
            <a:ext cx="3168352" cy="14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273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3</a:t>
              </a:r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912888"/>
            <a:ext cx="3168352" cy="10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4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6000" y="2475454"/>
            <a:ext cx="3168352" cy="352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5701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2</a:t>
              </a:r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948888"/>
            <a:ext cx="3168352" cy="7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16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984888"/>
            <a:ext cx="3168352" cy="3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569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613121" y="477012"/>
              <a:ext cx="208823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Pointless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08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2555776" y="980728"/>
            <a:ext cx="4254398" cy="1296144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Thank you for playing Pointless Y5 &amp; Y6 Spellings</a:t>
            </a:r>
            <a:endParaRPr lang="en-GB" sz="2800" dirty="0"/>
          </a:p>
        </p:txBody>
      </p:sp>
      <p:sp>
        <p:nvSpPr>
          <p:cNvPr id="3" name="Rounded Rectangle 2"/>
          <p:cNvSpPr/>
          <p:nvPr/>
        </p:nvSpPr>
        <p:spPr>
          <a:xfrm>
            <a:off x="1550627" y="2848372"/>
            <a:ext cx="6264696" cy="3672408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You may also like to try:</a:t>
            </a:r>
          </a:p>
          <a:p>
            <a:pPr algn="ctr"/>
            <a:r>
              <a:rPr lang="en-GB" sz="2800" dirty="0" smtClean="0"/>
              <a:t>Pointless </a:t>
            </a:r>
            <a:r>
              <a:rPr lang="en-GB" sz="2800" dirty="0" err="1" smtClean="0"/>
              <a:t>SPaG</a:t>
            </a:r>
            <a:endParaRPr lang="en-GB" sz="2800" dirty="0" smtClean="0"/>
          </a:p>
          <a:p>
            <a:pPr algn="ctr"/>
            <a:r>
              <a:rPr lang="en-GB" sz="2800" dirty="0" smtClean="0"/>
              <a:t>Pointless Maths – bumper edition</a:t>
            </a:r>
          </a:p>
          <a:p>
            <a:pPr algn="ctr"/>
            <a:r>
              <a:rPr lang="en-GB" sz="2800" dirty="0" smtClean="0"/>
              <a:t>Pointless Y5 &amp; Y6 Spellings</a:t>
            </a:r>
          </a:p>
          <a:p>
            <a:pPr algn="ctr"/>
            <a:r>
              <a:rPr lang="en-GB" sz="2800" dirty="0" smtClean="0"/>
              <a:t>Pointless Roman Numerals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873042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4866" y="2486066"/>
            <a:ext cx="3168352" cy="349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8964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6000" y="2547454"/>
            <a:ext cx="3168352" cy="345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9687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4866" y="2583454"/>
            <a:ext cx="3168352" cy="342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8393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4866" y="2619454"/>
            <a:ext cx="3168352" cy="338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6453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6000" y="2662226"/>
            <a:ext cx="3168352" cy="334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ointless board going down half sec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51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6000" y="2691454"/>
            <a:ext cx="3168352" cy="331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0617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4866" y="2734226"/>
            <a:ext cx="3168352" cy="327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3126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hlinkClick r:id="" action="ppaction://customshow?id=43&amp;return=true"/>
          </p:cNvPr>
          <p:cNvSpPr/>
          <p:nvPr/>
        </p:nvSpPr>
        <p:spPr>
          <a:xfrm>
            <a:off x="400847" y="565665"/>
            <a:ext cx="830268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>
            <a:hlinkClick r:id="" action="ppaction://customshow?id=49&amp;return=true"/>
          </p:cNvPr>
          <p:cNvSpPr/>
          <p:nvPr/>
        </p:nvSpPr>
        <p:spPr>
          <a:xfrm>
            <a:off x="400846" y="1530173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>
            <a:hlinkClick r:id="" action="ppaction://customshow?id=38&amp;return=true"/>
          </p:cNvPr>
          <p:cNvSpPr/>
          <p:nvPr/>
        </p:nvSpPr>
        <p:spPr>
          <a:xfrm>
            <a:off x="400849" y="5130000"/>
            <a:ext cx="830268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>
            <a:hlinkClick r:id="" action="ppaction://customshow?id=61&amp;return=true"/>
          </p:cNvPr>
          <p:cNvSpPr/>
          <p:nvPr/>
        </p:nvSpPr>
        <p:spPr>
          <a:xfrm>
            <a:off x="400848" y="4221088"/>
            <a:ext cx="830197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>
            <a:hlinkClick r:id="" action="ppaction://customshow?id=30&amp;return=true"/>
          </p:cNvPr>
          <p:cNvSpPr/>
          <p:nvPr/>
        </p:nvSpPr>
        <p:spPr>
          <a:xfrm>
            <a:off x="400847" y="3330000"/>
            <a:ext cx="8302681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>
            <a:hlinkClick r:id="" action="ppaction://customshow?id=33&amp;return=true"/>
          </p:cNvPr>
          <p:cNvSpPr/>
          <p:nvPr/>
        </p:nvSpPr>
        <p:spPr>
          <a:xfrm>
            <a:off x="400846" y="2430000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223669" y="565665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232897" y="51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223669" y="4221088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232897" y="1530173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223669" y="33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232897" y="24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498363" y="523499"/>
            <a:ext cx="36316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This starts with a capital letter and ends with a full stop.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99158" y="612702"/>
            <a:ext cx="1473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sentence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8260" y="1665703"/>
            <a:ext cx="3415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You pedal this – has 2 wheels.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28866" y="1570353"/>
            <a:ext cx="165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bicycle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74113" y="2523203"/>
            <a:ext cx="37587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2</a:t>
            </a:r>
            <a:r>
              <a:rPr lang="en-GB" sz="2000" baseline="30000" dirty="0" smtClean="0">
                <a:solidFill>
                  <a:srgbClr val="FFFF00"/>
                </a:solidFill>
              </a:rPr>
              <a:t>nd</a:t>
            </a:r>
            <a:r>
              <a:rPr lang="en-GB" sz="2000" dirty="0" smtClean="0">
                <a:solidFill>
                  <a:srgbClr val="FFFF00"/>
                </a:solidFill>
              </a:rPr>
              <a:t> month of the year.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21322" y="2549398"/>
            <a:ext cx="1594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February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28866" y="3445671"/>
            <a:ext cx="1795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naughty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99158" y="4301856"/>
            <a:ext cx="176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quarter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28866" y="5211538"/>
            <a:ext cx="1443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Earth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4832" y="3445698"/>
            <a:ext cx="3337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Not well behaved.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08260" y="4299003"/>
            <a:ext cx="3050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¼ 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9554" y="5263448"/>
            <a:ext cx="25202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The planet we live on.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55976" y="7050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22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5976" y="166954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28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0909" y="256849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12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19866" y="34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 9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37385" y="43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40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55976" y="52577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17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Rectangle 3">
            <a:hlinkClick r:id="" action="ppaction://customshow?id=101&amp;return=true"/>
          </p:cNvPr>
          <p:cNvSpPr/>
          <p:nvPr/>
        </p:nvSpPr>
        <p:spPr>
          <a:xfrm>
            <a:off x="8748464" y="540000"/>
            <a:ext cx="395536" cy="523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Peter\AppData\Local\Microsoft\Windows\Temporary Internet Files\Content.IE5\64KPH4CW\MC900441497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722" y="5888839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0849" y="5888839"/>
            <a:ext cx="7632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asked 100 people to identify and spell these words.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451753" y="646610"/>
            <a:ext cx="1114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s</a:t>
            </a:r>
            <a:r>
              <a:rPr lang="en-GB" sz="2400" dirty="0" smtClean="0">
                <a:solidFill>
                  <a:srgbClr val="FFFF00"/>
                </a:solidFill>
              </a:rPr>
              <a:t>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72200" y="1669543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b</a:t>
            </a:r>
            <a:r>
              <a:rPr lang="en-GB" sz="2400" dirty="0" smtClean="0">
                <a:solidFill>
                  <a:srgbClr val="FFFF00"/>
                </a:solidFill>
              </a:rPr>
              <a:t>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51753" y="2527968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_ b___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42650" y="3423203"/>
            <a:ext cx="1637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n______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83002" y="4299003"/>
            <a:ext cx="1373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q</a:t>
            </a:r>
            <a:r>
              <a:rPr lang="en-GB" sz="2400" dirty="0" smtClean="0">
                <a:solidFill>
                  <a:srgbClr val="FFFF00"/>
                </a:solidFill>
              </a:rPr>
              <a:t>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51356" y="5211537"/>
            <a:ext cx="11529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___</a:t>
            </a:r>
            <a:r>
              <a:rPr lang="en-GB" sz="2400" dirty="0" err="1" smtClean="0">
                <a:solidFill>
                  <a:srgbClr val="FFFF00"/>
                </a:solidFill>
              </a:rPr>
              <a:t>th</a:t>
            </a:r>
            <a:endParaRPr lang="en-GB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126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3000">
              <a:srgbClr val="000082"/>
            </a:gs>
            <a:gs pos="100000">
              <a:srgbClr val="150090"/>
            </a:gs>
            <a:gs pos="38000">
              <a:srgbClr val="B8023A"/>
            </a:gs>
            <a:gs pos="48000">
              <a:srgbClr val="C00000"/>
            </a:gs>
            <a:gs pos="0">
              <a:srgbClr val="C9280D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9</a:t>
              </a:r>
              <a:r>
                <a:rPr lang="en-GB" sz="4000" dirty="0" smtClean="0"/>
                <a:t>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6000" y="2781288"/>
            <a:ext cx="3168352" cy="324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80343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3000">
              <a:srgbClr val="000082"/>
            </a:gs>
            <a:gs pos="100000">
              <a:srgbClr val="150090"/>
            </a:gs>
            <a:gs pos="38000">
              <a:srgbClr val="B8023A"/>
            </a:gs>
            <a:gs pos="48000">
              <a:srgbClr val="C00000"/>
            </a:gs>
            <a:gs pos="0">
              <a:srgbClr val="C9280D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2816888"/>
            <a:ext cx="3168352" cy="320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36562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2852888"/>
            <a:ext cx="3168352" cy="316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9243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2888888"/>
            <a:ext cx="3168352" cy="313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3681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2924888"/>
            <a:ext cx="3168352" cy="309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ointless board going down half sec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705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2960888"/>
            <a:ext cx="3168352" cy="306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3472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2996888"/>
            <a:ext cx="3168352" cy="302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2382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014888"/>
            <a:ext cx="3168352" cy="300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9129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068888"/>
            <a:ext cx="3168352" cy="295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2093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104888"/>
            <a:ext cx="3168352" cy="291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9329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hlinkClick r:id="" action="ppaction://customshow?id=50&amp;return=true"/>
          </p:cNvPr>
          <p:cNvSpPr/>
          <p:nvPr/>
        </p:nvSpPr>
        <p:spPr>
          <a:xfrm>
            <a:off x="400847" y="565665"/>
            <a:ext cx="830268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>
            <a:hlinkClick r:id="" action="ppaction://customshow?id=62&amp;return=true"/>
          </p:cNvPr>
          <p:cNvSpPr/>
          <p:nvPr/>
        </p:nvSpPr>
        <p:spPr>
          <a:xfrm>
            <a:off x="400846" y="1530173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>
            <a:hlinkClick r:id="" action="ppaction://customshow?id=85&amp;return=true"/>
          </p:cNvPr>
          <p:cNvSpPr/>
          <p:nvPr/>
        </p:nvSpPr>
        <p:spPr>
          <a:xfrm>
            <a:off x="400849" y="5130000"/>
            <a:ext cx="830268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>
            <a:hlinkClick r:id="" action="ppaction://customshow?id=63&amp;return=true"/>
          </p:cNvPr>
          <p:cNvSpPr/>
          <p:nvPr/>
        </p:nvSpPr>
        <p:spPr>
          <a:xfrm>
            <a:off x="400848" y="4221088"/>
            <a:ext cx="830197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>
            <a:hlinkClick r:id="" action="ppaction://customshow?id=65&amp;return=true"/>
          </p:cNvPr>
          <p:cNvSpPr/>
          <p:nvPr/>
        </p:nvSpPr>
        <p:spPr>
          <a:xfrm>
            <a:off x="400847" y="3330000"/>
            <a:ext cx="8302681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>
            <a:hlinkClick r:id="" action="ppaction://customshow?id=62&amp;return=true"/>
          </p:cNvPr>
          <p:cNvSpPr/>
          <p:nvPr/>
        </p:nvSpPr>
        <p:spPr>
          <a:xfrm>
            <a:off x="400846" y="2430000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223669" y="565665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232897" y="51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223669" y="4221088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232897" y="1530173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223669" y="33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232897" y="24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08260" y="679370"/>
            <a:ext cx="2839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An adult female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99158" y="612702"/>
            <a:ext cx="11130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woman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8260" y="1665703"/>
            <a:ext cx="33436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Spuds.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28866" y="1570353"/>
            <a:ext cx="1522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potatoes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74113" y="2523203"/>
            <a:ext cx="375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>
                <a:solidFill>
                  <a:srgbClr val="FFFF00"/>
                </a:solidFill>
              </a:rPr>
              <a:t>e</a:t>
            </a:r>
            <a:r>
              <a:rPr lang="en-GB" sz="2000" dirty="0" err="1" smtClean="0">
                <a:solidFill>
                  <a:srgbClr val="FFFF00"/>
                </a:solidFill>
              </a:rPr>
              <a:t>g</a:t>
            </a:r>
            <a:r>
              <a:rPr lang="en-GB" sz="2000" dirty="0" smtClean="0">
                <a:solidFill>
                  <a:srgbClr val="FFFF00"/>
                </a:solidFill>
              </a:rPr>
              <a:t> apples, pears, plums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21322" y="2549398"/>
            <a:ext cx="1594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fruit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28866" y="3445671"/>
            <a:ext cx="1795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century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99158" y="4301856"/>
            <a:ext cx="176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island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28866" y="5211538"/>
            <a:ext cx="1371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minute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4832" y="3445698"/>
            <a:ext cx="2400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100 years.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3289" y="4360458"/>
            <a:ext cx="3554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Land surrounded by water.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9554" y="5263448"/>
            <a:ext cx="25202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60 seconds.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55976" y="7050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36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5976" y="166954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29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0909" y="256849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41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19866" y="34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44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37385" y="43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42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55976" y="52577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64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Rectangle 3">
            <a:hlinkClick r:id="" action="ppaction://customshow?id=101&amp;return=true"/>
          </p:cNvPr>
          <p:cNvSpPr/>
          <p:nvPr/>
        </p:nvSpPr>
        <p:spPr>
          <a:xfrm>
            <a:off x="8748464" y="540000"/>
            <a:ext cx="395536" cy="523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Peter\AppData\Local\Microsoft\Windows\Temporary Internet Files\Content.IE5\64KPH4CW\MC900441497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722" y="5888839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0849" y="5888839"/>
            <a:ext cx="7632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asked 100 people to identify and spell these words.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451753" y="646610"/>
            <a:ext cx="121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w</a:t>
            </a:r>
            <a:r>
              <a:rPr lang="en-GB" sz="2400" dirty="0" smtClean="0">
                <a:solidFill>
                  <a:srgbClr val="FFFF00"/>
                </a:solidFill>
              </a:rPr>
              <a:t>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72200" y="1669543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p</a:t>
            </a:r>
            <a:r>
              <a:rPr lang="en-GB" sz="2400" dirty="0" smtClean="0">
                <a:solidFill>
                  <a:srgbClr val="FFFF00"/>
                </a:solidFill>
              </a:rPr>
              <a:t>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51753" y="2527968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f</a:t>
            </a:r>
            <a:r>
              <a:rPr lang="en-GB" sz="2400" dirty="0" smtClean="0">
                <a:solidFill>
                  <a:srgbClr val="FFFF00"/>
                </a:solidFill>
              </a:rPr>
              <a:t>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42650" y="3423203"/>
            <a:ext cx="1637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____t__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83002" y="4299003"/>
            <a:ext cx="1517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solidFill>
                  <a:srgbClr val="FFFF00"/>
                </a:solidFill>
              </a:rPr>
              <a:t>i</a:t>
            </a:r>
            <a:r>
              <a:rPr lang="en-GB" sz="2400" dirty="0" smtClean="0">
                <a:solidFill>
                  <a:srgbClr val="FFFF00"/>
                </a:solidFill>
              </a:rPr>
              <a:t>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51356" y="5211537"/>
            <a:ext cx="11529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m</a:t>
            </a:r>
            <a:r>
              <a:rPr lang="en-GB" sz="2400" dirty="0" smtClean="0">
                <a:solidFill>
                  <a:srgbClr val="FFFF00"/>
                </a:solidFill>
              </a:rPr>
              <a:t>____</a:t>
            </a:r>
            <a:endParaRPr lang="en-GB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140888"/>
            <a:ext cx="3168352" cy="288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85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7</a:t>
              </a:r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176888"/>
            <a:ext cx="3168352" cy="284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304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212888"/>
            <a:ext cx="3168352" cy="280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2234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248888"/>
            <a:ext cx="3168352" cy="277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ointless board going down half sec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242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8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8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284888"/>
            <a:ext cx="3168352" cy="273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9698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8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8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320888"/>
            <a:ext cx="3168352" cy="270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3957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8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8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356888"/>
            <a:ext cx="3168352" cy="266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6436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392888"/>
            <a:ext cx="3168352" cy="262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909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428888"/>
            <a:ext cx="3168352" cy="259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0488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464888"/>
            <a:ext cx="3168352" cy="255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8592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hlinkClick r:id="" action="ppaction://customshow?id=59&amp;return=true"/>
          </p:cNvPr>
          <p:cNvSpPr/>
          <p:nvPr/>
        </p:nvSpPr>
        <p:spPr>
          <a:xfrm>
            <a:off x="400847" y="565665"/>
            <a:ext cx="830268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>
            <a:hlinkClick r:id="" action="ppaction://customshow?id=77&amp;return=true"/>
          </p:cNvPr>
          <p:cNvSpPr/>
          <p:nvPr/>
        </p:nvSpPr>
        <p:spPr>
          <a:xfrm>
            <a:off x="400846" y="1530173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>
            <a:hlinkClick r:id="" action="ppaction://customshow?id=39&amp;return=true"/>
          </p:cNvPr>
          <p:cNvSpPr/>
          <p:nvPr/>
        </p:nvSpPr>
        <p:spPr>
          <a:xfrm>
            <a:off x="400849" y="5130000"/>
            <a:ext cx="830268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>
            <a:hlinkClick r:id="" action="ppaction://customshow?id=50&amp;return=true"/>
          </p:cNvPr>
          <p:cNvSpPr/>
          <p:nvPr/>
        </p:nvSpPr>
        <p:spPr>
          <a:xfrm>
            <a:off x="400848" y="4221088"/>
            <a:ext cx="830197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>
            <a:hlinkClick r:id="" action="ppaction://customshow?id=69&amp;return=true"/>
          </p:cNvPr>
          <p:cNvSpPr/>
          <p:nvPr/>
        </p:nvSpPr>
        <p:spPr>
          <a:xfrm>
            <a:off x="400847" y="3330000"/>
            <a:ext cx="8302681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>
            <a:hlinkClick r:id="" action="ppaction://customshow?id=56&amp;return=true"/>
          </p:cNvPr>
          <p:cNvSpPr/>
          <p:nvPr/>
        </p:nvSpPr>
        <p:spPr>
          <a:xfrm>
            <a:off x="400846" y="2430000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223669" y="565665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232897" y="51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223669" y="4221088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232897" y="1530173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223669" y="33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232897" y="24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08260" y="679370"/>
            <a:ext cx="3487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Not curved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99158" y="667894"/>
            <a:ext cx="16838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straight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8260" y="1665703"/>
            <a:ext cx="3487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Well liked.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28866" y="1570353"/>
            <a:ext cx="165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popular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74113" y="2523203"/>
            <a:ext cx="375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Vanish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21322" y="2549398"/>
            <a:ext cx="1594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disappear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28866" y="3445671"/>
            <a:ext cx="1795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different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99158" y="4301856"/>
            <a:ext cx="1905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centre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28866" y="5211538"/>
            <a:ext cx="1875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medicine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4832" y="3445698"/>
            <a:ext cx="17372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Not the same.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3289" y="4360458"/>
            <a:ext cx="14664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The middle. 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9554" y="5263448"/>
            <a:ext cx="33123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You take this when you are ill.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55976" y="7050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38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5976" y="166954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56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0909" y="256849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35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19866" y="34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48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37385" y="43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29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55976" y="52577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18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Rectangle 3">
            <a:hlinkClick r:id="" action="ppaction://customshow?id=101&amp;return=true"/>
          </p:cNvPr>
          <p:cNvSpPr/>
          <p:nvPr/>
        </p:nvSpPr>
        <p:spPr>
          <a:xfrm>
            <a:off x="8748464" y="540000"/>
            <a:ext cx="395536" cy="523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Peter\AppData\Local\Microsoft\Windows\Temporary Internet Files\Content.IE5\64KPH4CW\MC900441497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722" y="5888839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0849" y="5888839"/>
            <a:ext cx="7632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asked 100 people to identify and spell these words.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570004" y="658868"/>
            <a:ext cx="1288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st</a:t>
            </a:r>
            <a:r>
              <a:rPr lang="en-GB" sz="2400" dirty="0" smtClean="0">
                <a:solidFill>
                  <a:srgbClr val="FFFF00"/>
                </a:solidFill>
              </a:rPr>
              <a:t>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2215" y="1623376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po</a:t>
            </a:r>
            <a:r>
              <a:rPr lang="en-GB" sz="2400" dirty="0" smtClean="0">
                <a:solidFill>
                  <a:srgbClr val="FFFF00"/>
                </a:solidFill>
              </a:rPr>
              <a:t>______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51753" y="2527968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d</a:t>
            </a:r>
            <a:r>
              <a:rPr lang="en-GB" sz="2400" dirty="0" smtClean="0">
                <a:solidFill>
                  <a:srgbClr val="FFFF00"/>
                </a:solidFill>
              </a:rPr>
              <a:t>is_______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42650" y="3423203"/>
            <a:ext cx="1637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dif</a:t>
            </a:r>
            <a:r>
              <a:rPr lang="en-GB" sz="2400" dirty="0" smtClean="0">
                <a:solidFill>
                  <a:srgbClr val="FFFF00"/>
                </a:solidFill>
              </a:rPr>
              <a:t>______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83002" y="4299003"/>
            <a:ext cx="1373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c____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04248" y="5232670"/>
            <a:ext cx="1369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med____</a:t>
            </a:r>
            <a:endParaRPr lang="en-GB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418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500888"/>
            <a:ext cx="3168352" cy="252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ointless board going down half sec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768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6</a:t>
              </a:r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536888"/>
            <a:ext cx="3168352" cy="248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6746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572888"/>
            <a:ext cx="3168352" cy="244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4565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608888"/>
            <a:ext cx="3168352" cy="241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4710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644888"/>
            <a:ext cx="3168352" cy="237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8514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680888"/>
            <a:ext cx="3168352" cy="234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4223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716888"/>
            <a:ext cx="3168352" cy="230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1940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752888"/>
            <a:ext cx="3168352" cy="226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ointless board going down half sec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255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788888"/>
            <a:ext cx="3168352" cy="223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0903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824888"/>
            <a:ext cx="3168352" cy="219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5001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hlinkClick r:id="" action="ppaction://customshow?id=96&amp;return=true"/>
          </p:cNvPr>
          <p:cNvSpPr/>
          <p:nvPr/>
        </p:nvSpPr>
        <p:spPr>
          <a:xfrm>
            <a:off x="400847" y="565665"/>
            <a:ext cx="830268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>
            <a:hlinkClick r:id="" action="ppaction://customshow?id=84&amp;return=true"/>
          </p:cNvPr>
          <p:cNvSpPr/>
          <p:nvPr/>
        </p:nvSpPr>
        <p:spPr>
          <a:xfrm>
            <a:off x="400846" y="1530173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>
            <a:hlinkClick r:id="" action="ppaction://customshow?id=69&amp;return=true"/>
          </p:cNvPr>
          <p:cNvSpPr/>
          <p:nvPr/>
        </p:nvSpPr>
        <p:spPr>
          <a:xfrm>
            <a:off x="400849" y="5130000"/>
            <a:ext cx="830268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>
            <a:hlinkClick r:id="" action="ppaction://customshow?id=84&amp;return=true"/>
          </p:cNvPr>
          <p:cNvSpPr/>
          <p:nvPr/>
        </p:nvSpPr>
        <p:spPr>
          <a:xfrm>
            <a:off x="400848" y="4221088"/>
            <a:ext cx="830197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>
            <a:hlinkClick r:id="" action="ppaction://customshow?id=77&amp;return=true"/>
          </p:cNvPr>
          <p:cNvSpPr/>
          <p:nvPr/>
        </p:nvSpPr>
        <p:spPr>
          <a:xfrm>
            <a:off x="400847" y="3330000"/>
            <a:ext cx="8302681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>
            <a:hlinkClick r:id="" action="ppaction://customshow?id=63&amp;return=true"/>
          </p:cNvPr>
          <p:cNvSpPr/>
          <p:nvPr/>
        </p:nvSpPr>
        <p:spPr>
          <a:xfrm>
            <a:off x="400846" y="2430000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223669" y="565665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232897" y="51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223669" y="4221088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232897" y="1530173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223669" y="33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232897" y="24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08260" y="679370"/>
            <a:ext cx="3487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Make a decision.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99158" y="612702"/>
            <a:ext cx="103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decide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8260" y="1623376"/>
            <a:ext cx="21915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Very well known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28866" y="1570353"/>
            <a:ext cx="1522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famous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64886" y="2476166"/>
            <a:ext cx="375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A place to borrow books from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21322" y="2549398"/>
            <a:ext cx="1594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library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28866" y="3445671"/>
            <a:ext cx="1795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remember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99158" y="4301856"/>
            <a:ext cx="176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perhaps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28866" y="5211538"/>
            <a:ext cx="1299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difficult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07584" y="3423203"/>
            <a:ext cx="3337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Opposite of forget.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3290" y="4360458"/>
            <a:ext cx="1090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Maybe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9554" y="5263448"/>
            <a:ext cx="25202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Not easy.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55976" y="7050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75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5976" y="166954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63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0909" y="256849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42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19866" y="34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56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37385" y="43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63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55976" y="52577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48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Rectangle 3">
            <a:hlinkClick r:id="" action="ppaction://customshow?id=101&amp;return=true"/>
          </p:cNvPr>
          <p:cNvSpPr/>
          <p:nvPr/>
        </p:nvSpPr>
        <p:spPr>
          <a:xfrm>
            <a:off x="8748464" y="540000"/>
            <a:ext cx="395536" cy="523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Peter\AppData\Local\Microsoft\Windows\Temporary Internet Files\Content.IE5\64KPH4CW\MC900441497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722" y="5888839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0849" y="5888839"/>
            <a:ext cx="7632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asked 100 people to identify and spell these words.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451753" y="646610"/>
            <a:ext cx="1114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d</a:t>
            </a:r>
            <a:r>
              <a:rPr lang="en-GB" sz="2400" dirty="0" smtClean="0">
                <a:solidFill>
                  <a:srgbClr val="FFFF00"/>
                </a:solidFill>
              </a:rPr>
              <a:t>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72200" y="1669543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fa____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51753" y="2527968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l</a:t>
            </a:r>
            <a:r>
              <a:rPr lang="en-GB" sz="2400" dirty="0" smtClean="0">
                <a:solidFill>
                  <a:srgbClr val="FFFF00"/>
                </a:solidFill>
              </a:rPr>
              <a:t>_______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42650" y="3423203"/>
            <a:ext cx="1637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re______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83002" y="4299003"/>
            <a:ext cx="1373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p</a:t>
            </a:r>
            <a:r>
              <a:rPr lang="en-GB" sz="2400" dirty="0" smtClean="0">
                <a:solidFill>
                  <a:srgbClr val="FFFF00"/>
                </a:solidFill>
              </a:rPr>
              <a:t>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51356" y="5211537"/>
            <a:ext cx="1305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di____</a:t>
            </a:r>
            <a:endParaRPr lang="en-GB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372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860888"/>
            <a:ext cx="3168352" cy="216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5040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5</a:t>
              </a:r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896888"/>
            <a:ext cx="3168352" cy="212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114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932888"/>
            <a:ext cx="3168352" cy="208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3143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968888"/>
            <a:ext cx="3168352" cy="205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2906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004888"/>
            <a:ext cx="3168352" cy="201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ointless board going down half sec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94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040888"/>
            <a:ext cx="3168352" cy="198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086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076888"/>
            <a:ext cx="3168352" cy="194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4413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112888"/>
            <a:ext cx="3168352" cy="190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0668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148888"/>
            <a:ext cx="3168352" cy="187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0858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184888"/>
            <a:ext cx="3168352" cy="183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9768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hlinkClick r:id="" action="ppaction://customshow?id=64&amp;return=true"/>
          </p:cNvPr>
          <p:cNvSpPr/>
          <p:nvPr/>
        </p:nvSpPr>
        <p:spPr>
          <a:xfrm>
            <a:off x="400847" y="565665"/>
            <a:ext cx="830268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>
            <a:hlinkClick r:id="" action="ppaction://customshow?id=73&amp;return=true"/>
          </p:cNvPr>
          <p:cNvSpPr/>
          <p:nvPr/>
        </p:nvSpPr>
        <p:spPr>
          <a:xfrm>
            <a:off x="400846" y="1530173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>
            <a:hlinkClick r:id="" action="ppaction://customshow?id=43&amp;return=true"/>
          </p:cNvPr>
          <p:cNvSpPr/>
          <p:nvPr/>
        </p:nvSpPr>
        <p:spPr>
          <a:xfrm>
            <a:off x="400849" y="5130000"/>
            <a:ext cx="830268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>
            <a:hlinkClick r:id="" action="ppaction://customshow?id=48&amp;return=true"/>
          </p:cNvPr>
          <p:cNvSpPr/>
          <p:nvPr/>
        </p:nvSpPr>
        <p:spPr>
          <a:xfrm>
            <a:off x="400848" y="4221088"/>
            <a:ext cx="830197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>
            <a:hlinkClick r:id="" action="ppaction://customshow?id=39&amp;return=true"/>
          </p:cNvPr>
          <p:cNvSpPr/>
          <p:nvPr/>
        </p:nvSpPr>
        <p:spPr>
          <a:xfrm>
            <a:off x="400847" y="3330000"/>
            <a:ext cx="8302681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>
            <a:hlinkClick r:id="" action="ppaction://customshow?id=53&amp;return=true"/>
          </p:cNvPr>
          <p:cNvSpPr/>
          <p:nvPr/>
        </p:nvSpPr>
        <p:spPr>
          <a:xfrm>
            <a:off x="400846" y="2430000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223669" y="565665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232897" y="51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223669" y="4221088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232897" y="1530173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223669" y="33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232897" y="24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08260" y="679370"/>
            <a:ext cx="39917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Not late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99158" y="612702"/>
            <a:ext cx="12570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early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8260" y="1636343"/>
            <a:ext cx="607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8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28866" y="1570353"/>
            <a:ext cx="1522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eight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74113" y="2523203"/>
            <a:ext cx="37587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It pumps blood round your body.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21322" y="2549398"/>
            <a:ext cx="1594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heart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28866" y="3445671"/>
            <a:ext cx="1371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separate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99158" y="4301856"/>
            <a:ext cx="176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caught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28866" y="5211538"/>
            <a:ext cx="1371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possess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4832" y="3445698"/>
            <a:ext cx="1838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Not together.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3289" y="4360458"/>
            <a:ext cx="33386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Past tense of catch.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9554" y="5263448"/>
            <a:ext cx="25202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Own.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55976" y="7050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43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5976" y="166954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52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0909" y="256849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32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19866" y="34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18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37385" y="43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27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55976" y="52577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FF00"/>
                </a:solidFill>
              </a:rPr>
              <a:t>2</a:t>
            </a:r>
            <a:r>
              <a:rPr lang="en-GB" dirty="0" smtClean="0">
                <a:solidFill>
                  <a:srgbClr val="FFFF00"/>
                </a:solidFill>
              </a:rPr>
              <a:t>2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Rectangle 3">
            <a:hlinkClick r:id="" action="ppaction://customshow?id=101&amp;return=true"/>
          </p:cNvPr>
          <p:cNvSpPr/>
          <p:nvPr/>
        </p:nvSpPr>
        <p:spPr>
          <a:xfrm>
            <a:off x="8748464" y="540000"/>
            <a:ext cx="395536" cy="523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Peter\AppData\Local\Microsoft\Windows\Temporary Internet Files\Content.IE5\64KPH4CW\MC900441497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722" y="5888839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0849" y="5888839"/>
            <a:ext cx="7632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asked 100 people to identify and spell these words.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451753" y="646610"/>
            <a:ext cx="1114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___</a:t>
            </a:r>
            <a:r>
              <a:rPr lang="en-GB" sz="2400" dirty="0" err="1" smtClean="0">
                <a:solidFill>
                  <a:srgbClr val="FFFF00"/>
                </a:solidFill>
              </a:rPr>
              <a:t>ly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72200" y="1669543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___t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51753" y="2527968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h</a:t>
            </a:r>
            <a:r>
              <a:rPr lang="en-GB" sz="2400" dirty="0" smtClean="0">
                <a:solidFill>
                  <a:srgbClr val="FFFF00"/>
                </a:solidFill>
              </a:rPr>
              <a:t>_______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42650" y="3423203"/>
            <a:ext cx="1637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se____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83002" y="4299003"/>
            <a:ext cx="1373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c</a:t>
            </a:r>
            <a:r>
              <a:rPr lang="en-GB" sz="2400" dirty="0" smtClean="0">
                <a:solidFill>
                  <a:srgbClr val="FFFF00"/>
                </a:solidFill>
              </a:rPr>
              <a:t>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51356" y="5211537"/>
            <a:ext cx="1305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po</a:t>
            </a:r>
            <a:r>
              <a:rPr lang="en-GB" sz="2400" dirty="0" smtClean="0">
                <a:solidFill>
                  <a:srgbClr val="FFFF00"/>
                </a:solidFill>
              </a:rPr>
              <a:t>____</a:t>
            </a:r>
            <a:endParaRPr lang="en-GB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865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220888"/>
            <a:ext cx="3168352" cy="180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1973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4</a:t>
              </a:r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256888"/>
            <a:ext cx="3168352" cy="176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ointless board going down half sec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555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2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2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292888"/>
            <a:ext cx="3168352" cy="172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875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2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2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328888"/>
            <a:ext cx="3168352" cy="169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387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2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2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364888"/>
            <a:ext cx="3168352" cy="165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0574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2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2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400888"/>
            <a:ext cx="3168352" cy="162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4889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2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2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436888"/>
            <a:ext cx="3168352" cy="158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742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2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2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472888"/>
            <a:ext cx="3168352" cy="154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3551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2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2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508888"/>
            <a:ext cx="3168352" cy="151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ointless board going down half sec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575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2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2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527454"/>
            <a:ext cx="3168352" cy="147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2525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hlinkClick r:id="" action="ppaction://customshow?id=44&amp;return=true"/>
          </p:cNvPr>
          <p:cNvSpPr/>
          <p:nvPr/>
        </p:nvSpPr>
        <p:spPr>
          <a:xfrm>
            <a:off x="400847" y="565665"/>
            <a:ext cx="830268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>
            <a:hlinkClick r:id="" action="ppaction://customshow?id=46&amp;return=true"/>
          </p:cNvPr>
          <p:cNvSpPr/>
          <p:nvPr/>
        </p:nvSpPr>
        <p:spPr>
          <a:xfrm>
            <a:off x="400846" y="1530173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>
            <a:hlinkClick r:id="" action="ppaction://customshow?id=69&amp;return=true"/>
          </p:cNvPr>
          <p:cNvSpPr/>
          <p:nvPr/>
        </p:nvSpPr>
        <p:spPr>
          <a:xfrm>
            <a:off x="400849" y="5130000"/>
            <a:ext cx="830268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>
            <a:hlinkClick r:id="" action="ppaction://customshow?id=91&amp;return=true"/>
          </p:cNvPr>
          <p:cNvSpPr/>
          <p:nvPr/>
        </p:nvSpPr>
        <p:spPr>
          <a:xfrm>
            <a:off x="400848" y="4221088"/>
            <a:ext cx="830197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>
            <a:hlinkClick r:id="" action="ppaction://customshow?id=53&amp;return=true"/>
          </p:cNvPr>
          <p:cNvSpPr/>
          <p:nvPr/>
        </p:nvSpPr>
        <p:spPr>
          <a:xfrm>
            <a:off x="400847" y="3330000"/>
            <a:ext cx="8302681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>
            <a:hlinkClick r:id="" action="ppaction://customshow?id=86&amp;return=true"/>
          </p:cNvPr>
          <p:cNvSpPr/>
          <p:nvPr/>
        </p:nvSpPr>
        <p:spPr>
          <a:xfrm>
            <a:off x="400846" y="2430000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223669" y="565665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232897" y="51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223669" y="4221088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232897" y="1530173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223669" y="33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232897" y="24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08260" y="679370"/>
            <a:ext cx="2839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Strange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99158" y="612702"/>
            <a:ext cx="1825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peculiar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74111" y="1674496"/>
            <a:ext cx="37089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Reply to a question.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28866" y="1570353"/>
            <a:ext cx="165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answer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74113" y="2523203"/>
            <a:ext cx="375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Think about carefully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21322" y="2549398"/>
            <a:ext cx="1738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consider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28866" y="3445671"/>
            <a:ext cx="1795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heard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99158" y="4301856"/>
            <a:ext cx="176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strange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28866" y="5211538"/>
            <a:ext cx="1548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length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4832" y="3445698"/>
            <a:ext cx="3337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Past tense of hear.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3289" y="4360458"/>
            <a:ext cx="16700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 Rather odd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13289" y="5226928"/>
            <a:ext cx="3643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L_____ and width.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55976" y="7050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23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5976" y="166954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25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0909" y="256849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65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19866" y="34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32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37385" y="43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70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55976" y="52577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48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Rectangle 3">
            <a:hlinkClick r:id="" action="ppaction://customshow?id=101&amp;return=true"/>
          </p:cNvPr>
          <p:cNvSpPr/>
          <p:nvPr/>
        </p:nvSpPr>
        <p:spPr>
          <a:xfrm>
            <a:off x="8748464" y="540000"/>
            <a:ext cx="395536" cy="523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Peter\AppData\Local\Microsoft\Windows\Temporary Internet Files\Content.IE5\64KPH4CW\MC900441497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722" y="5888839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0849" y="5888839"/>
            <a:ext cx="7632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asked 100 people to identify and spell these words.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451753" y="646610"/>
            <a:ext cx="1504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pe</a:t>
            </a:r>
            <a:r>
              <a:rPr lang="en-GB" sz="2400" dirty="0" smtClean="0">
                <a:solidFill>
                  <a:srgbClr val="FFFF00"/>
                </a:solidFill>
              </a:rPr>
              <a:t>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77601" y="1634758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a</a:t>
            </a:r>
            <a:r>
              <a:rPr lang="en-GB" sz="2400" dirty="0" smtClean="0">
                <a:solidFill>
                  <a:srgbClr val="FFFF00"/>
                </a:solidFill>
              </a:rPr>
              <a:t>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51753" y="2527968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con____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42650" y="3423203"/>
            <a:ext cx="1637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h</a:t>
            </a:r>
            <a:r>
              <a:rPr lang="en-GB" sz="2400" dirty="0" smtClean="0">
                <a:solidFill>
                  <a:srgbClr val="FFFF00"/>
                </a:solidFill>
              </a:rPr>
              <a:t>______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83002" y="4299003"/>
            <a:ext cx="1373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st</a:t>
            </a:r>
            <a:r>
              <a:rPr lang="en-GB" sz="2400" dirty="0" smtClean="0">
                <a:solidFill>
                  <a:srgbClr val="FFFF00"/>
                </a:solidFill>
              </a:rPr>
              <a:t>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51356" y="5211537"/>
            <a:ext cx="11529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l</a:t>
            </a:r>
            <a:r>
              <a:rPr lang="en-GB" sz="2400" dirty="0" smtClean="0">
                <a:solidFill>
                  <a:srgbClr val="FFFF00"/>
                </a:solidFill>
              </a:rPr>
              <a:t>____</a:t>
            </a:r>
            <a:endParaRPr lang="en-GB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012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2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2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580888"/>
            <a:ext cx="3168352" cy="144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365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3</a:t>
              </a:r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616888"/>
            <a:ext cx="3168352" cy="140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571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652888"/>
            <a:ext cx="3168352" cy="136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6844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688888"/>
            <a:ext cx="3168352" cy="133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4290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724888"/>
            <a:ext cx="3168352" cy="129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632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760888"/>
            <a:ext cx="3168352" cy="126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ointless board going down half sec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50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796888"/>
            <a:ext cx="3168352" cy="122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5485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832888"/>
            <a:ext cx="3168352" cy="118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656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868888"/>
            <a:ext cx="3168352" cy="115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1762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539804"/>
            <a:chOff x="3203847" y="260647"/>
            <a:chExt cx="2850455" cy="1539804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31</a:t>
              </a:r>
            </a:p>
            <a:p>
              <a:pPr algn="ctr"/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904888"/>
            <a:ext cx="3168352" cy="111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2331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hlinkClick r:id="" action="ppaction://customshow?id=64&amp;return=true"/>
          </p:cNvPr>
          <p:cNvSpPr/>
          <p:nvPr/>
        </p:nvSpPr>
        <p:spPr>
          <a:xfrm>
            <a:off x="400847" y="565665"/>
            <a:ext cx="830268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>
            <a:hlinkClick r:id="" action="ppaction://customshow?id=86&amp;return=true"/>
          </p:cNvPr>
          <p:cNvSpPr/>
          <p:nvPr/>
        </p:nvSpPr>
        <p:spPr>
          <a:xfrm>
            <a:off x="400846" y="1530173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>
            <a:hlinkClick r:id="" action="ppaction://customshow?id=32&amp;return=true"/>
          </p:cNvPr>
          <p:cNvSpPr/>
          <p:nvPr/>
        </p:nvSpPr>
        <p:spPr>
          <a:xfrm>
            <a:off x="400849" y="5130000"/>
            <a:ext cx="830268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>
            <a:hlinkClick r:id="" action="ppaction://customshow?id=21&amp;return=true"/>
          </p:cNvPr>
          <p:cNvSpPr/>
          <p:nvPr/>
        </p:nvSpPr>
        <p:spPr>
          <a:xfrm>
            <a:off x="400848" y="4221088"/>
            <a:ext cx="830197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>
            <a:hlinkClick r:id="" action="ppaction://customshow?id=54&amp;return=true"/>
          </p:cNvPr>
          <p:cNvSpPr/>
          <p:nvPr/>
        </p:nvSpPr>
        <p:spPr>
          <a:xfrm>
            <a:off x="400847" y="3330000"/>
            <a:ext cx="8302681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>
            <a:hlinkClick r:id="" action="ppaction://customshow?id=59&amp;return=true"/>
          </p:cNvPr>
          <p:cNvSpPr/>
          <p:nvPr/>
        </p:nvSpPr>
        <p:spPr>
          <a:xfrm>
            <a:off x="400846" y="2430000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223669" y="565665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232897" y="51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223669" y="4221088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232897" y="1530173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223669" y="33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232897" y="24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08260" y="679370"/>
            <a:ext cx="3487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Not a long time ago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99158" y="612702"/>
            <a:ext cx="103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recent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74113" y="1469488"/>
            <a:ext cx="37089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Subject about past events – kings, queens etc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28866" y="1570353"/>
            <a:ext cx="1522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history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74113" y="2523203"/>
            <a:ext cx="375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To picture in your mind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21322" y="2549398"/>
            <a:ext cx="1730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imagine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28866" y="3445671"/>
            <a:ext cx="1795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continue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99158" y="4301856"/>
            <a:ext cx="176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reign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28866" y="5211538"/>
            <a:ext cx="1522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favourite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4832" y="3445698"/>
            <a:ext cx="3337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Carry on.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3289" y="4191181"/>
            <a:ext cx="36697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How long a king or queen rules for.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9554" y="5263448"/>
            <a:ext cx="25202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The one I like most.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55976" y="7050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43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5976" y="166954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65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0909" y="256849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38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19866" y="34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33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37385" y="43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smtClean="0">
                <a:solidFill>
                  <a:srgbClr val="FFFF00"/>
                </a:solidFill>
              </a:rPr>
              <a:t>0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55976" y="52577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11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Rectangle 3">
            <a:hlinkClick r:id="" action="ppaction://customshow?id=101&amp;return=true"/>
          </p:cNvPr>
          <p:cNvSpPr/>
          <p:nvPr/>
        </p:nvSpPr>
        <p:spPr>
          <a:xfrm>
            <a:off x="8748464" y="540000"/>
            <a:ext cx="395536" cy="523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Peter\AppData\Local\Microsoft\Windows\Temporary Internet Files\Content.IE5\64KPH4CW\MC900441497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722" y="5888839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0849" y="5888839"/>
            <a:ext cx="7632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asked 100 people to identify and spell these words.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451753" y="646610"/>
            <a:ext cx="1114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r</a:t>
            </a:r>
            <a:r>
              <a:rPr lang="en-GB" sz="2400" dirty="0" smtClean="0">
                <a:solidFill>
                  <a:srgbClr val="FFFF00"/>
                </a:solidFill>
              </a:rPr>
              <a:t>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72200" y="1669543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h</a:t>
            </a:r>
            <a:r>
              <a:rPr lang="en-GB" sz="2400" dirty="0" smtClean="0">
                <a:solidFill>
                  <a:srgbClr val="FFFF00"/>
                </a:solidFill>
              </a:rPr>
              <a:t>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83002" y="2527968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im</a:t>
            </a:r>
            <a:r>
              <a:rPr lang="en-GB" sz="2400" dirty="0" smtClean="0">
                <a:solidFill>
                  <a:srgbClr val="FFFF00"/>
                </a:solidFill>
              </a:rPr>
              <a:t>_______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42650" y="3423203"/>
            <a:ext cx="1637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con______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83002" y="4299003"/>
            <a:ext cx="1373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r</a:t>
            </a:r>
            <a:r>
              <a:rPr lang="en-GB" sz="2400" dirty="0" smtClean="0">
                <a:solidFill>
                  <a:srgbClr val="FFFF00"/>
                </a:solidFill>
              </a:rPr>
              <a:t>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51356" y="5211537"/>
            <a:ext cx="11529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fa____</a:t>
            </a:r>
            <a:endParaRPr lang="en-GB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614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940888"/>
            <a:ext cx="3168352" cy="108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516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2</a:t>
              </a:r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976888"/>
            <a:ext cx="3168352" cy="104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628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012888"/>
            <a:ext cx="3168352" cy="100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ointless board going down half sec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291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048888"/>
            <a:ext cx="3168352" cy="97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4142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084888"/>
            <a:ext cx="3168352" cy="93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3037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120888"/>
            <a:ext cx="3168352" cy="90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3469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156888"/>
            <a:ext cx="3168352" cy="86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0774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192888"/>
            <a:ext cx="3168352" cy="82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2112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228888"/>
            <a:ext cx="3168352" cy="79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4466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228888"/>
            <a:ext cx="3168352" cy="79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ointless board going down half sec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861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14078</TotalTime>
  <Words>1496</Words>
  <Application>Microsoft Office PowerPoint</Application>
  <PresentationFormat>On-screen Show (4:3)</PresentationFormat>
  <Paragraphs>654</Paragraphs>
  <Slides>223</Slides>
  <Notes>0</Notes>
  <HiddenSlides>0</HiddenSlides>
  <MMClips>118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223</vt:i4>
      </vt:variant>
      <vt:variant>
        <vt:lpstr>Custom Shows</vt:lpstr>
      </vt:variant>
      <vt:variant>
        <vt:i4>102</vt:i4>
      </vt:variant>
    </vt:vector>
  </HeadingPairs>
  <TitlesOfParts>
    <vt:vector size="32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80</vt:lpstr>
      <vt:lpstr>81</vt:lpstr>
      <vt:lpstr>82</vt:lpstr>
      <vt:lpstr>83</vt:lpstr>
      <vt:lpstr>84</vt:lpstr>
      <vt:lpstr>85</vt:lpstr>
      <vt:lpstr>86</vt:lpstr>
      <vt:lpstr>87</vt:lpstr>
      <vt:lpstr>88</vt:lpstr>
      <vt:lpstr>89</vt:lpstr>
      <vt:lpstr>90</vt:lpstr>
      <vt:lpstr>91</vt:lpstr>
      <vt:lpstr>92</vt:lpstr>
      <vt:lpstr>93</vt:lpstr>
      <vt:lpstr>94</vt:lpstr>
      <vt:lpstr>95</vt:lpstr>
      <vt:lpstr>96</vt:lpstr>
      <vt:lpstr>97</vt:lpstr>
      <vt:lpstr>98</vt:lpstr>
      <vt:lpstr>99</vt:lpstr>
      <vt:lpstr>100</vt:lpstr>
      <vt:lpstr>pointless</vt:lpstr>
      <vt:lpstr>01</vt:lpstr>
      <vt:lpstr>02</vt:lpstr>
      <vt:lpstr>03</vt:lpstr>
      <vt:lpstr>04</vt:lpstr>
      <vt:lpstr>05</vt:lpstr>
      <vt:lpstr>06</vt:lpstr>
      <vt:lpstr>07</vt:lpstr>
      <vt:lpstr>08</vt:lpstr>
      <vt:lpstr>09</vt:lpstr>
      <vt:lpstr>10</vt:lpstr>
      <vt:lpstr>11</vt:lpstr>
      <vt:lpstr>12</vt:lpstr>
      <vt:lpstr>13</vt:lpstr>
      <vt:lpstr>14</vt:lpstr>
      <vt:lpstr>15</vt:lpstr>
      <vt:lpstr>16</vt:lpstr>
      <vt:lpstr>17</vt:lpstr>
      <vt:lpstr>18</vt:lpstr>
      <vt:lpstr>19</vt:lpstr>
      <vt:lpstr>20</vt:lpstr>
      <vt:lpstr>21</vt:lpstr>
      <vt:lpstr>22</vt:lpstr>
      <vt:lpstr>23</vt:lpstr>
      <vt:lpstr>24</vt:lpstr>
      <vt:lpstr>25</vt:lpstr>
      <vt:lpstr>26</vt:lpstr>
      <vt:lpstr>27</vt:lpstr>
      <vt:lpstr>28</vt:lpstr>
      <vt:lpstr>29</vt:lpstr>
      <vt:lpstr>30</vt:lpstr>
      <vt:lpstr>31</vt:lpstr>
      <vt:lpstr>32</vt:lpstr>
      <vt:lpstr>33</vt:lpstr>
      <vt:lpstr>34</vt:lpstr>
      <vt:lpstr>35</vt:lpstr>
      <vt:lpstr>36</vt:lpstr>
      <vt:lpstr>37</vt:lpstr>
      <vt:lpstr>38</vt:lpstr>
      <vt:lpstr>39</vt:lpstr>
      <vt:lpstr>40</vt:lpstr>
      <vt:lpstr>41</vt:lpstr>
      <vt:lpstr>42</vt:lpstr>
      <vt:lpstr>43</vt:lpstr>
      <vt:lpstr>44</vt:lpstr>
      <vt:lpstr>45</vt:lpstr>
      <vt:lpstr>46</vt:lpstr>
      <vt:lpstr>47</vt:lpstr>
      <vt:lpstr>48</vt:lpstr>
      <vt:lpstr>49</vt:lpstr>
      <vt:lpstr>50</vt:lpstr>
      <vt:lpstr>51</vt:lpstr>
      <vt:lpstr>52</vt:lpstr>
      <vt:lpstr>53</vt:lpstr>
      <vt:lpstr>54</vt:lpstr>
      <vt:lpstr>55</vt:lpstr>
      <vt:lpstr>56</vt:lpstr>
      <vt:lpstr>57</vt:lpstr>
      <vt:lpstr>58</vt:lpstr>
      <vt:lpstr>59</vt:lpstr>
      <vt:lpstr>60</vt:lpstr>
      <vt:lpstr>61</vt:lpstr>
      <vt:lpstr>62</vt:lpstr>
      <vt:lpstr>63</vt:lpstr>
      <vt:lpstr>64</vt:lpstr>
      <vt:lpstr>65</vt:lpstr>
      <vt:lpstr>66</vt:lpstr>
      <vt:lpstr>67</vt:lpstr>
      <vt:lpstr>68</vt:lpstr>
      <vt:lpstr>69</vt:lpstr>
      <vt:lpstr>70</vt:lpstr>
      <vt:lpstr>71</vt:lpstr>
      <vt:lpstr>72</vt:lpstr>
      <vt:lpstr>73</vt:lpstr>
      <vt:lpstr>74</vt:lpstr>
      <vt:lpstr>75</vt:lpstr>
      <vt:lpstr>76</vt:lpstr>
      <vt:lpstr>77</vt:lpstr>
      <vt:lpstr>78</vt:lpstr>
      <vt:lpstr>79</vt:lpstr>
      <vt:lpstr>wrong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</dc:creator>
  <cp:lastModifiedBy>Peter</cp:lastModifiedBy>
  <cp:revision>806</cp:revision>
  <cp:lastPrinted>2015-09-12T11:11:58Z</cp:lastPrinted>
  <dcterms:created xsi:type="dcterms:W3CDTF">2014-07-22T08:08:31Z</dcterms:created>
  <dcterms:modified xsi:type="dcterms:W3CDTF">2015-09-12T11:13:10Z</dcterms:modified>
</cp:coreProperties>
</file>