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70" r:id="rId11"/>
    <p:sldId id="271" r:id="rId12"/>
    <p:sldId id="269" r:id="rId13"/>
    <p:sldId id="265" r:id="rId14"/>
    <p:sldId id="266" r:id="rId15"/>
    <p:sldId id="267" r:id="rId16"/>
    <p:sldId id="268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HITaanLbD8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ng.com/videos/search?q=YouTube+School+Rock+Pronouns&amp;&amp;view=detail&amp;mid=AB01D0743A4B954A5809AB01D0743A4B954A5809&amp;&amp;FORM=VDRVRV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Relative Pronouns and Relative Clauses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1000032"/>
          </a:xfrm>
        </p:spPr>
        <p:txBody>
          <a:bodyPr>
            <a:normAutofit/>
          </a:bodyPr>
          <a:lstStyle/>
          <a:p>
            <a:r>
              <a:rPr lang="en-US" dirty="0" smtClean="0"/>
              <a:t>LO: </a:t>
            </a:r>
            <a:r>
              <a:rPr lang="en-US" dirty="0" smtClean="0"/>
              <a:t>To identify and </a:t>
            </a:r>
            <a:r>
              <a:rPr lang="en-US" dirty="0" smtClean="0"/>
              <a:t>use relative </a:t>
            </a:r>
            <a:r>
              <a:rPr lang="en-US" dirty="0" smtClean="0"/>
              <a:t>pronouns</a:t>
            </a:r>
          </a:p>
          <a:p>
            <a:endParaRPr lang="en-US" dirty="0"/>
          </a:p>
          <a:p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 you identify the relative pronouns in these sentences?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12" y="2173574"/>
            <a:ext cx="10923581" cy="40599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1. Who is the unusual lady with the brown fuzzy hat?</a:t>
            </a:r>
          </a:p>
          <a:p>
            <a:pPr marL="0" indent="0">
              <a:buNone/>
            </a:pPr>
            <a:r>
              <a:rPr lang="en-GB" sz="2400" dirty="0" smtClean="0"/>
              <a:t>2. The teacher, whose hair was turning grey, tried not to laugh.</a:t>
            </a:r>
          </a:p>
          <a:p>
            <a:pPr marL="0" indent="0">
              <a:buNone/>
            </a:pPr>
            <a:r>
              <a:rPr lang="en-GB" sz="2400" dirty="0" smtClean="0"/>
              <a:t>3. The cat that sat on the mat.</a:t>
            </a:r>
          </a:p>
          <a:p>
            <a:pPr marL="0" indent="0">
              <a:buNone/>
            </a:pPr>
            <a:r>
              <a:rPr lang="en-GB" sz="2400" dirty="0" smtClean="0"/>
              <a:t>4. The girl, with whom the queen spoke, was very polite.</a:t>
            </a:r>
          </a:p>
          <a:p>
            <a:pPr marL="0" indent="0">
              <a:buNone/>
            </a:pPr>
            <a:r>
              <a:rPr lang="en-GB" sz="2400" dirty="0" smtClean="0"/>
              <a:t>5. Under the bridge, which had just been rebuilt, lived a troll.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u="sng" dirty="0" smtClean="0"/>
              <a:t>Extension</a:t>
            </a:r>
          </a:p>
          <a:p>
            <a:pPr marL="0" indent="0">
              <a:buNone/>
            </a:pPr>
            <a:r>
              <a:rPr lang="en-GB" sz="2400" b="1" dirty="0" smtClean="0"/>
              <a:t>Try to write your own sentences using relative pronouns.</a:t>
            </a:r>
            <a:endParaRPr lang="en-GB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3023" y="2173574"/>
            <a:ext cx="2456114" cy="4212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426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Answers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1. </a:t>
            </a:r>
            <a:r>
              <a:rPr lang="en-GB" dirty="0">
                <a:solidFill>
                  <a:srgbClr val="FF0000"/>
                </a:solidFill>
              </a:rPr>
              <a:t>Who </a:t>
            </a:r>
            <a:r>
              <a:rPr lang="en-GB" dirty="0"/>
              <a:t>is the unusual lady with the brown fuzzy hat?</a:t>
            </a:r>
          </a:p>
          <a:p>
            <a:pPr marL="0" indent="0">
              <a:buNone/>
            </a:pPr>
            <a:r>
              <a:rPr lang="en-GB" dirty="0"/>
              <a:t>2. The teacher, </a:t>
            </a:r>
            <a:r>
              <a:rPr lang="en-GB" dirty="0">
                <a:solidFill>
                  <a:srgbClr val="FF0000"/>
                </a:solidFill>
              </a:rPr>
              <a:t>whose</a:t>
            </a:r>
            <a:r>
              <a:rPr lang="en-GB" dirty="0"/>
              <a:t> hair was turning grey, tried not to laugh.</a:t>
            </a:r>
          </a:p>
          <a:p>
            <a:pPr marL="0" indent="0">
              <a:buNone/>
            </a:pPr>
            <a:r>
              <a:rPr lang="en-GB" dirty="0"/>
              <a:t>3. The cat </a:t>
            </a:r>
            <a:r>
              <a:rPr lang="en-GB" dirty="0">
                <a:solidFill>
                  <a:srgbClr val="FF0000"/>
                </a:solidFill>
              </a:rPr>
              <a:t>that</a:t>
            </a:r>
            <a:r>
              <a:rPr lang="en-GB" dirty="0"/>
              <a:t> sat on the mat.</a:t>
            </a:r>
          </a:p>
          <a:p>
            <a:pPr marL="0" indent="0">
              <a:buNone/>
            </a:pPr>
            <a:r>
              <a:rPr lang="en-GB" dirty="0"/>
              <a:t>4. The girl, with </a:t>
            </a:r>
            <a:r>
              <a:rPr lang="en-GB" dirty="0">
                <a:solidFill>
                  <a:srgbClr val="FF0000"/>
                </a:solidFill>
              </a:rPr>
              <a:t>whom</a:t>
            </a:r>
            <a:r>
              <a:rPr lang="en-GB" dirty="0"/>
              <a:t> the queen spoke, was very polite.</a:t>
            </a:r>
          </a:p>
          <a:p>
            <a:pPr marL="0" indent="0">
              <a:buNone/>
            </a:pPr>
            <a:r>
              <a:rPr lang="en-GB" dirty="0"/>
              <a:t>5. Under the bridge, </a:t>
            </a:r>
            <a:r>
              <a:rPr lang="en-GB" dirty="0">
                <a:solidFill>
                  <a:srgbClr val="FF0000"/>
                </a:solidFill>
              </a:rPr>
              <a:t>which</a:t>
            </a:r>
            <a:r>
              <a:rPr lang="en-GB" dirty="0"/>
              <a:t> had just been rebuilt, lived a troll.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040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LO: To use relative pronouns to produce relative clauses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939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Clauses Recap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983641"/>
          </a:xfrm>
        </p:spPr>
        <p:txBody>
          <a:bodyPr/>
          <a:lstStyle/>
          <a:p>
            <a:pPr marL="0" indent="0">
              <a:buNone/>
            </a:pPr>
            <a:endParaRPr lang="en-GB" sz="4000" dirty="0" smtClean="0"/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r>
              <a:rPr lang="en-GB" sz="4000" dirty="0" smtClean="0"/>
              <a:t>Talk to your partner. You have learnt about two different types of clauses. What are they?</a:t>
            </a:r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5275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clauses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1888761"/>
            <a:ext cx="10563286" cy="43921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Main clauses make sense on their own.</a:t>
            </a:r>
          </a:p>
          <a:p>
            <a:pPr marL="0" indent="0">
              <a:buNone/>
            </a:pPr>
            <a:r>
              <a:rPr lang="en-GB" dirty="0" smtClean="0"/>
              <a:t>Example: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000" b="1" dirty="0" smtClean="0"/>
              <a:t>The rooster stood on top of the fence</a:t>
            </a:r>
            <a:r>
              <a:rPr lang="en-GB" sz="2000" dirty="0" smtClean="0"/>
              <a:t>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0717" y="2218324"/>
            <a:ext cx="4059356" cy="434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713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Subordinate clauses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853" y="1588957"/>
            <a:ext cx="11148434" cy="504451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Subordinate clauses need a main clause to make sense.</a:t>
            </a:r>
          </a:p>
          <a:p>
            <a:pPr marL="0" indent="0">
              <a:buNone/>
            </a:pPr>
            <a:r>
              <a:rPr lang="en-GB" dirty="0" smtClean="0"/>
              <a:t>Example: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b="1" dirty="0"/>
              <a:t>u</a:t>
            </a:r>
            <a:r>
              <a:rPr lang="en-GB" sz="2400" b="1" dirty="0" smtClean="0"/>
              <a:t>ntil she saw a ghost</a:t>
            </a:r>
          </a:p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endParaRPr lang="en-GB" sz="2400" b="1" dirty="0" smtClean="0"/>
          </a:p>
          <a:p>
            <a:pPr marL="0" indent="0">
              <a:buNone/>
            </a:pPr>
            <a:r>
              <a:rPr lang="en-GB" sz="2400" b="1" i="1" dirty="0" smtClean="0"/>
              <a:t>Can you add a main clause to help this subordinate clause?</a:t>
            </a:r>
          </a:p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843" y="1998591"/>
            <a:ext cx="3476157" cy="4634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425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Relative Clauses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285" y="2250049"/>
            <a:ext cx="10563286" cy="3965386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Relative clauses start with a relative pronoun.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teacher, </a:t>
            </a:r>
            <a:r>
              <a:rPr lang="en-GB" dirty="0">
                <a:solidFill>
                  <a:srgbClr val="FF0000"/>
                </a:solidFill>
              </a:rPr>
              <a:t>whose hair was turning grey</a:t>
            </a:r>
            <a:r>
              <a:rPr lang="en-GB" dirty="0"/>
              <a:t>, tried not to laugh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/>
              <a:t>Under the bridge, </a:t>
            </a:r>
            <a:r>
              <a:rPr lang="en-GB" dirty="0">
                <a:solidFill>
                  <a:srgbClr val="FF0000"/>
                </a:solidFill>
              </a:rPr>
              <a:t>which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had just been rebuilt</a:t>
            </a:r>
            <a:r>
              <a:rPr lang="en-GB" dirty="0"/>
              <a:t>, lived a </a:t>
            </a:r>
            <a:r>
              <a:rPr lang="en-GB" dirty="0" smtClean="0"/>
              <a:t>troll.</a:t>
            </a:r>
          </a:p>
          <a:p>
            <a:pPr marL="0" indent="0">
              <a:buNone/>
            </a:pPr>
            <a:r>
              <a:rPr lang="en-GB" dirty="0" smtClean="0"/>
              <a:t>The building </a:t>
            </a:r>
            <a:r>
              <a:rPr lang="en-GB" dirty="0" smtClean="0">
                <a:solidFill>
                  <a:srgbClr val="FF0000"/>
                </a:solidFill>
              </a:rPr>
              <a:t>that was due to be demolished </a:t>
            </a:r>
            <a:r>
              <a:rPr lang="en-GB" dirty="0" smtClean="0"/>
              <a:t>was blown over in the wind.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468" y="1851159"/>
            <a:ext cx="3810532" cy="476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501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Let’s identify some relative clauses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694" y="2488367"/>
            <a:ext cx="10503856" cy="4944399"/>
          </a:xfrm>
        </p:spPr>
        <p:txBody>
          <a:bodyPr/>
          <a:lstStyle/>
          <a:p>
            <a:pPr>
              <a:buAutoNum type="arabicPeriod"/>
            </a:pPr>
            <a:r>
              <a:rPr lang="en-GB" dirty="0" smtClean="0"/>
              <a:t>Tarzan, who fell into a frying pan, now has a tan.</a:t>
            </a:r>
          </a:p>
          <a:p>
            <a:pPr>
              <a:buAutoNum type="arabicPeriod"/>
            </a:pPr>
            <a:r>
              <a:rPr lang="en-GB" dirty="0" smtClean="0"/>
              <a:t>Jane, whose aeroplane crashed into traffic lane, got hurt.</a:t>
            </a:r>
          </a:p>
          <a:p>
            <a:pPr>
              <a:buAutoNum type="arabicPeriod"/>
            </a:pPr>
            <a:r>
              <a:rPr lang="en-GB" dirty="0" smtClean="0"/>
              <a:t>The cheetah, that danced on a pizza, got grease on his feet.</a:t>
            </a:r>
          </a:p>
          <a:p>
            <a:pPr>
              <a:buAutoNum type="arabicPeriod"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What do you notice about these clauses? What do they have in common?</a:t>
            </a:r>
          </a:p>
          <a:p>
            <a:pPr>
              <a:buAutoNum type="arabicPeriod"/>
            </a:pPr>
            <a:endParaRPr lang="en-GB" dirty="0" smtClean="0"/>
          </a:p>
          <a:p>
            <a:pPr marL="0" indent="0">
              <a:buNone/>
            </a:pPr>
            <a:r>
              <a:rPr lang="en-GB" u="sng" dirty="0" smtClean="0"/>
              <a:t>Brain break</a:t>
            </a:r>
            <a:r>
              <a:rPr lang="en-GB" dirty="0" smtClean="0"/>
              <a:t>: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www.youtube.com/watch?v=PHITaanLbD8</a:t>
            </a:r>
            <a:r>
              <a:rPr lang="en-GB" dirty="0" smtClean="0"/>
              <a:t> 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03634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Try some on your own! Add some relative clauses </a:t>
            </a:r>
            <a:r>
              <a:rPr lang="en-GB" smtClean="0"/>
              <a:t>to these.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357199"/>
            <a:ext cx="10554574" cy="3636511"/>
          </a:xfrm>
        </p:spPr>
        <p:txBody>
          <a:bodyPr/>
          <a:lstStyle/>
          <a:p>
            <a:pPr>
              <a:buAutoNum type="arabicPeriod"/>
            </a:pPr>
            <a:r>
              <a:rPr lang="en-GB" dirty="0" smtClean="0"/>
              <a:t>The green alien ate spaghetti.</a:t>
            </a:r>
          </a:p>
          <a:p>
            <a:pPr>
              <a:buAutoNum type="arabicPeriod"/>
            </a:pPr>
            <a:r>
              <a:rPr lang="en-GB" dirty="0" smtClean="0"/>
              <a:t>In the Pacific Ocean live many dolphins.</a:t>
            </a:r>
          </a:p>
          <a:p>
            <a:pPr>
              <a:buAutoNum type="arabicPeriod"/>
            </a:pPr>
            <a:r>
              <a:rPr lang="en-GB" dirty="0" smtClean="0"/>
              <a:t>Tomorrow we’ll play guitar.</a:t>
            </a:r>
          </a:p>
          <a:p>
            <a:pPr>
              <a:buAutoNum type="arabicPeriod"/>
            </a:pPr>
            <a:r>
              <a:rPr lang="en-GB" dirty="0" smtClean="0"/>
              <a:t>The rainbow shone over the garden.</a:t>
            </a:r>
          </a:p>
          <a:p>
            <a:pPr>
              <a:buAutoNum type="arabicPeriod"/>
            </a:pPr>
            <a:r>
              <a:rPr lang="en-GB" dirty="0" smtClean="0"/>
              <a:t>Fran wanted to eat all of the bananas.</a:t>
            </a:r>
          </a:p>
          <a:p>
            <a:pPr>
              <a:buAutoNum type="arabicPeriod"/>
            </a:pPr>
            <a:endParaRPr lang="en-GB" dirty="0" smtClean="0"/>
          </a:p>
          <a:p>
            <a:pPr>
              <a:buAutoNum type="arabicPeriod"/>
            </a:pPr>
            <a:endParaRPr lang="en-GB" dirty="0" smtClean="0"/>
          </a:p>
          <a:p>
            <a:pPr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777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it a pronoun and when is it a determiner?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822" y="3624349"/>
            <a:ext cx="11032464" cy="223444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200" dirty="0" smtClean="0"/>
              <a:t>Discuss with your partner…</a:t>
            </a:r>
          </a:p>
          <a:p>
            <a:pPr marL="0" indent="0">
              <a:buNone/>
            </a:pPr>
            <a:r>
              <a:rPr lang="en-US" sz="7200" dirty="0" smtClean="0"/>
              <a:t>What is the difference between a possessive pronoun and a possessive determiner?</a:t>
            </a:r>
          </a:p>
          <a:p>
            <a:pPr marL="0" indent="0">
              <a:buNone/>
            </a:pPr>
            <a:r>
              <a:rPr lang="en-US" sz="7200" dirty="0" smtClean="0"/>
              <a:t>Write an explanation on your white board.</a:t>
            </a:r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r>
              <a:rPr lang="en-US" sz="7200" dirty="0" smtClean="0"/>
              <a:t>For example:</a:t>
            </a:r>
          </a:p>
          <a:p>
            <a:pPr marL="0" indent="0">
              <a:buNone/>
            </a:pPr>
            <a:r>
              <a:rPr lang="en-US" sz="7200" dirty="0" smtClean="0"/>
              <a:t>‘His’ and ‘her’ are possessive determiners. Why?</a:t>
            </a:r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r>
              <a:rPr lang="en-US" sz="7200" dirty="0" smtClean="0"/>
              <a:t>But ‘his’ can also be a possessive pronoun. When?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5295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answer…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it looks like a ‘pronoun’ (takes the place of a noun) but is before a noun, then it is a determiner.</a:t>
            </a:r>
          </a:p>
          <a:p>
            <a:pPr marL="0" indent="0">
              <a:buNone/>
            </a:pPr>
            <a:r>
              <a:rPr lang="en-US" dirty="0" smtClean="0"/>
              <a:t>E.g. </a:t>
            </a:r>
          </a:p>
          <a:p>
            <a:pPr marL="0" indent="0">
              <a:buNone/>
            </a:pPr>
            <a:r>
              <a:rPr lang="en-US" b="1" dirty="0" smtClean="0"/>
              <a:t>The boy asked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his</a:t>
            </a:r>
            <a:r>
              <a:rPr lang="en-US" b="1" dirty="0" smtClean="0"/>
              <a:t> father for a pay rise –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he</a:t>
            </a:r>
            <a:r>
              <a:rPr lang="en-US" b="1" dirty="0" smtClean="0"/>
              <a:t> felt that the promotion to ‘Chief Executive Dishwasher’ was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his</a:t>
            </a:r>
            <a:r>
              <a:rPr lang="en-US" b="1" dirty="0" smtClean="0"/>
              <a:t>.</a:t>
            </a:r>
            <a:endParaRPr lang="en-US" b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Red = determiner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Green = pronoun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0941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Pronoun or determiner?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6357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Write out the following sentences and underline the pronouns and determiners in different </a:t>
            </a:r>
            <a:r>
              <a:rPr lang="en-US" b="1" u="sng" dirty="0" err="1" smtClean="0"/>
              <a:t>colours</a:t>
            </a:r>
            <a:r>
              <a:rPr lang="en-US" b="1" u="sng" dirty="0"/>
              <a:t>.</a:t>
            </a:r>
            <a:endParaRPr lang="en-US" b="1" u="sng" dirty="0" smtClean="0"/>
          </a:p>
          <a:p>
            <a:pPr>
              <a:buAutoNum type="arabicPeriod"/>
            </a:pPr>
            <a:r>
              <a:rPr lang="en-US" dirty="0" smtClean="0"/>
              <a:t>The boy rode his horse to the shop.</a:t>
            </a:r>
          </a:p>
          <a:p>
            <a:pPr>
              <a:buAutoNum type="arabicPeriod"/>
            </a:pPr>
            <a:r>
              <a:rPr lang="en-US" dirty="0" smtClean="0"/>
              <a:t>That was an incredible play.</a:t>
            </a:r>
          </a:p>
          <a:p>
            <a:pPr>
              <a:buAutoNum type="arabicPeriod"/>
            </a:pPr>
            <a:r>
              <a:rPr lang="en-US" dirty="0" smtClean="0"/>
              <a:t>Her voice was as beautiful as an angel’s.</a:t>
            </a:r>
          </a:p>
          <a:p>
            <a:pPr>
              <a:buAutoNum type="arabicPeriod"/>
            </a:pPr>
            <a:r>
              <a:rPr lang="en-US" dirty="0" smtClean="0"/>
              <a:t>Bruce wanted his orange placed by the kitchen sink.</a:t>
            </a:r>
          </a:p>
          <a:p>
            <a:pPr>
              <a:buAutoNum type="arabicPeriod"/>
            </a:pPr>
            <a:r>
              <a:rPr lang="en-US" dirty="0" smtClean="0"/>
              <a:t>They went to the circus for a lovely day out.</a:t>
            </a:r>
          </a:p>
          <a:p>
            <a:pPr>
              <a:buAutoNum type="arabicPeriod"/>
            </a:pPr>
            <a:r>
              <a:rPr lang="en-US" dirty="0" smtClean="0"/>
              <a:t>The socks were hers although she denied it.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0183" y="2958680"/>
            <a:ext cx="4217233" cy="316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117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48533"/>
          </a:xfrm>
        </p:spPr>
        <p:txBody>
          <a:bodyPr>
            <a:normAutofit fontScale="92500" lnSpcReduction="20000"/>
          </a:bodyPr>
          <a:lstStyle/>
          <a:p>
            <a:pPr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boy rode </a:t>
            </a:r>
            <a:r>
              <a:rPr lang="en-US" dirty="0">
                <a:solidFill>
                  <a:schemeClr val="accent6"/>
                </a:solidFill>
              </a:rPr>
              <a:t>his</a:t>
            </a:r>
            <a:r>
              <a:rPr lang="en-US" dirty="0"/>
              <a:t> horse to the shop.</a:t>
            </a:r>
          </a:p>
          <a:p>
            <a:pPr>
              <a:buAutoNum type="arabicPeriod"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That</a:t>
            </a:r>
            <a:r>
              <a:rPr lang="en-US" dirty="0"/>
              <a:t> was an incredible play.</a:t>
            </a:r>
          </a:p>
          <a:p>
            <a:pPr>
              <a:buAutoNum type="arabicPeriod"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Her</a:t>
            </a:r>
            <a:r>
              <a:rPr lang="en-US" dirty="0"/>
              <a:t> voice was as beautiful as </a:t>
            </a:r>
            <a:r>
              <a:rPr lang="en-US" dirty="0">
                <a:solidFill>
                  <a:srgbClr val="FF0000"/>
                </a:solidFill>
              </a:rPr>
              <a:t>an</a:t>
            </a:r>
            <a:r>
              <a:rPr lang="en-US" dirty="0"/>
              <a:t> angel’s.</a:t>
            </a:r>
          </a:p>
          <a:p>
            <a:pPr>
              <a:buAutoNum type="arabicPeriod"/>
            </a:pPr>
            <a:r>
              <a:rPr lang="en-US" dirty="0"/>
              <a:t>Bruce wanted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his</a:t>
            </a:r>
            <a:r>
              <a:rPr lang="en-US" dirty="0"/>
              <a:t> orange placed by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the</a:t>
            </a:r>
            <a:r>
              <a:rPr lang="en-US" dirty="0"/>
              <a:t> kitchen sink.</a:t>
            </a:r>
          </a:p>
          <a:p>
            <a:pPr>
              <a:buAutoNum type="arabicPeriod"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They</a:t>
            </a:r>
            <a:r>
              <a:rPr lang="en-US" dirty="0"/>
              <a:t> went to </a:t>
            </a:r>
            <a:r>
              <a:rPr lang="en-US" dirty="0">
                <a:solidFill>
                  <a:schemeClr val="accent6"/>
                </a:solidFill>
              </a:rPr>
              <a:t>the</a:t>
            </a:r>
            <a:r>
              <a:rPr lang="en-US" dirty="0"/>
              <a:t> circus for </a:t>
            </a:r>
            <a:r>
              <a:rPr lang="en-US" dirty="0">
                <a:solidFill>
                  <a:schemeClr val="accent6"/>
                </a:solidFill>
              </a:rPr>
              <a:t>a</a:t>
            </a:r>
            <a:r>
              <a:rPr lang="en-US" dirty="0"/>
              <a:t> lovely day out.</a:t>
            </a:r>
          </a:p>
          <a:p>
            <a:pPr>
              <a:buAutoNum type="arabicPeriod"/>
            </a:pPr>
            <a:r>
              <a:rPr lang="en-US" dirty="0">
                <a:solidFill>
                  <a:schemeClr val="accent6"/>
                </a:solidFill>
              </a:rPr>
              <a:t>The</a:t>
            </a:r>
            <a:r>
              <a:rPr lang="en-US" dirty="0"/>
              <a:t> socks were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hers</a:t>
            </a:r>
            <a:r>
              <a:rPr lang="en-US" dirty="0"/>
              <a:t> although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she</a:t>
            </a:r>
            <a:r>
              <a:rPr lang="en-US" dirty="0"/>
              <a:t> denied it.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Green = pronoun</a:t>
            </a:r>
          </a:p>
          <a:p>
            <a:pPr marL="0" indent="0">
              <a:buNone/>
            </a:pPr>
            <a:r>
              <a:rPr lang="en-US" dirty="0" smtClean="0"/>
              <a:t>Red = </a:t>
            </a:r>
            <a:r>
              <a:rPr lang="en-US" dirty="0" smtClean="0"/>
              <a:t>determiner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https://www.bing.com/videos/search?q=YouTube+School+Rock+Pronouns&amp;&amp;view=detail&amp;mid=AB01D0743A4B954A5809AB01D0743A4B954A5809&amp;&amp;</a:t>
            </a:r>
            <a:r>
              <a:rPr lang="en-US" dirty="0" smtClean="0">
                <a:hlinkClick r:id="rId2"/>
              </a:rPr>
              <a:t>FORM=VDRVRV</a:t>
            </a:r>
            <a:r>
              <a:rPr lang="en-US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4743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relative pronoun?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Let’s break it down…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does relative mean?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is a pronoun?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0858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pronouns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1417638"/>
            <a:ext cx="10554574" cy="3636511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Relative pronouns are gender neutral which means that they don’t refer to the gender of what is being spoken about.</a:t>
            </a:r>
          </a:p>
          <a:p>
            <a:pPr marL="0" indent="0">
              <a:buNone/>
            </a:pPr>
            <a:r>
              <a:rPr lang="en-US" dirty="0" smtClean="0"/>
              <a:t>Some are used for humans and some are used for animals and objects.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945" y="3231942"/>
            <a:ext cx="6304301" cy="337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992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 use relative pronouns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1918741"/>
            <a:ext cx="10554574" cy="440710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Here is a list of relative pronouns. Can you place them in two categories?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that, who, whom, which, whose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309990"/>
              </p:ext>
            </p:extLst>
          </p:nvPr>
        </p:nvGraphicFramePr>
        <p:xfrm>
          <a:off x="1912079" y="4244507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49040438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713922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Animals</a:t>
                      </a:r>
                      <a:r>
                        <a:rPr lang="en-GB" baseline="0" dirty="0" smtClean="0"/>
                        <a:t> and Objects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Humans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784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464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615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216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424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8076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Answers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6960727"/>
              </p:ext>
            </p:extLst>
          </p:nvPr>
        </p:nvGraphicFramePr>
        <p:xfrm>
          <a:off x="828298" y="2642224"/>
          <a:ext cx="105537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6850">
                  <a:extLst>
                    <a:ext uri="{9D8B030D-6E8A-4147-A177-3AD203B41FA5}">
                      <a16:colId xmlns:a16="http://schemas.microsoft.com/office/drawing/2014/main" val="4081927963"/>
                    </a:ext>
                  </a:extLst>
                </a:gridCol>
                <a:gridCol w="5276850">
                  <a:extLst>
                    <a:ext uri="{9D8B030D-6E8A-4147-A177-3AD203B41FA5}">
                      <a16:colId xmlns:a16="http://schemas.microsoft.com/office/drawing/2014/main" val="1907862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Objects and animals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Humans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517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That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Whose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565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which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453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820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680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3502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139</TotalTime>
  <Words>799</Words>
  <Application>Microsoft Office PowerPoint</Application>
  <PresentationFormat>Widescreen</PresentationFormat>
  <Paragraphs>198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Century Gothic</vt:lpstr>
      <vt:lpstr>Wingdings 2</vt:lpstr>
      <vt:lpstr>Quotable</vt:lpstr>
      <vt:lpstr>Relative Pronouns and Relative Clauses</vt:lpstr>
      <vt:lpstr>When is it a pronoun and when is it a determiner?</vt:lpstr>
      <vt:lpstr>The answer…</vt:lpstr>
      <vt:lpstr>Pronoun or determiner?</vt:lpstr>
      <vt:lpstr>Answers</vt:lpstr>
      <vt:lpstr>What is a relative pronoun?</vt:lpstr>
      <vt:lpstr>Relative pronouns</vt:lpstr>
      <vt:lpstr>To use relative pronouns</vt:lpstr>
      <vt:lpstr>Answers</vt:lpstr>
      <vt:lpstr>Can you identify the relative pronouns in these sentences?</vt:lpstr>
      <vt:lpstr>Answers</vt:lpstr>
      <vt:lpstr>LO: To use relative pronouns to produce relative clauses </vt:lpstr>
      <vt:lpstr>Clauses Recap</vt:lpstr>
      <vt:lpstr>Main clauses</vt:lpstr>
      <vt:lpstr>Subordinate clauses</vt:lpstr>
      <vt:lpstr>Relative Clauses</vt:lpstr>
      <vt:lpstr>Let’s identify some relative clauses</vt:lpstr>
      <vt:lpstr>Try some on your own! Add some relative clauses to these.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Relative Pronouns and Relative Clauses</dc:title>
  <dc:creator>Xenon Booth</dc:creator>
  <cp:lastModifiedBy>Xenon Booth</cp:lastModifiedBy>
  <cp:revision>26</cp:revision>
  <dcterms:created xsi:type="dcterms:W3CDTF">2018-01-17T14:59:33Z</dcterms:created>
  <dcterms:modified xsi:type="dcterms:W3CDTF">2018-01-17T18:13:47Z</dcterms:modified>
</cp:coreProperties>
</file>