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59" r:id="rId5"/>
    <p:sldId id="261" r:id="rId6"/>
    <p:sldId id="262"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3"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667" autoAdjust="0"/>
  </p:normalViewPr>
  <p:slideViewPr>
    <p:cSldViewPr>
      <p:cViewPr varScale="1">
        <p:scale>
          <a:sx n="75" d="100"/>
          <a:sy n="75" d="100"/>
        </p:scale>
        <p:origin x="-9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75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F1F0B-8E06-4D7C-A298-34BC488035BE}" type="datetimeFigureOut">
              <a:rPr lang="en-US" smtClean="0"/>
              <a:pPr/>
              <a:t>9/25/2009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C72FA-D5BA-422C-8129-C7DC396B85A9}"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AC72FA-D5BA-422C-8129-C7DC396B85A9}" type="slidenum">
              <a:rPr lang="en-GB" smtClean="0"/>
              <a:pPr/>
              <a:t>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AC72FA-D5BA-422C-8129-C7DC396B85A9}"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AC72FA-D5BA-422C-8129-C7DC396B85A9}"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CE8E8-7DCE-42E1-B8BD-7CA5F735D07B}" type="datetimeFigureOut">
              <a:rPr lang="en-US" smtClean="0"/>
              <a:pPr/>
              <a:t>9/25/2009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8A1D8-A378-46D3-A7FB-52DCD0D09121}"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CE8E8-7DCE-42E1-B8BD-7CA5F735D07B}" type="datetimeFigureOut">
              <a:rPr lang="en-US" smtClean="0"/>
              <a:pPr/>
              <a:t>9/25/2009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8A1D8-A378-46D3-A7FB-52DCD0D0912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9.wav"/><Relationship Id="rId1" Type="http://schemas.openxmlformats.org/officeDocument/2006/relationships/audio" Target="../media/audio8.wav"/><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audio" Target="../media/audio10.wav"/><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Ross\Pictures\Microsoft%20Clip%20Organizer\SN00694_.mid" TargetMode="External"/><Relationship Id="rId6" Type="http://schemas.openxmlformats.org/officeDocument/2006/relationships/image" Target="../media/image8.wmf"/><Relationship Id="rId5" Type="http://schemas.openxmlformats.org/officeDocument/2006/relationships/image" Target="../media/image22.wmf"/><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7.xml"/><Relationship Id="rId7" Type="http://schemas.openxmlformats.org/officeDocument/2006/relationships/image" Target="../media/image24.wmf"/><Relationship Id="rId2" Type="http://schemas.openxmlformats.org/officeDocument/2006/relationships/audio" Target="../media/audio12.wav"/><Relationship Id="rId1" Type="http://schemas.openxmlformats.org/officeDocument/2006/relationships/audio" Target="../media/audio11.wav"/><Relationship Id="rId6" Type="http://schemas.openxmlformats.org/officeDocument/2006/relationships/image" Target="../media/image22.wmf"/><Relationship Id="rId11" Type="http://schemas.openxmlformats.org/officeDocument/2006/relationships/image" Target="../media/image3.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audio" Target="../media/audio13.wav"/><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audio" Target="../media/audio14.wav"/><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audio" Target="../media/audio15.wav"/><Relationship Id="rId5" Type="http://schemas.openxmlformats.org/officeDocument/2006/relationships/image" Target="../media/image3.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wmf"/><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audio" Target="../media/audio16.wav"/><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7.wav"/><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2.wmf"/><Relationship Id="rId5" Type="http://schemas.openxmlformats.org/officeDocument/2006/relationships/image" Target="../media/image8.wmf"/><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audio" Target="../media/audio1.wav"/><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image" Target="../media/image1.wmf"/><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34.png"/><Relationship Id="rId4" Type="http://schemas.openxmlformats.org/officeDocument/2006/relationships/audio" Target="../media/audio17.wav"/><Relationship Id="rId9" Type="http://schemas.openxmlformats.org/officeDocument/2006/relationships/image" Target="../media/image15.gif"/></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wmf"/><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audio" Target="file:///C:\Users\Ross\Pictures\Microsoft%20Clip%20Organizer\WEDDING_.mid" TargetMode="External"/><Relationship Id="rId6" Type="http://schemas.openxmlformats.org/officeDocument/2006/relationships/image" Target="../media/image24.wmf"/><Relationship Id="rId5" Type="http://schemas.openxmlformats.org/officeDocument/2006/relationships/image" Target="../media/image15.gif"/><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audio" Target="../media/audio18.wav"/><Relationship Id="rId6" Type="http://schemas.openxmlformats.org/officeDocument/2006/relationships/image" Target="../media/image10.png"/><Relationship Id="rId5" Type="http://schemas.openxmlformats.org/officeDocument/2006/relationships/image" Target="../media/image35.wmf"/><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5.png"/><Relationship Id="rId5" Type="http://schemas.openxmlformats.org/officeDocument/2006/relationships/image" Target="../media/image2.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audio" Target="file:///C:\Users\Ross\Pictures\Microsoft%20Clip%20Organizer\j0431073.wav"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5.xml"/><Relationship Id="rId7"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8.wmf"/><Relationship Id="rId4" Type="http://schemas.openxmlformats.org/officeDocument/2006/relationships/image" Target="../media/image15.gif"/><Relationship Id="rId9" Type="http://schemas.openxmlformats.org/officeDocument/2006/relationships/image" Target="../media/image1.wmf"/></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wmf"/><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audio" Target="../media/audio13.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3.wav"/><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wmf"/><Relationship Id="rId7" Type="http://schemas.openxmlformats.org/officeDocument/2006/relationships/slide" Target="slide28.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24.wmf"/><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slide" Target="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png"/><Relationship Id="rId2" Type="http://schemas.openxmlformats.org/officeDocument/2006/relationships/audio" Target="../media/audio13.wav"/><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24.wmf"/><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7.png"/><Relationship Id="rId5" Type="http://schemas.openxmlformats.org/officeDocument/2006/relationships/image" Target="../media/image2.w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3.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4.xml"/><Relationship Id="rId4" Type="http://schemas.openxmlformats.org/officeDocument/2006/relationships/image" Target="../media/image1.wmf"/></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3.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audio" Target="../media/audio19.wav"/><Relationship Id="rId6" Type="http://schemas.openxmlformats.org/officeDocument/2006/relationships/image" Target="../media/image38.png"/><Relationship Id="rId5" Type="http://schemas.openxmlformats.org/officeDocument/2006/relationships/image" Target="../media/image15.gif"/><Relationship Id="rId4" Type="http://schemas.openxmlformats.org/officeDocument/2006/relationships/slide" Target="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www.grimmfairytales.com/en/main" TargetMode="External"/><Relationship Id="rId7" Type="http://schemas.openxmlformats.org/officeDocument/2006/relationships/hyperlink" Target="http://webtech.kennesaw.edu/jcheek3/fairytales.htm" TargetMode="External"/><Relationship Id="rId2" Type="http://schemas.openxmlformats.org/officeDocument/2006/relationships/hyperlink" Target="http://www.andersenfairytales.com/en/main" TargetMode="External"/><Relationship Id="rId1" Type="http://schemas.openxmlformats.org/officeDocument/2006/relationships/slideLayout" Target="../slideLayouts/slideLayout7.xml"/><Relationship Id="rId6" Type="http://schemas.openxmlformats.org/officeDocument/2006/relationships/hyperlink" Target="http://www.webenglishteacher.com/fairytales.html" TargetMode="External"/><Relationship Id="rId5" Type="http://schemas.openxmlformats.org/officeDocument/2006/relationships/hyperlink" Target="http://teacher.scholastic.com/writewit/mff/" TargetMode="External"/><Relationship Id="rId4" Type="http://schemas.openxmlformats.org/officeDocument/2006/relationships/hyperlink" Target="http://www.classicfairytales.com/en/main" TargetMode="External"/><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audio" Target="../media/audio5.wav"/><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3.png"/><Relationship Id="rId5" Type="http://schemas.openxmlformats.org/officeDocument/2006/relationships/image" Target="../media/image15.gif"/><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8434" name="Picture 2" descr="C:\Users\Ross\Pictures\Microsoft Clip Organizer\j0355917.wmf"/>
          <p:cNvPicPr>
            <a:picLocks noChangeAspect="1" noChangeArrowheads="1"/>
          </p:cNvPicPr>
          <p:nvPr/>
        </p:nvPicPr>
        <p:blipFill>
          <a:blip r:embed="rId3" cstate="print"/>
          <a:srcRect/>
          <a:stretch>
            <a:fillRect/>
          </a:stretch>
        </p:blipFill>
        <p:spPr bwMode="auto">
          <a:xfrm>
            <a:off x="4429124" y="4286256"/>
            <a:ext cx="1000132" cy="1677980"/>
          </a:xfrm>
          <a:prstGeom prst="rect">
            <a:avLst/>
          </a:prstGeom>
          <a:noFill/>
        </p:spPr>
      </p:pic>
      <p:pic>
        <p:nvPicPr>
          <p:cNvPr id="18433" name="Picture 1" descr="C:\Users\Ross\Pictures\Microsoft Clip Organizer\j0359669.wmf"/>
          <p:cNvPicPr>
            <a:picLocks noChangeAspect="1" noChangeArrowheads="1"/>
          </p:cNvPicPr>
          <p:nvPr/>
        </p:nvPicPr>
        <p:blipFill>
          <a:blip r:embed="rId4" cstate="print"/>
          <a:srcRect/>
          <a:stretch>
            <a:fillRect/>
          </a:stretch>
        </p:blipFill>
        <p:spPr bwMode="auto">
          <a:xfrm>
            <a:off x="4143372" y="4143380"/>
            <a:ext cx="1500198" cy="1909910"/>
          </a:xfrm>
          <a:prstGeom prst="rect">
            <a:avLst/>
          </a:prstGeom>
          <a:noFill/>
        </p:spPr>
      </p:pic>
      <p:sp>
        <p:nvSpPr>
          <p:cNvPr id="2" name="Title 1"/>
          <p:cNvSpPr>
            <a:spLocks noGrp="1"/>
          </p:cNvSpPr>
          <p:nvPr>
            <p:ph type="ctrTitle"/>
          </p:nvPr>
        </p:nvSpPr>
        <p:spPr>
          <a:xfrm>
            <a:off x="2285984" y="1000108"/>
            <a:ext cx="4572032" cy="1470025"/>
          </a:xfrm>
        </p:spPr>
        <p:style>
          <a:lnRef idx="1">
            <a:schemeClr val="accent4"/>
          </a:lnRef>
          <a:fillRef idx="2">
            <a:schemeClr val="accent4"/>
          </a:fillRef>
          <a:effectRef idx="1">
            <a:schemeClr val="accent4"/>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GB"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‘Scumbelina’</a:t>
            </a:r>
            <a:endParaRPr lang="en-GB"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Subtitle 2"/>
          <p:cNvSpPr>
            <a:spLocks noGrp="1"/>
          </p:cNvSpPr>
          <p:nvPr>
            <p:ph type="subTitle" idx="1"/>
          </p:nvPr>
        </p:nvSpPr>
        <p:spPr>
          <a:xfrm>
            <a:off x="3000364" y="2928934"/>
            <a:ext cx="3143272" cy="685808"/>
          </a:xfrm>
        </p:spPr>
        <p:style>
          <a:lnRef idx="1">
            <a:schemeClr val="accent4"/>
          </a:lnRef>
          <a:fillRef idx="3">
            <a:schemeClr val="accent4"/>
          </a:fillRef>
          <a:effectRef idx="2">
            <a:schemeClr val="accent4"/>
          </a:effectRef>
          <a:fontRef idx="minor">
            <a:schemeClr val="lt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GB"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Ross </a:t>
            </a:r>
            <a:r>
              <a:rPr lang="en-GB"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McGlinchey</a:t>
            </a:r>
            <a:endParaRPr lang="en-GB"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6" name="Picture 5" descr="C:\Users\Ross\Pictures\Microsoft Clip Organizer\j0431561.png">
            <a:hlinkClick r:id="" action="ppaction://hlinkshowjump?jump=nextslide"/>
          </p:cNvPr>
          <p:cNvPicPr>
            <a:picLocks noChangeAspect="1" noChangeArrowheads="1"/>
          </p:cNvPicPr>
          <p:nvPr/>
        </p:nvPicPr>
        <p:blipFill>
          <a:blip r:embed="rId5" cstate="print"/>
          <a:srcRect/>
          <a:stretch>
            <a:fillRect/>
          </a:stretch>
        </p:blipFill>
        <p:spPr bwMode="auto">
          <a:xfrm>
            <a:off x="7286644" y="5429264"/>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2000"/>
                                        <p:tgtEl>
                                          <p:spTgt spid="18433"/>
                                        </p:tgtEl>
                                      </p:cBhvr>
                                    </p:animEffect>
                                    <p:set>
                                      <p:cBhvr>
                                        <p:cTn id="7" dur="1" fill="hold">
                                          <p:stCondLst>
                                            <p:cond delay="1999"/>
                                          </p:stCondLst>
                                        </p:cTn>
                                        <p:tgtEl>
                                          <p:spTgt spid="1843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SN00210A.wav">
            <a:hlinkClick r:id="" action="ppaction://media"/>
          </p:cNvPr>
          <p:cNvPicPr>
            <a:picLocks noRot="1" noChangeAspect="1"/>
          </p:cNvPicPr>
          <p:nvPr>
            <a:wavAudioFile r:embed="rId1" name="SN00210A.wav"/>
          </p:nvPr>
        </p:nvPicPr>
        <p:blipFill>
          <a:blip r:embed="rId5" cstate="print"/>
          <a:stretch>
            <a:fillRect/>
          </a:stretch>
        </p:blipFill>
        <p:spPr>
          <a:xfrm>
            <a:off x="4419600" y="3276600"/>
            <a:ext cx="304800" cy="304800"/>
          </a:xfrm>
          <a:prstGeom prst="rect">
            <a:avLst/>
          </a:prstGeom>
        </p:spPr>
      </p:pic>
      <p:pic>
        <p:nvPicPr>
          <p:cNvPr id="7" name="j0388196.wav">
            <a:hlinkClick r:id="" action="ppaction://media"/>
          </p:cNvPr>
          <p:cNvPicPr>
            <a:picLocks noRot="1" noChangeAspect="1"/>
          </p:cNvPicPr>
          <p:nvPr>
            <a:wavAudioFile r:embed="rId2" name="j0388196.wav"/>
          </p:nvPr>
        </p:nvPicPr>
        <p:blipFill>
          <a:blip r:embed="rId6" cstate="print"/>
          <a:stretch>
            <a:fillRect/>
          </a:stretch>
        </p:blipFill>
        <p:spPr>
          <a:xfrm>
            <a:off x="4419600" y="3276600"/>
            <a:ext cx="304800" cy="304800"/>
          </a:xfrm>
          <a:prstGeom prst="rect">
            <a:avLst/>
          </a:prstGeom>
        </p:spPr>
      </p:pic>
      <p:pic>
        <p:nvPicPr>
          <p:cNvPr id="3" name="Picture 3" descr="C:\Users\Ross\Pictures\Microsoft Clip Organizer\j0431561.png">
            <a:hlinkClick r:id="" action="ppaction://hlinkshowjump?jump=nextslide"/>
          </p:cNvPr>
          <p:cNvPicPr>
            <a:picLocks noChangeAspect="1" noChangeArrowheads="1"/>
          </p:cNvPicPr>
          <p:nvPr/>
        </p:nvPicPr>
        <p:blipFill>
          <a:blip r:embed="rId7" cstate="print"/>
          <a:srcRect/>
          <a:stretch>
            <a:fillRect/>
          </a:stretch>
        </p:blipFill>
        <p:spPr bwMode="auto">
          <a:xfrm>
            <a:off x="7286644" y="5500702"/>
            <a:ext cx="1214447" cy="1006466"/>
          </a:xfrm>
          <a:prstGeom prst="rect">
            <a:avLst/>
          </a:prstGeom>
          <a:noFill/>
        </p:spPr>
      </p:pic>
      <p:pic>
        <p:nvPicPr>
          <p:cNvPr id="4" name="Picture 2" descr="C:\Users\Ross\Pictures\Microsoft Clip Organizer\j0365304.gif"/>
          <p:cNvPicPr>
            <a:picLocks noChangeAspect="1" noChangeArrowheads="1" noCrop="1"/>
          </p:cNvPicPr>
          <p:nvPr/>
        </p:nvPicPr>
        <p:blipFill>
          <a:blip r:embed="rId8" cstate="print"/>
          <a:srcRect/>
          <a:stretch>
            <a:fillRect/>
          </a:stretch>
        </p:blipFill>
        <p:spPr bwMode="auto">
          <a:xfrm>
            <a:off x="6000760" y="2214554"/>
            <a:ext cx="1357322" cy="1041053"/>
          </a:xfrm>
          <a:prstGeom prst="rect">
            <a:avLst/>
          </a:prstGeom>
          <a:noFill/>
        </p:spPr>
      </p:pic>
      <p:pic>
        <p:nvPicPr>
          <p:cNvPr id="8195" name="Picture 3" descr="C:\Users\Ross\Pictures\Microsoft Clip Organizer\tn01265_.wmf"/>
          <p:cNvPicPr>
            <a:picLocks noChangeAspect="1" noChangeArrowheads="1"/>
          </p:cNvPicPr>
          <p:nvPr/>
        </p:nvPicPr>
        <p:blipFill>
          <a:blip r:embed="rId9" cstate="print"/>
          <a:srcRect/>
          <a:stretch>
            <a:fillRect/>
          </a:stretch>
        </p:blipFill>
        <p:spPr bwMode="auto">
          <a:xfrm>
            <a:off x="2071670" y="3357562"/>
            <a:ext cx="4143404" cy="2143116"/>
          </a:xfrm>
          <a:prstGeom prst="rect">
            <a:avLst/>
          </a:prstGeom>
          <a:noFill/>
        </p:spPr>
      </p:pic>
      <p:sp>
        <p:nvSpPr>
          <p:cNvPr id="8" name="TextBox 7"/>
          <p:cNvSpPr txBox="1"/>
          <p:nvPr/>
        </p:nvSpPr>
        <p:spPr>
          <a:xfrm>
            <a:off x="1357290" y="571480"/>
            <a:ext cx="5214974" cy="1323439"/>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“Now for a driver” said the good fairy. “That’s okay” said </a:t>
            </a:r>
            <a:r>
              <a:rPr lang="en-GB" sz="2000" b="1" dirty="0" err="1" smtClean="0">
                <a:latin typeface="Comic Sans MS" pitchFamily="66" charset="0"/>
              </a:rPr>
              <a:t>Simmy</a:t>
            </a:r>
            <a:r>
              <a:rPr lang="en-GB" sz="2000" b="1" dirty="0" smtClean="0">
                <a:latin typeface="Comic Sans MS" pitchFamily="66" charset="0"/>
              </a:rPr>
              <a:t> as she hopped into the lovely limousine and sped off to the disco.</a:t>
            </a:r>
            <a:endParaRPr lang="en-GB" sz="2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3000"/>
                                  </p:stCondLst>
                                  <p:childTnLst>
                                    <p:cmd type="call" cmd="playFrom(0.0)">
                                      <p:cBhvr>
                                        <p:cTn id="6" dur="817" fill="hold"/>
                                        <p:tgtEl>
                                          <p:spTgt spid="9"/>
                                        </p:tgtEl>
                                      </p:cBhvr>
                                    </p:cmd>
                                  </p:childTnLst>
                                </p:cTn>
                              </p:par>
                            </p:childTnLst>
                          </p:cTn>
                        </p:par>
                        <p:par>
                          <p:cTn id="7" fill="hold">
                            <p:stCondLst>
                              <p:cond delay="3817"/>
                            </p:stCondLst>
                            <p:childTnLst>
                              <p:par>
                                <p:cTn id="8" presetID="1" presetClass="mediacall" presetSubtype="0" fill="hold" nodeType="afterEffect">
                                  <p:stCondLst>
                                    <p:cond delay="0"/>
                                  </p:stCondLst>
                                  <p:childTnLst>
                                    <p:cmd type="call" cmd="playFrom(0.0)">
                                      <p:cBhvr>
                                        <p:cTn id="9" dur="3524" fill="hold"/>
                                        <p:tgtEl>
                                          <p:spTgt spid="7"/>
                                        </p:tgtEl>
                                      </p:cBhvr>
                                    </p:cmd>
                                  </p:childTnLst>
                                </p:cTn>
                              </p:par>
                              <p:par>
                                <p:cTn id="10" presetID="51" presetClass="exit" presetSubtype="0" fill="hold" nodeType="withEffect">
                                  <p:stCondLst>
                                    <p:cond delay="0"/>
                                  </p:stCondLst>
                                  <p:childTnLst>
                                    <p:animEffect transition="out" filter="fade">
                                      <p:cBhvr>
                                        <p:cTn id="11" dur="770" accel="100000">
                                          <p:stCondLst>
                                            <p:cond delay="1230"/>
                                          </p:stCondLst>
                                        </p:cTn>
                                        <p:tgtEl>
                                          <p:spTgt spid="8195"/>
                                        </p:tgtEl>
                                      </p:cBhvr>
                                    </p:animEffect>
                                    <p:animScale>
                                      <p:cBhvr>
                                        <p:cTn id="12" dur="770" accel="100000">
                                          <p:stCondLst>
                                            <p:cond delay="1230"/>
                                          </p:stCondLst>
                                        </p:cTn>
                                        <p:tgtEl>
                                          <p:spTgt spid="8195"/>
                                        </p:tgtEl>
                                      </p:cBhvr>
                                      <p:from x="200000" y="450000"/>
                                      <p:to x="10000" y="10000"/>
                                    </p:animScale>
                                    <p:animScale>
                                      <p:cBhvr>
                                        <p:cTn id="13" dur="1230" decel="100000"/>
                                        <p:tgtEl>
                                          <p:spTgt spid="8195"/>
                                        </p:tgtEl>
                                      </p:cBhvr>
                                      <p:from x="100000" y="100000"/>
                                      <p:to x="200000" y="450000"/>
                                    </p:animScale>
                                    <p:anim from="(ppt_x)" to="(0.5)" calcmode="lin" valueType="num">
                                      <p:cBhvr>
                                        <p:cTn id="14" dur="1230" decel="100000"/>
                                        <p:tgtEl>
                                          <p:spTgt spid="8195"/>
                                        </p:tgtEl>
                                        <p:attrNameLst>
                                          <p:attrName>ppt_x</p:attrName>
                                        </p:attrNameLst>
                                      </p:cBhvr>
                                    </p:anim>
                                    <p:anim from="(0.5)" to="(0.5)" calcmode="lin" valueType="num">
                                      <p:cBhvr>
                                        <p:cTn id="15" dur="770">
                                          <p:stCondLst>
                                            <p:cond delay="1230"/>
                                          </p:stCondLst>
                                        </p:cTn>
                                        <p:tgtEl>
                                          <p:spTgt spid="8195"/>
                                        </p:tgtEl>
                                        <p:attrNameLst>
                                          <p:attrName>ppt_x</p:attrName>
                                        </p:attrNameLst>
                                      </p:cBhvr>
                                    </p:anim>
                                    <p:anim from="(ppt_y)" to="(ppt_y+0.4)" calcmode="lin" valueType="num">
                                      <p:cBhvr>
                                        <p:cTn id="16" dur="1230" decel="100000"/>
                                        <p:tgtEl>
                                          <p:spTgt spid="8195"/>
                                        </p:tgtEl>
                                        <p:attrNameLst>
                                          <p:attrName>ppt_y</p:attrName>
                                        </p:attrNameLst>
                                      </p:cBhvr>
                                    </p:anim>
                                    <p:anim from="(ppt_y)" to="(ppt_y)" calcmode="lin" valueType="num">
                                      <p:cBhvr>
                                        <p:cTn id="17" dur="770">
                                          <p:stCondLst>
                                            <p:cond delay="1230"/>
                                          </p:stCondLst>
                                        </p:cTn>
                                        <p:tgtEl>
                                          <p:spTgt spid="8195"/>
                                        </p:tgtEl>
                                        <p:attrNameLst>
                                          <p:attrName>ppt_y</p:attrName>
                                        </p:attrNameLst>
                                      </p:cBhvr>
                                    </p:anim>
                                    <p:set>
                                      <p:cBhvr>
                                        <p:cTn id="18" dur="1" fill="hold">
                                          <p:stCondLst>
                                            <p:cond delay="1999"/>
                                          </p:stCondLst>
                                        </p:cTn>
                                        <p:tgtEl>
                                          <p:spTgt spid="8195"/>
                                        </p:tgtEl>
                                        <p:attrNameLst>
                                          <p:attrName>style.visibility</p:attrName>
                                        </p:attrNameLst>
                                      </p:cBhvr>
                                      <p:to>
                                        <p:strVal val="hidden"/>
                                      </p:to>
                                    </p:set>
                                  </p:childTnLst>
                                </p:cTn>
                              </p:par>
                            </p:childTnLst>
                          </p:cTn>
                        </p:par>
                        <p:par>
                          <p:cTn id="19" fill="hold">
                            <p:stCondLst>
                              <p:cond delay="7341"/>
                            </p:stCondLst>
                            <p:childTnLst>
                              <p:par>
                                <p:cTn id="20" presetID="9" presetClass="exit" presetSubtype="0" fill="hold" nodeType="afterEffect">
                                  <p:stCondLst>
                                    <p:cond delay="0"/>
                                  </p:stCondLst>
                                  <p:childTnLst>
                                    <p:animEffect transition="out" filter="dissolv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showWhenStopped="0">
                <p:cTn id="2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pic>
        <p:nvPicPr>
          <p:cNvPr id="9218" name="Picture 2" descr="C:\Users\Ross\Pictures\Microsoft Clip Organizer\j0355917.wmf"/>
          <p:cNvPicPr>
            <a:picLocks noChangeAspect="1" noChangeArrowheads="1"/>
          </p:cNvPicPr>
          <p:nvPr/>
        </p:nvPicPr>
        <p:blipFill>
          <a:blip r:embed="rId4" cstate="print"/>
          <a:srcRect/>
          <a:stretch>
            <a:fillRect/>
          </a:stretch>
        </p:blipFill>
        <p:spPr bwMode="auto">
          <a:xfrm>
            <a:off x="3286116" y="4214818"/>
            <a:ext cx="1319212" cy="1973263"/>
          </a:xfrm>
          <a:prstGeom prst="rect">
            <a:avLst/>
          </a:prstGeom>
          <a:noFill/>
        </p:spPr>
      </p:pic>
      <p:pic>
        <p:nvPicPr>
          <p:cNvPr id="9220" name="Picture 4" descr="C:\Users\Ross\Pictures\Microsoft Clip Organizer\j0355871.wmf"/>
          <p:cNvPicPr>
            <a:picLocks noChangeAspect="1" noChangeArrowheads="1"/>
          </p:cNvPicPr>
          <p:nvPr/>
        </p:nvPicPr>
        <p:blipFill>
          <a:blip r:embed="rId5" cstate="print"/>
          <a:srcRect/>
          <a:stretch>
            <a:fillRect/>
          </a:stretch>
        </p:blipFill>
        <p:spPr bwMode="auto">
          <a:xfrm>
            <a:off x="5072066" y="3857628"/>
            <a:ext cx="1928826" cy="2266953"/>
          </a:xfrm>
          <a:prstGeom prst="rect">
            <a:avLst/>
          </a:prstGeom>
          <a:noFill/>
        </p:spPr>
      </p:pic>
      <p:pic>
        <p:nvPicPr>
          <p:cNvPr id="9221" name="Picture 5" descr="C:\Users\Ross\Pictures\Microsoft Clip Organizer\j0355873.wmf"/>
          <p:cNvPicPr>
            <a:picLocks noChangeAspect="1" noChangeArrowheads="1"/>
          </p:cNvPicPr>
          <p:nvPr/>
        </p:nvPicPr>
        <p:blipFill>
          <a:blip r:embed="rId6" cstate="print"/>
          <a:srcRect/>
          <a:stretch>
            <a:fillRect/>
          </a:stretch>
        </p:blipFill>
        <p:spPr bwMode="auto">
          <a:xfrm>
            <a:off x="1428728" y="3786190"/>
            <a:ext cx="1484313" cy="1830387"/>
          </a:xfrm>
          <a:prstGeom prst="rect">
            <a:avLst/>
          </a:prstGeom>
          <a:noFill/>
        </p:spPr>
      </p:pic>
      <p:sp>
        <p:nvSpPr>
          <p:cNvPr id="7" name="TextBox 6"/>
          <p:cNvSpPr txBox="1"/>
          <p:nvPr/>
        </p:nvSpPr>
        <p:spPr>
          <a:xfrm>
            <a:off x="1285852" y="1857364"/>
            <a:ext cx="6715172" cy="1323439"/>
          </a:xfrm>
          <a:prstGeom prst="rect">
            <a:avLst/>
          </a:prstGeom>
          <a:solidFill>
            <a:schemeClr val="bg1"/>
          </a:solidFill>
        </p:spPr>
        <p:txBody>
          <a:bodyPr wrap="square" rtlCol="0">
            <a:spAutoFit/>
          </a:bodyPr>
          <a:lstStyle/>
          <a:p>
            <a:r>
              <a:rPr lang="en-GB" sz="2000" b="1" dirty="0" smtClean="0">
                <a:latin typeface="Comic Sans MS" pitchFamily="66" charset="0"/>
              </a:rPr>
              <a:t>Everyone from Arcadia was at the disco, including wicked witch Wilma. Simmy was worried that Wilma would recognise her, but in her splendid sari and perfect pumps Simmy looked very different. </a:t>
            </a:r>
            <a:endParaRPr lang="en-GB" sz="2000" b="1" dirty="0">
              <a:latin typeface="Comic Sans MS" pitchFamily="66" charset="0"/>
            </a:endParaRPr>
          </a:p>
        </p:txBody>
      </p:sp>
      <p:pic>
        <p:nvPicPr>
          <p:cNvPr id="8" name="Picture 3" descr="C:\Users\Ross\Pictures\Microsoft Clip Organizer\j0431561.png">
            <a:hlinkClick r:id="" action="ppaction://hlinkshowjump?jump=nextslide"/>
          </p:cNvPr>
          <p:cNvPicPr>
            <a:picLocks noChangeAspect="1" noChangeArrowheads="1"/>
          </p:cNvPicPr>
          <p:nvPr/>
        </p:nvPicPr>
        <p:blipFill>
          <a:blip r:embed="rId7" cstate="print"/>
          <a:srcRect/>
          <a:stretch>
            <a:fillRect/>
          </a:stretch>
        </p:blipFill>
        <p:spPr bwMode="auto">
          <a:xfrm>
            <a:off x="7286644" y="5500702"/>
            <a:ext cx="1214447" cy="1006466"/>
          </a:xfrm>
          <a:prstGeom prst="rect">
            <a:avLst/>
          </a:prstGeom>
          <a:noFill/>
        </p:spPr>
      </p:pic>
      <p:pic>
        <p:nvPicPr>
          <p:cNvPr id="10" name="SN00694_.mid">
            <a:hlinkClick r:id="" action="ppaction://media"/>
          </p:cNvPr>
          <p:cNvPicPr>
            <a:picLocks noRot="1" noChangeAspect="1"/>
          </p:cNvPicPr>
          <p:nvPr>
            <a:audioFile r:link="rId1"/>
          </p:nvPr>
        </p:nvPicPr>
        <p:blipFill>
          <a:blip r:embed="rId8" cstate="print"/>
          <a:stretch>
            <a:fillRect/>
          </a:stretch>
        </p:blipFill>
        <p:spPr>
          <a:xfrm>
            <a:off x="6786578" y="57148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22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1000" r="-11000"/>
          </a:stretch>
        </a:blipFill>
        <a:effectLst/>
      </p:bgPr>
    </p:bg>
    <p:spTree>
      <p:nvGrpSpPr>
        <p:cNvPr id="1" name=""/>
        <p:cNvGrpSpPr/>
        <p:nvPr/>
      </p:nvGrpSpPr>
      <p:grpSpPr>
        <a:xfrm>
          <a:off x="0" y="0"/>
          <a:ext cx="0" cy="0"/>
          <a:chOff x="0" y="0"/>
          <a:chExt cx="0" cy="0"/>
        </a:xfrm>
      </p:grpSpPr>
      <p:pic>
        <p:nvPicPr>
          <p:cNvPr id="10244" name="Picture 4" descr="C:\Users\Ross\Pictures\Microsoft Clip Organizer\j0355871.wmf"/>
          <p:cNvPicPr>
            <a:picLocks noChangeAspect="1" noChangeArrowheads="1"/>
          </p:cNvPicPr>
          <p:nvPr/>
        </p:nvPicPr>
        <p:blipFill>
          <a:blip r:embed="rId6" cstate="print"/>
          <a:srcRect/>
          <a:stretch>
            <a:fillRect/>
          </a:stretch>
        </p:blipFill>
        <p:spPr bwMode="auto">
          <a:xfrm>
            <a:off x="4714876" y="4000504"/>
            <a:ext cx="1500198" cy="1792995"/>
          </a:xfrm>
          <a:prstGeom prst="rect">
            <a:avLst/>
          </a:prstGeom>
          <a:noFill/>
        </p:spPr>
      </p:pic>
      <p:pic>
        <p:nvPicPr>
          <p:cNvPr id="10245" name="Picture 5" descr="C:\Users\Ross\Pictures\Microsoft Clip Organizer\j0092647.wmf"/>
          <p:cNvPicPr>
            <a:picLocks noChangeAspect="1" noChangeArrowheads="1"/>
          </p:cNvPicPr>
          <p:nvPr/>
        </p:nvPicPr>
        <p:blipFill>
          <a:blip r:embed="rId7" cstate="print"/>
          <a:srcRect/>
          <a:stretch>
            <a:fillRect/>
          </a:stretch>
        </p:blipFill>
        <p:spPr bwMode="auto">
          <a:xfrm>
            <a:off x="3571868" y="3071810"/>
            <a:ext cx="1466849" cy="1323969"/>
          </a:xfrm>
          <a:prstGeom prst="rect">
            <a:avLst/>
          </a:prstGeom>
          <a:noFill/>
        </p:spPr>
      </p:pic>
      <p:pic>
        <p:nvPicPr>
          <p:cNvPr id="10246" name="Picture 6" descr="C:\Users\Ross\Pictures\Microsoft Clip Organizer\j0355917.wmf"/>
          <p:cNvPicPr>
            <a:picLocks noChangeAspect="1" noChangeArrowheads="1"/>
          </p:cNvPicPr>
          <p:nvPr/>
        </p:nvPicPr>
        <p:blipFill>
          <a:blip r:embed="rId8" cstate="print"/>
          <a:srcRect/>
          <a:stretch>
            <a:fillRect/>
          </a:stretch>
        </p:blipFill>
        <p:spPr bwMode="auto">
          <a:xfrm>
            <a:off x="2571736" y="4286256"/>
            <a:ext cx="1042975" cy="1589095"/>
          </a:xfrm>
          <a:prstGeom prst="rect">
            <a:avLst/>
          </a:prstGeom>
          <a:noFill/>
        </p:spPr>
      </p:pic>
      <p:pic>
        <p:nvPicPr>
          <p:cNvPr id="7" name="j0074811.wav">
            <a:hlinkClick r:id="" action="ppaction://media"/>
          </p:cNvPr>
          <p:cNvPicPr>
            <a:picLocks noRot="1" noChangeAspect="1"/>
          </p:cNvPicPr>
          <p:nvPr>
            <a:wavAudioFile r:embed="rId1" name="j0074811.wav"/>
          </p:nvPr>
        </p:nvPicPr>
        <p:blipFill>
          <a:blip r:embed="rId9" cstate="print"/>
          <a:stretch>
            <a:fillRect/>
          </a:stretch>
        </p:blipFill>
        <p:spPr>
          <a:xfrm>
            <a:off x="2928926" y="2928934"/>
            <a:ext cx="304800" cy="304800"/>
          </a:xfrm>
          <a:prstGeom prst="rect">
            <a:avLst/>
          </a:prstGeom>
        </p:spPr>
      </p:pic>
      <p:pic>
        <p:nvPicPr>
          <p:cNvPr id="8" name="j0074907.wav">
            <a:hlinkClick r:id="" action="ppaction://media"/>
          </p:cNvPr>
          <p:cNvPicPr>
            <a:picLocks noRot="1" noChangeAspect="1"/>
          </p:cNvPicPr>
          <p:nvPr>
            <a:wavAudioFile r:embed="rId2" name="j0074907.wav"/>
          </p:nvPr>
        </p:nvPicPr>
        <p:blipFill>
          <a:blip r:embed="rId10" cstate="print"/>
          <a:stretch>
            <a:fillRect/>
          </a:stretch>
        </p:blipFill>
        <p:spPr>
          <a:xfrm>
            <a:off x="5072066" y="2928934"/>
            <a:ext cx="304800" cy="304800"/>
          </a:xfrm>
          <a:prstGeom prst="rect">
            <a:avLst/>
          </a:prstGeom>
        </p:spPr>
      </p:pic>
      <p:pic>
        <p:nvPicPr>
          <p:cNvPr id="9" name="Picture 3" descr="C:\Users\Ross\Pictures\Microsoft Clip Organizer\j0431561.png">
            <a:hlinkClick r:id="" action="ppaction://hlinkshowjump?jump=nextslide"/>
          </p:cNvPr>
          <p:cNvPicPr>
            <a:picLocks noChangeAspect="1" noChangeArrowheads="1"/>
          </p:cNvPicPr>
          <p:nvPr/>
        </p:nvPicPr>
        <p:blipFill>
          <a:blip r:embed="rId11" cstate="print"/>
          <a:srcRect/>
          <a:stretch>
            <a:fillRect/>
          </a:stretch>
        </p:blipFill>
        <p:spPr bwMode="auto">
          <a:xfrm>
            <a:off x="7286644" y="5500702"/>
            <a:ext cx="1214447" cy="1006466"/>
          </a:xfrm>
          <a:prstGeom prst="rect">
            <a:avLst/>
          </a:prstGeom>
          <a:noFill/>
        </p:spPr>
      </p:pic>
      <p:sp>
        <p:nvSpPr>
          <p:cNvPr id="10" name="TextBox 9"/>
          <p:cNvSpPr txBox="1"/>
          <p:nvPr/>
        </p:nvSpPr>
        <p:spPr>
          <a:xfrm>
            <a:off x="1571604" y="857232"/>
            <a:ext cx="5643602" cy="1015663"/>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Reneldo and </a:t>
            </a:r>
            <a:r>
              <a:rPr lang="en-GB" sz="2000" b="1" dirty="0" err="1" smtClean="0">
                <a:latin typeface="Comic Sans MS" pitchFamily="66" charset="0"/>
              </a:rPr>
              <a:t>Simmy’s</a:t>
            </a:r>
            <a:r>
              <a:rPr lang="en-GB" sz="2000" b="1" dirty="0" smtClean="0">
                <a:latin typeface="Comic Sans MS" pitchFamily="66" charset="0"/>
              </a:rPr>
              <a:t> eyes met across the dance floor. They danced the night away. It was love at first sight!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1" fill="hold"/>
                                        <p:tgtEl>
                                          <p:spTgt spid="8"/>
                                        </p:tgtEl>
                                      </p:cBhvr>
                                    </p:cmd>
                                  </p:childTnLst>
                                </p:cTn>
                              </p:par>
                            </p:childTnLst>
                          </p:cTn>
                        </p:par>
                        <p:par>
                          <p:cTn id="7" fill="hold">
                            <p:stCondLst>
                              <p:cond delay="1271"/>
                            </p:stCondLst>
                            <p:childTnLst>
                              <p:par>
                                <p:cTn id="8" presetID="1" presetClass="mediacall" presetSubtype="0" fill="hold" nodeType="afterEffect">
                                  <p:stCondLst>
                                    <p:cond delay="0"/>
                                  </p:stCondLst>
                                  <p:childTnLst>
                                    <p:cmd type="call" cmd="playFrom(0.0)">
                                      <p:cBhvr>
                                        <p:cTn id="9" dur="2631" fill="hold"/>
                                        <p:tgtEl>
                                          <p:spTgt spid="7"/>
                                        </p:tgtEl>
                                      </p:cBhvr>
                                    </p:cmd>
                                  </p:childTnLst>
                                </p:cTn>
                              </p:par>
                            </p:childTnLst>
                          </p:cTn>
                        </p:par>
                        <p:par>
                          <p:cTn id="10" fill="hold">
                            <p:stCondLst>
                              <p:cond delay="3902"/>
                            </p:stCondLst>
                            <p:childTnLst>
                              <p:par>
                                <p:cTn id="11" presetID="9"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dissolve">
                                      <p:cBhvr>
                                        <p:cTn id="13" dur="500"/>
                                        <p:tgtEl>
                                          <p:spTgt spid="10245"/>
                                        </p:tgtEl>
                                      </p:cBhvr>
                                    </p:animEffect>
                                  </p:childTnLst>
                                  <p:subTnLst>
                                    <p:audio>
                                      <p:cMediaNode>
                                        <p:cTn display="0" masterRel="sameClick">
                                          <p:stCondLst>
                                            <p:cond evt="begin" delay="0">
                                              <p:tn val="11"/>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11266" name="Picture 2" descr="C:\Users\Ross\Pictures\Microsoft Clip Organizer\j0404615.wmf"/>
          <p:cNvPicPr>
            <a:picLocks noChangeAspect="1" noChangeArrowheads="1"/>
          </p:cNvPicPr>
          <p:nvPr/>
        </p:nvPicPr>
        <p:blipFill>
          <a:blip r:embed="rId3" cstate="print"/>
          <a:srcRect/>
          <a:stretch>
            <a:fillRect/>
          </a:stretch>
        </p:blipFill>
        <p:spPr bwMode="auto">
          <a:xfrm>
            <a:off x="3286116" y="1285861"/>
            <a:ext cx="2500329" cy="3144852"/>
          </a:xfrm>
          <a:prstGeom prst="rect">
            <a:avLst/>
          </a:prstGeom>
          <a:noFill/>
        </p:spPr>
      </p:pic>
      <p:pic>
        <p:nvPicPr>
          <p:cNvPr id="3" name="j0074739.wav">
            <a:hlinkClick r:id="" action="ppaction://media"/>
          </p:cNvPr>
          <p:cNvPicPr>
            <a:picLocks noRot="1" noChangeAspect="1"/>
          </p:cNvPicPr>
          <p:nvPr>
            <a:wavAudioFile r:embed="rId1" name="j0074739.wav"/>
          </p:nvPr>
        </p:nvPicPr>
        <p:blipFill>
          <a:blip r:embed="rId4" cstate="print"/>
          <a:stretch>
            <a:fillRect/>
          </a:stretch>
        </p:blipFill>
        <p:spPr>
          <a:xfrm>
            <a:off x="4419600" y="3276600"/>
            <a:ext cx="304800" cy="304800"/>
          </a:xfrm>
          <a:prstGeom prst="rect">
            <a:avLst/>
          </a:prstGeom>
        </p:spPr>
      </p:pic>
      <p:pic>
        <p:nvPicPr>
          <p:cNvPr id="4" name="Picture 3" descr="C:\Users\Ross\Pictures\Microsoft Clip Organizer\j0431561.png">
            <a:hlinkClick r:id="" action="ppaction://hlinkshowjump?jump=nextslide"/>
          </p:cNvPr>
          <p:cNvPicPr>
            <a:picLocks noChangeAspect="1" noChangeArrowheads="1"/>
          </p:cNvPicPr>
          <p:nvPr/>
        </p:nvPicPr>
        <p:blipFill>
          <a:blip r:embed="rId5" cstate="print"/>
          <a:srcRect/>
          <a:stretch>
            <a:fillRect/>
          </a:stretch>
        </p:blipFill>
        <p:spPr bwMode="auto">
          <a:xfrm>
            <a:off x="7286644" y="5500702"/>
            <a:ext cx="1214447" cy="1006466"/>
          </a:xfrm>
          <a:prstGeom prst="rect">
            <a:avLst/>
          </a:prstGeom>
          <a:noFill/>
        </p:spPr>
      </p:pic>
      <p:sp>
        <p:nvSpPr>
          <p:cNvPr id="5" name="TextBox 4"/>
          <p:cNvSpPr txBox="1"/>
          <p:nvPr/>
        </p:nvSpPr>
        <p:spPr>
          <a:xfrm>
            <a:off x="571472" y="5000636"/>
            <a:ext cx="6215106" cy="1631216"/>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While Reneldo was getting </a:t>
            </a:r>
            <a:r>
              <a:rPr lang="en-GB" sz="2000" b="1" dirty="0" err="1" smtClean="0">
                <a:latin typeface="Comic Sans MS" pitchFamily="66" charset="0"/>
              </a:rPr>
              <a:t>Simmy</a:t>
            </a:r>
            <a:r>
              <a:rPr lang="en-GB" sz="2000" b="1" dirty="0" smtClean="0">
                <a:latin typeface="Comic Sans MS" pitchFamily="66" charset="0"/>
              </a:rPr>
              <a:t> a glass of lemonade the clock began to strike midnight. Simmy remembered  what the good fairy had said and ran out of the disco and back home as quickly as she could!</a:t>
            </a:r>
            <a:endParaRPr lang="en-GB" sz="2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1266"/>
                                        </p:tgtEl>
                                        <p:attrNameLst>
                                          <p:attrName>r</p:attrName>
                                        </p:attrNameLst>
                                      </p:cBhvr>
                                    </p:animRot>
                                  </p:childTnLst>
                                </p:cTn>
                              </p:par>
                              <p:par>
                                <p:cTn id="7" presetID="1" presetClass="mediacall" presetSubtype="0" fill="hold" nodeType="withEffect">
                                  <p:stCondLst>
                                    <p:cond delay="0"/>
                                  </p:stCondLst>
                                  <p:childTnLst>
                                    <p:cmd type="call" cmd="playFrom(0.0)">
                                      <p:cBhvr>
                                        <p:cTn id="8" dur="24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12290" name="Picture 2" descr="C:\Users\Ross\Pictures\Microsoft Clip Organizer\bd05145_.wmf"/>
          <p:cNvPicPr>
            <a:picLocks noChangeAspect="1" noChangeArrowheads="1"/>
          </p:cNvPicPr>
          <p:nvPr/>
        </p:nvPicPr>
        <p:blipFill>
          <a:blip r:embed="rId3" cstate="print"/>
          <a:srcRect/>
          <a:stretch>
            <a:fillRect/>
          </a:stretch>
        </p:blipFill>
        <p:spPr bwMode="auto">
          <a:xfrm>
            <a:off x="2857488" y="1752600"/>
            <a:ext cx="3143272" cy="1819276"/>
          </a:xfrm>
          <a:prstGeom prst="rect">
            <a:avLst/>
          </a:prstGeom>
          <a:noFill/>
        </p:spPr>
      </p:pic>
      <p:pic>
        <p:nvPicPr>
          <p:cNvPr id="3" name="j0074892.wav">
            <a:hlinkClick r:id="" action="ppaction://media"/>
          </p:cNvPr>
          <p:cNvPicPr>
            <a:picLocks noRot="1" noChangeAspect="1"/>
          </p:cNvPicPr>
          <p:nvPr>
            <a:wavAudioFile r:embed="rId1" name="j0074892.wav"/>
          </p:nvPr>
        </p:nvPicPr>
        <p:blipFill>
          <a:blip r:embed="rId4" cstate="print"/>
          <a:stretch>
            <a:fillRect/>
          </a:stretch>
        </p:blipFill>
        <p:spPr>
          <a:xfrm>
            <a:off x="6500826" y="1785926"/>
            <a:ext cx="304800" cy="304800"/>
          </a:xfrm>
          <a:prstGeom prst="rect">
            <a:avLst/>
          </a:prstGeom>
        </p:spPr>
      </p:pic>
      <p:sp>
        <p:nvSpPr>
          <p:cNvPr id="5" name="TextBox 4"/>
          <p:cNvSpPr txBox="1"/>
          <p:nvPr/>
        </p:nvSpPr>
        <p:spPr>
          <a:xfrm>
            <a:off x="214282" y="4071942"/>
            <a:ext cx="6858048" cy="2246769"/>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When Reneldo returned with the glass of lemonade he was surprised to find Simmy gone. He didn’t know </a:t>
            </a:r>
            <a:r>
              <a:rPr lang="en-GB" sz="2000" b="1" dirty="0" err="1" smtClean="0">
                <a:latin typeface="Comic Sans MS" pitchFamily="66" charset="0"/>
              </a:rPr>
              <a:t>Simmy’s</a:t>
            </a:r>
            <a:r>
              <a:rPr lang="en-GB" sz="2000" b="1" dirty="0" smtClean="0">
                <a:latin typeface="Comic Sans MS" pitchFamily="66" charset="0"/>
              </a:rPr>
              <a:t> name or where in Arcadia she lived, so how would he ever find her? In her hurry Simmy had left her perfect pumps behind. “I shall search the whole of Arcadia until I find the mystery girl who fits these perfect pumps!” exclaimed Reneldo.</a:t>
            </a:r>
            <a:endParaRPr lang="en-GB" sz="2000" b="1" dirty="0">
              <a:latin typeface="Comic Sans MS" pitchFamily="66" charset="0"/>
            </a:endParaRPr>
          </a:p>
        </p:txBody>
      </p:sp>
      <p:pic>
        <p:nvPicPr>
          <p:cNvPr id="6" name="Picture 5" descr="C:\Users\Ross\Pictures\Microsoft Clip Organizer\j0431561.png">
            <a:hlinkClick r:id="" action="ppaction://hlinkshowjump?jump=nextslide"/>
          </p:cNvPr>
          <p:cNvPicPr>
            <a:picLocks noChangeAspect="1" noChangeArrowheads="1"/>
          </p:cNvPicPr>
          <p:nvPr/>
        </p:nvPicPr>
        <p:blipFill>
          <a:blip r:embed="rId5" cstate="print"/>
          <a:srcRect/>
          <a:stretch>
            <a:fillRect/>
          </a:stretch>
        </p:blipFill>
        <p:spPr bwMode="auto">
          <a:xfrm>
            <a:off x="7286644" y="5500702"/>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035" name="Picture 11" descr="C:\Users\Ross\Pictures\Microsoft Clip Organizer\j0355915.wmf"/>
          <p:cNvPicPr>
            <a:picLocks noChangeAspect="1" noChangeArrowheads="1"/>
          </p:cNvPicPr>
          <p:nvPr/>
        </p:nvPicPr>
        <p:blipFill>
          <a:blip r:embed="rId3" cstate="print"/>
          <a:srcRect/>
          <a:stretch>
            <a:fillRect/>
          </a:stretch>
        </p:blipFill>
        <p:spPr bwMode="auto">
          <a:xfrm>
            <a:off x="6929454" y="214290"/>
            <a:ext cx="1344612" cy="1873250"/>
          </a:xfrm>
          <a:prstGeom prst="rect">
            <a:avLst/>
          </a:prstGeom>
          <a:noFill/>
        </p:spPr>
      </p:pic>
      <p:pic>
        <p:nvPicPr>
          <p:cNvPr id="1036" name="Picture 12" descr="C:\Users\Ross\Pictures\Microsoft Clip Organizer\j0359661.wmf"/>
          <p:cNvPicPr>
            <a:picLocks noChangeAspect="1" noChangeArrowheads="1"/>
          </p:cNvPicPr>
          <p:nvPr/>
        </p:nvPicPr>
        <p:blipFill>
          <a:blip r:embed="rId4" cstate="print"/>
          <a:srcRect/>
          <a:stretch>
            <a:fillRect/>
          </a:stretch>
        </p:blipFill>
        <p:spPr bwMode="auto">
          <a:xfrm>
            <a:off x="6929454" y="2428868"/>
            <a:ext cx="1298575" cy="1914525"/>
          </a:xfrm>
          <a:prstGeom prst="rect">
            <a:avLst/>
          </a:prstGeom>
          <a:noFill/>
        </p:spPr>
      </p:pic>
      <p:pic>
        <p:nvPicPr>
          <p:cNvPr id="1037" name="Picture 13" descr="C:\Users\Ross\Pictures\Microsoft Clip Organizer\j0359665.wmf"/>
          <p:cNvPicPr>
            <a:picLocks noChangeAspect="1" noChangeArrowheads="1"/>
          </p:cNvPicPr>
          <p:nvPr/>
        </p:nvPicPr>
        <p:blipFill>
          <a:blip r:embed="rId5" cstate="print"/>
          <a:srcRect/>
          <a:stretch>
            <a:fillRect/>
          </a:stretch>
        </p:blipFill>
        <p:spPr bwMode="auto">
          <a:xfrm>
            <a:off x="714348" y="381524"/>
            <a:ext cx="1247775" cy="1885404"/>
          </a:xfrm>
          <a:prstGeom prst="rect">
            <a:avLst/>
          </a:prstGeom>
          <a:noFill/>
        </p:spPr>
      </p:pic>
      <p:pic>
        <p:nvPicPr>
          <p:cNvPr id="1038" name="Picture 14" descr="C:\Users\Ross\Pictures\Microsoft Clip Organizer\j0355911.wmf"/>
          <p:cNvPicPr>
            <a:picLocks noChangeAspect="1" noChangeArrowheads="1"/>
          </p:cNvPicPr>
          <p:nvPr/>
        </p:nvPicPr>
        <p:blipFill>
          <a:blip r:embed="rId6" cstate="print"/>
          <a:srcRect/>
          <a:stretch>
            <a:fillRect/>
          </a:stretch>
        </p:blipFill>
        <p:spPr bwMode="auto">
          <a:xfrm>
            <a:off x="571472" y="2571744"/>
            <a:ext cx="1657350" cy="1844675"/>
          </a:xfrm>
          <a:prstGeom prst="rect">
            <a:avLst/>
          </a:prstGeom>
          <a:noFill/>
        </p:spPr>
      </p:pic>
      <p:pic>
        <p:nvPicPr>
          <p:cNvPr id="1039" name="Picture 15" descr="C:\Users\Ross\Pictures\Microsoft Clip Organizer\j0355871.wmf"/>
          <p:cNvPicPr>
            <a:picLocks noChangeAspect="1" noChangeArrowheads="1"/>
          </p:cNvPicPr>
          <p:nvPr/>
        </p:nvPicPr>
        <p:blipFill>
          <a:blip r:embed="rId7" cstate="print"/>
          <a:srcRect/>
          <a:stretch>
            <a:fillRect/>
          </a:stretch>
        </p:blipFill>
        <p:spPr bwMode="auto">
          <a:xfrm>
            <a:off x="3428992" y="1071546"/>
            <a:ext cx="2214578" cy="2463817"/>
          </a:xfrm>
          <a:prstGeom prst="rect">
            <a:avLst/>
          </a:prstGeom>
          <a:noFill/>
        </p:spPr>
      </p:pic>
      <p:sp>
        <p:nvSpPr>
          <p:cNvPr id="17" name="TextBox 16"/>
          <p:cNvSpPr txBox="1"/>
          <p:nvPr/>
        </p:nvSpPr>
        <p:spPr>
          <a:xfrm>
            <a:off x="285720" y="4929198"/>
            <a:ext cx="6786610" cy="1631216"/>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Reneldo searched all over the Arcadia to find the mystery girl he had met at the disco. He met many beautiful girls, but the perfect pumps didn’t fit any of them. Poor Reneldo! He only had one more place left to try - wicked witch Wilma’s castle.</a:t>
            </a:r>
            <a:endParaRPr lang="en-GB" sz="2000" b="1" dirty="0">
              <a:latin typeface="Comic Sans MS" pitchFamily="66" charset="0"/>
            </a:endParaRPr>
          </a:p>
        </p:txBody>
      </p:sp>
      <p:pic>
        <p:nvPicPr>
          <p:cNvPr id="18" name="Picture 17" descr="C:\Users\Ross\Pictures\Microsoft Clip Organizer\j0431561.png">
            <a:hlinkClick r:id="" action="ppaction://hlinkshowjump?jump=nextslide"/>
          </p:cNvPr>
          <p:cNvPicPr>
            <a:picLocks noChangeAspect="1" noChangeArrowheads="1"/>
          </p:cNvPicPr>
          <p:nvPr/>
        </p:nvPicPr>
        <p:blipFill>
          <a:blip r:embed="rId8" cstate="print"/>
          <a:srcRect/>
          <a:stretch>
            <a:fillRect/>
          </a:stretch>
        </p:blipFill>
        <p:spPr bwMode="auto">
          <a:xfrm>
            <a:off x="7286644" y="5500702"/>
            <a:ext cx="1214447" cy="1006466"/>
          </a:xfrm>
          <a:prstGeom prst="rect">
            <a:avLst/>
          </a:prstGeom>
          <a:noFill/>
        </p:spPr>
      </p:pic>
      <p:pic>
        <p:nvPicPr>
          <p:cNvPr id="19" name="SN00823A.wav">
            <a:hlinkClick r:id="" action="ppaction://media"/>
          </p:cNvPr>
          <p:cNvPicPr>
            <a:picLocks noRot="1" noChangeAspect="1"/>
          </p:cNvPicPr>
          <p:nvPr>
            <a:wavAudioFile r:embed="rId1" name="SN00823A.wav"/>
          </p:nvPr>
        </p:nvPicPr>
        <p:blipFill>
          <a:blip r:embed="rId9" cstate="print"/>
          <a:stretch>
            <a:fillRect/>
          </a:stretch>
        </p:blipFill>
        <p:spPr>
          <a:xfrm>
            <a:off x="5643570" y="421481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497"/>
                            </p:stCondLst>
                            <p:childTnLst>
                              <p:par>
                                <p:cTn id="5" presetID="26" presetClass="entr" presetSubtype="0" fill="hold" nodeType="after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wipe(down)">
                                      <p:cBhvr>
                                        <p:cTn id="7" dur="580">
                                          <p:stCondLst>
                                            <p:cond delay="0"/>
                                          </p:stCondLst>
                                        </p:cTn>
                                        <p:tgtEl>
                                          <p:spTgt spid="1037"/>
                                        </p:tgtEl>
                                      </p:cBhvr>
                                    </p:animEffect>
                                    <p:anim calcmode="lin" valueType="num">
                                      <p:cBhvr>
                                        <p:cTn id="8" dur="1822" tmFilter="0,0; 0.14,0.36; 0.43,0.73; 0.71,0.91; 1.0,1.0">
                                          <p:stCondLst>
                                            <p:cond delay="0"/>
                                          </p:stCondLst>
                                        </p:cTn>
                                        <p:tgtEl>
                                          <p:spTgt spid="10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7"/>
                                        </p:tgtEl>
                                      </p:cBhvr>
                                      <p:to x="100000" y="60000"/>
                                    </p:animScale>
                                    <p:animScale>
                                      <p:cBhvr>
                                        <p:cTn id="14" dur="166" decel="50000">
                                          <p:stCondLst>
                                            <p:cond delay="676"/>
                                          </p:stCondLst>
                                        </p:cTn>
                                        <p:tgtEl>
                                          <p:spTgt spid="1037"/>
                                        </p:tgtEl>
                                      </p:cBhvr>
                                      <p:to x="100000" y="100000"/>
                                    </p:animScale>
                                    <p:animScale>
                                      <p:cBhvr>
                                        <p:cTn id="15" dur="26">
                                          <p:stCondLst>
                                            <p:cond delay="1312"/>
                                          </p:stCondLst>
                                        </p:cTn>
                                        <p:tgtEl>
                                          <p:spTgt spid="1037"/>
                                        </p:tgtEl>
                                      </p:cBhvr>
                                      <p:to x="100000" y="80000"/>
                                    </p:animScale>
                                    <p:animScale>
                                      <p:cBhvr>
                                        <p:cTn id="16" dur="166" decel="50000">
                                          <p:stCondLst>
                                            <p:cond delay="1338"/>
                                          </p:stCondLst>
                                        </p:cTn>
                                        <p:tgtEl>
                                          <p:spTgt spid="1037"/>
                                        </p:tgtEl>
                                      </p:cBhvr>
                                      <p:to x="100000" y="100000"/>
                                    </p:animScale>
                                    <p:animScale>
                                      <p:cBhvr>
                                        <p:cTn id="17" dur="26">
                                          <p:stCondLst>
                                            <p:cond delay="1642"/>
                                          </p:stCondLst>
                                        </p:cTn>
                                        <p:tgtEl>
                                          <p:spTgt spid="1037"/>
                                        </p:tgtEl>
                                      </p:cBhvr>
                                      <p:to x="100000" y="90000"/>
                                    </p:animScale>
                                    <p:animScale>
                                      <p:cBhvr>
                                        <p:cTn id="18" dur="166" decel="50000">
                                          <p:stCondLst>
                                            <p:cond delay="1668"/>
                                          </p:stCondLst>
                                        </p:cTn>
                                        <p:tgtEl>
                                          <p:spTgt spid="1037"/>
                                        </p:tgtEl>
                                      </p:cBhvr>
                                      <p:to x="100000" y="100000"/>
                                    </p:animScale>
                                    <p:animScale>
                                      <p:cBhvr>
                                        <p:cTn id="19" dur="26">
                                          <p:stCondLst>
                                            <p:cond delay="1808"/>
                                          </p:stCondLst>
                                        </p:cTn>
                                        <p:tgtEl>
                                          <p:spTgt spid="1037"/>
                                        </p:tgtEl>
                                      </p:cBhvr>
                                      <p:to x="100000" y="95000"/>
                                    </p:animScale>
                                    <p:animScale>
                                      <p:cBhvr>
                                        <p:cTn id="20" dur="166" decel="50000">
                                          <p:stCondLst>
                                            <p:cond delay="1834"/>
                                          </p:stCondLst>
                                        </p:cTn>
                                        <p:tgtEl>
                                          <p:spTgt spid="1037"/>
                                        </p:tgtEl>
                                      </p:cBhvr>
                                      <p:to x="100000" y="100000"/>
                                    </p:animScale>
                                  </p:childTnLst>
                                </p:cTn>
                              </p:par>
                            </p:childTnLst>
                          </p:cTn>
                        </p:par>
                        <p:par>
                          <p:cTn id="21" fill="hold">
                            <p:stCondLst>
                              <p:cond delay="3497"/>
                            </p:stCondLst>
                            <p:childTnLst>
                              <p:par>
                                <p:cTn id="22" presetID="26" presetClass="entr" presetSubtype="0" fill="hold" nodeType="after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wipe(down)">
                                      <p:cBhvr>
                                        <p:cTn id="24" dur="580">
                                          <p:stCondLst>
                                            <p:cond delay="0"/>
                                          </p:stCondLst>
                                        </p:cTn>
                                        <p:tgtEl>
                                          <p:spTgt spid="1035"/>
                                        </p:tgtEl>
                                      </p:cBhvr>
                                    </p:animEffect>
                                    <p:anim calcmode="lin" valueType="num">
                                      <p:cBhvr>
                                        <p:cTn id="25" dur="1822" tmFilter="0,0; 0.14,0.36; 0.43,0.73; 0.71,0.91; 1.0,1.0">
                                          <p:stCondLst>
                                            <p:cond delay="0"/>
                                          </p:stCondLst>
                                        </p:cTn>
                                        <p:tgtEl>
                                          <p:spTgt spid="103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3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3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3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35"/>
                                        </p:tgtEl>
                                        <p:attrNameLst>
                                          <p:attrName>ppt_y</p:attrName>
                                        </p:attrNameLst>
                                      </p:cBhvr>
                                      <p:tavLst>
                                        <p:tav tm="0" fmla="#ppt_y-sin(pi*$)/81">
                                          <p:val>
                                            <p:fltVal val="0"/>
                                          </p:val>
                                        </p:tav>
                                        <p:tav tm="100000">
                                          <p:val>
                                            <p:fltVal val="1"/>
                                          </p:val>
                                        </p:tav>
                                      </p:tavLst>
                                    </p:anim>
                                    <p:animScale>
                                      <p:cBhvr>
                                        <p:cTn id="30" dur="26">
                                          <p:stCondLst>
                                            <p:cond delay="650"/>
                                          </p:stCondLst>
                                        </p:cTn>
                                        <p:tgtEl>
                                          <p:spTgt spid="1035"/>
                                        </p:tgtEl>
                                      </p:cBhvr>
                                      <p:to x="100000" y="60000"/>
                                    </p:animScale>
                                    <p:animScale>
                                      <p:cBhvr>
                                        <p:cTn id="31" dur="166" decel="50000">
                                          <p:stCondLst>
                                            <p:cond delay="676"/>
                                          </p:stCondLst>
                                        </p:cTn>
                                        <p:tgtEl>
                                          <p:spTgt spid="1035"/>
                                        </p:tgtEl>
                                      </p:cBhvr>
                                      <p:to x="100000" y="100000"/>
                                    </p:animScale>
                                    <p:animScale>
                                      <p:cBhvr>
                                        <p:cTn id="32" dur="26">
                                          <p:stCondLst>
                                            <p:cond delay="1312"/>
                                          </p:stCondLst>
                                        </p:cTn>
                                        <p:tgtEl>
                                          <p:spTgt spid="1035"/>
                                        </p:tgtEl>
                                      </p:cBhvr>
                                      <p:to x="100000" y="80000"/>
                                    </p:animScale>
                                    <p:animScale>
                                      <p:cBhvr>
                                        <p:cTn id="33" dur="166" decel="50000">
                                          <p:stCondLst>
                                            <p:cond delay="1338"/>
                                          </p:stCondLst>
                                        </p:cTn>
                                        <p:tgtEl>
                                          <p:spTgt spid="1035"/>
                                        </p:tgtEl>
                                      </p:cBhvr>
                                      <p:to x="100000" y="100000"/>
                                    </p:animScale>
                                    <p:animScale>
                                      <p:cBhvr>
                                        <p:cTn id="34" dur="26">
                                          <p:stCondLst>
                                            <p:cond delay="1642"/>
                                          </p:stCondLst>
                                        </p:cTn>
                                        <p:tgtEl>
                                          <p:spTgt spid="1035"/>
                                        </p:tgtEl>
                                      </p:cBhvr>
                                      <p:to x="100000" y="90000"/>
                                    </p:animScale>
                                    <p:animScale>
                                      <p:cBhvr>
                                        <p:cTn id="35" dur="166" decel="50000">
                                          <p:stCondLst>
                                            <p:cond delay="1668"/>
                                          </p:stCondLst>
                                        </p:cTn>
                                        <p:tgtEl>
                                          <p:spTgt spid="1035"/>
                                        </p:tgtEl>
                                      </p:cBhvr>
                                      <p:to x="100000" y="100000"/>
                                    </p:animScale>
                                    <p:animScale>
                                      <p:cBhvr>
                                        <p:cTn id="36" dur="26">
                                          <p:stCondLst>
                                            <p:cond delay="1808"/>
                                          </p:stCondLst>
                                        </p:cTn>
                                        <p:tgtEl>
                                          <p:spTgt spid="1035"/>
                                        </p:tgtEl>
                                      </p:cBhvr>
                                      <p:to x="100000" y="95000"/>
                                    </p:animScale>
                                    <p:animScale>
                                      <p:cBhvr>
                                        <p:cTn id="37" dur="166" decel="50000">
                                          <p:stCondLst>
                                            <p:cond delay="1834"/>
                                          </p:stCondLst>
                                        </p:cTn>
                                        <p:tgtEl>
                                          <p:spTgt spid="1035"/>
                                        </p:tgtEl>
                                      </p:cBhvr>
                                      <p:to x="100000" y="100000"/>
                                    </p:animScale>
                                  </p:childTnLst>
                                </p:cTn>
                              </p:par>
                            </p:childTnLst>
                          </p:cTn>
                        </p:par>
                        <p:par>
                          <p:cTn id="38" fill="hold">
                            <p:stCondLst>
                              <p:cond delay="5497"/>
                            </p:stCondLst>
                            <p:childTnLst>
                              <p:par>
                                <p:cTn id="39" presetID="26" presetClass="entr" presetSubtype="0" fill="hold" nodeType="afterEffect">
                                  <p:stCondLst>
                                    <p:cond delay="0"/>
                                  </p:stCondLst>
                                  <p:childTnLst>
                                    <p:set>
                                      <p:cBhvr>
                                        <p:cTn id="40" dur="1" fill="hold">
                                          <p:stCondLst>
                                            <p:cond delay="0"/>
                                          </p:stCondLst>
                                        </p:cTn>
                                        <p:tgtEl>
                                          <p:spTgt spid="1038"/>
                                        </p:tgtEl>
                                        <p:attrNameLst>
                                          <p:attrName>style.visibility</p:attrName>
                                        </p:attrNameLst>
                                      </p:cBhvr>
                                      <p:to>
                                        <p:strVal val="visible"/>
                                      </p:to>
                                    </p:set>
                                    <p:animEffect transition="in" filter="wipe(down)">
                                      <p:cBhvr>
                                        <p:cTn id="41" dur="580">
                                          <p:stCondLst>
                                            <p:cond delay="0"/>
                                          </p:stCondLst>
                                        </p:cTn>
                                        <p:tgtEl>
                                          <p:spTgt spid="1038"/>
                                        </p:tgtEl>
                                      </p:cBhvr>
                                    </p:animEffect>
                                    <p:anim calcmode="lin" valueType="num">
                                      <p:cBhvr>
                                        <p:cTn id="42"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47" dur="26">
                                          <p:stCondLst>
                                            <p:cond delay="650"/>
                                          </p:stCondLst>
                                        </p:cTn>
                                        <p:tgtEl>
                                          <p:spTgt spid="1038"/>
                                        </p:tgtEl>
                                      </p:cBhvr>
                                      <p:to x="100000" y="60000"/>
                                    </p:animScale>
                                    <p:animScale>
                                      <p:cBhvr>
                                        <p:cTn id="48" dur="166" decel="50000">
                                          <p:stCondLst>
                                            <p:cond delay="676"/>
                                          </p:stCondLst>
                                        </p:cTn>
                                        <p:tgtEl>
                                          <p:spTgt spid="1038"/>
                                        </p:tgtEl>
                                      </p:cBhvr>
                                      <p:to x="100000" y="100000"/>
                                    </p:animScale>
                                    <p:animScale>
                                      <p:cBhvr>
                                        <p:cTn id="49" dur="26">
                                          <p:stCondLst>
                                            <p:cond delay="1312"/>
                                          </p:stCondLst>
                                        </p:cTn>
                                        <p:tgtEl>
                                          <p:spTgt spid="1038"/>
                                        </p:tgtEl>
                                      </p:cBhvr>
                                      <p:to x="100000" y="80000"/>
                                    </p:animScale>
                                    <p:animScale>
                                      <p:cBhvr>
                                        <p:cTn id="50" dur="166" decel="50000">
                                          <p:stCondLst>
                                            <p:cond delay="1338"/>
                                          </p:stCondLst>
                                        </p:cTn>
                                        <p:tgtEl>
                                          <p:spTgt spid="1038"/>
                                        </p:tgtEl>
                                      </p:cBhvr>
                                      <p:to x="100000" y="100000"/>
                                    </p:animScale>
                                    <p:animScale>
                                      <p:cBhvr>
                                        <p:cTn id="51" dur="26">
                                          <p:stCondLst>
                                            <p:cond delay="1642"/>
                                          </p:stCondLst>
                                        </p:cTn>
                                        <p:tgtEl>
                                          <p:spTgt spid="1038"/>
                                        </p:tgtEl>
                                      </p:cBhvr>
                                      <p:to x="100000" y="90000"/>
                                    </p:animScale>
                                    <p:animScale>
                                      <p:cBhvr>
                                        <p:cTn id="52" dur="166" decel="50000">
                                          <p:stCondLst>
                                            <p:cond delay="1668"/>
                                          </p:stCondLst>
                                        </p:cTn>
                                        <p:tgtEl>
                                          <p:spTgt spid="1038"/>
                                        </p:tgtEl>
                                      </p:cBhvr>
                                      <p:to x="100000" y="100000"/>
                                    </p:animScale>
                                    <p:animScale>
                                      <p:cBhvr>
                                        <p:cTn id="53" dur="26">
                                          <p:stCondLst>
                                            <p:cond delay="1808"/>
                                          </p:stCondLst>
                                        </p:cTn>
                                        <p:tgtEl>
                                          <p:spTgt spid="1038"/>
                                        </p:tgtEl>
                                      </p:cBhvr>
                                      <p:to x="100000" y="95000"/>
                                    </p:animScale>
                                    <p:animScale>
                                      <p:cBhvr>
                                        <p:cTn id="54" dur="166" decel="50000">
                                          <p:stCondLst>
                                            <p:cond delay="1834"/>
                                          </p:stCondLst>
                                        </p:cTn>
                                        <p:tgtEl>
                                          <p:spTgt spid="1038"/>
                                        </p:tgtEl>
                                      </p:cBhvr>
                                      <p:to x="100000" y="100000"/>
                                    </p:animScale>
                                  </p:childTnLst>
                                </p:cTn>
                              </p:par>
                            </p:childTnLst>
                          </p:cTn>
                        </p:par>
                        <p:par>
                          <p:cTn id="55" fill="hold">
                            <p:stCondLst>
                              <p:cond delay="7497"/>
                            </p:stCondLst>
                            <p:childTnLst>
                              <p:par>
                                <p:cTn id="56" presetID="26" presetClass="entr" presetSubtype="0" fill="hold" nodeType="afterEffect">
                                  <p:stCondLst>
                                    <p:cond delay="0"/>
                                  </p:stCondLst>
                                  <p:childTnLst>
                                    <p:set>
                                      <p:cBhvr>
                                        <p:cTn id="57" dur="1" fill="hold">
                                          <p:stCondLst>
                                            <p:cond delay="0"/>
                                          </p:stCondLst>
                                        </p:cTn>
                                        <p:tgtEl>
                                          <p:spTgt spid="1036"/>
                                        </p:tgtEl>
                                        <p:attrNameLst>
                                          <p:attrName>style.visibility</p:attrName>
                                        </p:attrNameLst>
                                      </p:cBhvr>
                                      <p:to>
                                        <p:strVal val="visible"/>
                                      </p:to>
                                    </p:set>
                                    <p:animEffect transition="in" filter="wipe(down)">
                                      <p:cBhvr>
                                        <p:cTn id="58" dur="580">
                                          <p:stCondLst>
                                            <p:cond delay="0"/>
                                          </p:stCondLst>
                                        </p:cTn>
                                        <p:tgtEl>
                                          <p:spTgt spid="1036"/>
                                        </p:tgtEl>
                                      </p:cBhvr>
                                    </p:animEffect>
                                    <p:anim calcmode="lin" valueType="num">
                                      <p:cBhvr>
                                        <p:cTn id="59" dur="1822" tmFilter="0,0; 0.14,0.36; 0.43,0.73; 0.71,0.91; 1.0,1.0">
                                          <p:stCondLst>
                                            <p:cond delay="0"/>
                                          </p:stCondLst>
                                        </p:cTn>
                                        <p:tgtEl>
                                          <p:spTgt spid="103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3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3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3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36"/>
                                        </p:tgtEl>
                                        <p:attrNameLst>
                                          <p:attrName>ppt_y</p:attrName>
                                        </p:attrNameLst>
                                      </p:cBhvr>
                                      <p:tavLst>
                                        <p:tav tm="0" fmla="#ppt_y-sin(pi*$)/81">
                                          <p:val>
                                            <p:fltVal val="0"/>
                                          </p:val>
                                        </p:tav>
                                        <p:tav tm="100000">
                                          <p:val>
                                            <p:fltVal val="1"/>
                                          </p:val>
                                        </p:tav>
                                      </p:tavLst>
                                    </p:anim>
                                    <p:animScale>
                                      <p:cBhvr>
                                        <p:cTn id="64" dur="26">
                                          <p:stCondLst>
                                            <p:cond delay="650"/>
                                          </p:stCondLst>
                                        </p:cTn>
                                        <p:tgtEl>
                                          <p:spTgt spid="1036"/>
                                        </p:tgtEl>
                                      </p:cBhvr>
                                      <p:to x="100000" y="60000"/>
                                    </p:animScale>
                                    <p:animScale>
                                      <p:cBhvr>
                                        <p:cTn id="65" dur="166" decel="50000">
                                          <p:stCondLst>
                                            <p:cond delay="676"/>
                                          </p:stCondLst>
                                        </p:cTn>
                                        <p:tgtEl>
                                          <p:spTgt spid="1036"/>
                                        </p:tgtEl>
                                      </p:cBhvr>
                                      <p:to x="100000" y="100000"/>
                                    </p:animScale>
                                    <p:animScale>
                                      <p:cBhvr>
                                        <p:cTn id="66" dur="26">
                                          <p:stCondLst>
                                            <p:cond delay="1312"/>
                                          </p:stCondLst>
                                        </p:cTn>
                                        <p:tgtEl>
                                          <p:spTgt spid="1036"/>
                                        </p:tgtEl>
                                      </p:cBhvr>
                                      <p:to x="100000" y="80000"/>
                                    </p:animScale>
                                    <p:animScale>
                                      <p:cBhvr>
                                        <p:cTn id="67" dur="166" decel="50000">
                                          <p:stCondLst>
                                            <p:cond delay="1338"/>
                                          </p:stCondLst>
                                        </p:cTn>
                                        <p:tgtEl>
                                          <p:spTgt spid="1036"/>
                                        </p:tgtEl>
                                      </p:cBhvr>
                                      <p:to x="100000" y="100000"/>
                                    </p:animScale>
                                    <p:animScale>
                                      <p:cBhvr>
                                        <p:cTn id="68" dur="26">
                                          <p:stCondLst>
                                            <p:cond delay="1642"/>
                                          </p:stCondLst>
                                        </p:cTn>
                                        <p:tgtEl>
                                          <p:spTgt spid="1036"/>
                                        </p:tgtEl>
                                      </p:cBhvr>
                                      <p:to x="100000" y="90000"/>
                                    </p:animScale>
                                    <p:animScale>
                                      <p:cBhvr>
                                        <p:cTn id="69" dur="166" decel="50000">
                                          <p:stCondLst>
                                            <p:cond delay="1668"/>
                                          </p:stCondLst>
                                        </p:cTn>
                                        <p:tgtEl>
                                          <p:spTgt spid="1036"/>
                                        </p:tgtEl>
                                      </p:cBhvr>
                                      <p:to x="100000" y="100000"/>
                                    </p:animScale>
                                    <p:animScale>
                                      <p:cBhvr>
                                        <p:cTn id="70" dur="26">
                                          <p:stCondLst>
                                            <p:cond delay="1808"/>
                                          </p:stCondLst>
                                        </p:cTn>
                                        <p:tgtEl>
                                          <p:spTgt spid="1036"/>
                                        </p:tgtEl>
                                      </p:cBhvr>
                                      <p:to x="100000" y="95000"/>
                                    </p:animScale>
                                    <p:animScale>
                                      <p:cBhvr>
                                        <p:cTn id="71" dur="166" decel="50000">
                                          <p:stCondLst>
                                            <p:cond delay="1834"/>
                                          </p:stCondLst>
                                        </p:cTn>
                                        <p:tgtEl>
                                          <p:spTgt spid="1036"/>
                                        </p:tgtEl>
                                      </p:cBhvr>
                                      <p:to x="100000" y="100000"/>
                                    </p:animScale>
                                  </p:childTnLst>
                                </p:cTn>
                              </p:par>
                            </p:childTnLst>
                          </p:cTn>
                        </p:par>
                        <p:par>
                          <p:cTn id="72" fill="hold">
                            <p:stCondLst>
                              <p:cond delay="9497"/>
                            </p:stCondLst>
                            <p:childTnLst>
                              <p:par>
                                <p:cTn id="73" presetID="1" presetClass="mediacall" presetSubtype="0" fill="hold" nodeType="afterEffect">
                                  <p:stCondLst>
                                    <p:cond delay="0"/>
                                  </p:stCondLst>
                                  <p:childTnLst>
                                    <p:cmd type="call" cmd="playFrom(0.0)">
                                      <p:cBhvr>
                                        <p:cTn id="74" dur="149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2000" r="-12000"/>
          </a:stretch>
        </a:blipFill>
        <a:effectLst/>
      </p:bgPr>
    </p:bg>
    <p:spTree>
      <p:nvGrpSpPr>
        <p:cNvPr id="1" name=""/>
        <p:cNvGrpSpPr/>
        <p:nvPr/>
      </p:nvGrpSpPr>
      <p:grpSpPr>
        <a:xfrm>
          <a:off x="0" y="0"/>
          <a:ext cx="0" cy="0"/>
          <a:chOff x="0" y="0"/>
          <a:chExt cx="0" cy="0"/>
        </a:xfrm>
      </p:grpSpPr>
      <p:pic>
        <p:nvPicPr>
          <p:cNvPr id="32770" name="Picture 2" descr="C:\Users\Ross\Pictures\Microsoft Clip Organizer\j0355873.wmf"/>
          <p:cNvPicPr>
            <a:picLocks noChangeAspect="1" noChangeArrowheads="1"/>
          </p:cNvPicPr>
          <p:nvPr/>
        </p:nvPicPr>
        <p:blipFill>
          <a:blip r:embed="rId5" cstate="print"/>
          <a:srcRect/>
          <a:stretch>
            <a:fillRect/>
          </a:stretch>
        </p:blipFill>
        <p:spPr bwMode="auto">
          <a:xfrm>
            <a:off x="3500430" y="2500306"/>
            <a:ext cx="1857388" cy="2259015"/>
          </a:xfrm>
          <a:prstGeom prst="rect">
            <a:avLst/>
          </a:prstGeom>
          <a:noFill/>
        </p:spPr>
      </p:pic>
      <p:pic>
        <p:nvPicPr>
          <p:cNvPr id="32772" name="Picture 4" descr="C:\Users\Ross\Pictures\Microsoft Clip Organizer\j0359669.wmf"/>
          <p:cNvPicPr>
            <a:picLocks noChangeAspect="1" noChangeArrowheads="1"/>
          </p:cNvPicPr>
          <p:nvPr/>
        </p:nvPicPr>
        <p:blipFill>
          <a:blip r:embed="rId6" cstate="print"/>
          <a:srcRect/>
          <a:stretch>
            <a:fillRect/>
          </a:stretch>
        </p:blipFill>
        <p:spPr bwMode="auto">
          <a:xfrm>
            <a:off x="5357818" y="1500174"/>
            <a:ext cx="828675" cy="1331909"/>
          </a:xfrm>
          <a:prstGeom prst="rect">
            <a:avLst/>
          </a:prstGeom>
          <a:noFill/>
        </p:spPr>
      </p:pic>
      <p:sp>
        <p:nvSpPr>
          <p:cNvPr id="5" name="TextBox 4"/>
          <p:cNvSpPr txBox="1"/>
          <p:nvPr/>
        </p:nvSpPr>
        <p:spPr>
          <a:xfrm>
            <a:off x="428596" y="5000636"/>
            <a:ext cx="6500858" cy="1631216"/>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Wilma heard Reneldo knocking at her door. She was pretty sure that Simmy wasn’t the mystery girl from the disco, but she wasn’t going to take any chances. She waved her broomstick and Simmy vanished!</a:t>
            </a:r>
            <a:endParaRPr lang="en-GB" sz="2000" b="1" dirty="0">
              <a:latin typeface="Comic Sans MS" pitchFamily="66" charset="0"/>
            </a:endParaRPr>
          </a:p>
        </p:txBody>
      </p:sp>
      <p:pic>
        <p:nvPicPr>
          <p:cNvPr id="6" name="j0388481.wav">
            <a:hlinkClick r:id="" action="ppaction://media"/>
          </p:cNvPr>
          <p:cNvPicPr>
            <a:picLocks noRot="1" noChangeAspect="1"/>
          </p:cNvPicPr>
          <p:nvPr>
            <a:wavAudioFile r:embed="rId1" name="j0388481.wav"/>
          </p:nvPr>
        </p:nvPicPr>
        <p:blipFill>
          <a:blip r:embed="rId7" cstate="print"/>
          <a:stretch>
            <a:fillRect/>
          </a:stretch>
        </p:blipFill>
        <p:spPr>
          <a:xfrm>
            <a:off x="6500826" y="3857628"/>
            <a:ext cx="304800" cy="304800"/>
          </a:xfrm>
          <a:prstGeom prst="rect">
            <a:avLst/>
          </a:prstGeom>
        </p:spPr>
      </p:pic>
      <p:pic>
        <p:nvPicPr>
          <p:cNvPr id="7" name="Picture 6" descr="C:\Users\Ross\Pictures\Microsoft Clip Organizer\j0431561.png">
            <a:hlinkClick r:id="" action="ppaction://hlinkshowjump?jump=nextslide"/>
          </p:cNvPr>
          <p:cNvPicPr>
            <a:picLocks noChangeAspect="1" noChangeArrowheads="1"/>
          </p:cNvPicPr>
          <p:nvPr/>
        </p:nvPicPr>
        <p:blipFill>
          <a:blip r:embed="rId8" cstate="print"/>
          <a:srcRect/>
          <a:stretch>
            <a:fillRect/>
          </a:stretch>
        </p:blipFill>
        <p:spPr bwMode="auto">
          <a:xfrm>
            <a:off x="7286644" y="5500702"/>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2000"/>
                                        <p:tgtEl>
                                          <p:spTgt spid="32772"/>
                                        </p:tgtEl>
                                      </p:cBhvr>
                                    </p:animEffect>
                                    <p:set>
                                      <p:cBhvr>
                                        <p:cTn id="7" dur="1" fill="hold">
                                          <p:stCondLst>
                                            <p:cond delay="1999"/>
                                          </p:stCondLst>
                                        </p:cTn>
                                        <p:tgtEl>
                                          <p:spTgt spid="327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par>
                          <p:cTn id="8" fill="hold">
                            <p:stCondLst>
                              <p:cond delay="4000"/>
                            </p:stCondLst>
                            <p:childTnLst>
                              <p:par>
                                <p:cTn id="9" presetID="1" presetClass="mediacall" presetSubtype="0" fill="hold" nodeType="afterEffect">
                                  <p:stCondLst>
                                    <p:cond delay="0"/>
                                  </p:stCondLst>
                                  <p:childTnLst>
                                    <p:cmd type="call" cmd="playFrom(0.0)">
                                      <p:cBhvr>
                                        <p:cTn id="10" dur="48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2000" r="-12000"/>
          </a:stretch>
        </a:blipFill>
        <a:effectLst/>
      </p:bgPr>
    </p:bg>
    <p:spTree>
      <p:nvGrpSpPr>
        <p:cNvPr id="1" name=""/>
        <p:cNvGrpSpPr/>
        <p:nvPr/>
      </p:nvGrpSpPr>
      <p:grpSpPr>
        <a:xfrm>
          <a:off x="0" y="0"/>
          <a:ext cx="0" cy="0"/>
          <a:chOff x="0" y="0"/>
          <a:chExt cx="0" cy="0"/>
        </a:xfrm>
      </p:grpSpPr>
      <p:pic>
        <p:nvPicPr>
          <p:cNvPr id="33797" name="Picture 5" descr="C:\Users\Ross\Pictures\Microsoft Clip Organizer\j0355917.wmf"/>
          <p:cNvPicPr>
            <a:picLocks noChangeAspect="1" noChangeArrowheads="1"/>
          </p:cNvPicPr>
          <p:nvPr/>
        </p:nvPicPr>
        <p:blipFill>
          <a:blip r:embed="rId6" cstate="print"/>
          <a:srcRect/>
          <a:stretch>
            <a:fillRect/>
          </a:stretch>
        </p:blipFill>
        <p:spPr bwMode="auto">
          <a:xfrm>
            <a:off x="3357554" y="1714488"/>
            <a:ext cx="814388" cy="1196973"/>
          </a:xfrm>
          <a:prstGeom prst="rect">
            <a:avLst/>
          </a:prstGeom>
          <a:noFill/>
        </p:spPr>
      </p:pic>
      <p:pic>
        <p:nvPicPr>
          <p:cNvPr id="33794" name="Picture 2" descr="C:\Users\Ross\Pictures\Microsoft Clip Organizer\j0355871.wmf"/>
          <p:cNvPicPr>
            <a:picLocks noChangeAspect="1" noChangeArrowheads="1"/>
          </p:cNvPicPr>
          <p:nvPr/>
        </p:nvPicPr>
        <p:blipFill>
          <a:blip r:embed="rId7" cstate="print"/>
          <a:srcRect/>
          <a:stretch>
            <a:fillRect/>
          </a:stretch>
        </p:blipFill>
        <p:spPr bwMode="auto">
          <a:xfrm>
            <a:off x="6072198" y="2428868"/>
            <a:ext cx="1428760" cy="2125316"/>
          </a:xfrm>
          <a:prstGeom prst="rect">
            <a:avLst/>
          </a:prstGeom>
          <a:noFill/>
        </p:spPr>
      </p:pic>
      <p:pic>
        <p:nvPicPr>
          <p:cNvPr id="33795" name="Picture 3" descr="C:\Users\Ross\Pictures\Microsoft Clip Organizer\j0355873.wmf"/>
          <p:cNvPicPr>
            <a:picLocks noChangeAspect="1" noChangeArrowheads="1"/>
          </p:cNvPicPr>
          <p:nvPr/>
        </p:nvPicPr>
        <p:blipFill>
          <a:blip r:embed="rId8" cstate="print"/>
          <a:srcRect/>
          <a:stretch>
            <a:fillRect/>
          </a:stretch>
        </p:blipFill>
        <p:spPr bwMode="auto">
          <a:xfrm>
            <a:off x="3071802" y="2285992"/>
            <a:ext cx="2000264" cy="2330454"/>
          </a:xfrm>
          <a:prstGeom prst="rect">
            <a:avLst/>
          </a:prstGeom>
          <a:noFill/>
        </p:spPr>
      </p:pic>
      <p:pic>
        <p:nvPicPr>
          <p:cNvPr id="33796" name="Picture 4" descr="C:\Users\Ross\Pictures\Microsoft Clip Organizer\j0365304.gif"/>
          <p:cNvPicPr>
            <a:picLocks noChangeAspect="1" noChangeArrowheads="1" noCrop="1"/>
          </p:cNvPicPr>
          <p:nvPr/>
        </p:nvPicPr>
        <p:blipFill>
          <a:blip r:embed="rId9" cstate="print"/>
          <a:srcRect/>
          <a:stretch>
            <a:fillRect/>
          </a:stretch>
        </p:blipFill>
        <p:spPr bwMode="auto">
          <a:xfrm>
            <a:off x="4857752" y="1714488"/>
            <a:ext cx="1285884" cy="1211277"/>
          </a:xfrm>
          <a:prstGeom prst="rect">
            <a:avLst/>
          </a:prstGeom>
          <a:noFill/>
        </p:spPr>
      </p:pic>
      <p:pic>
        <p:nvPicPr>
          <p:cNvPr id="8" name="j0074892.wav">
            <a:hlinkClick r:id="" action="ppaction://media"/>
          </p:cNvPr>
          <p:cNvPicPr>
            <a:picLocks noRot="1" noChangeAspect="1"/>
          </p:cNvPicPr>
          <p:nvPr>
            <a:wavAudioFile r:embed="rId1" name="j0074892.wav"/>
          </p:nvPr>
        </p:nvPicPr>
        <p:blipFill>
          <a:blip r:embed="rId10" cstate="print"/>
          <a:stretch>
            <a:fillRect/>
          </a:stretch>
        </p:blipFill>
        <p:spPr>
          <a:xfrm>
            <a:off x="7858148" y="1571612"/>
            <a:ext cx="304800" cy="304800"/>
          </a:xfrm>
          <a:prstGeom prst="rect">
            <a:avLst/>
          </a:prstGeom>
        </p:spPr>
      </p:pic>
      <p:sp>
        <p:nvSpPr>
          <p:cNvPr id="9" name="TextBox 8"/>
          <p:cNvSpPr txBox="1"/>
          <p:nvPr/>
        </p:nvSpPr>
        <p:spPr>
          <a:xfrm>
            <a:off x="214282" y="4786322"/>
            <a:ext cx="7286676" cy="1938992"/>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Wilma tried to squeeze her feet into the perfect pumps, but her they were too big. “Does anyone else live here?” asked Reneldo, hopefully. “Oh no” lied Wilma “just little old me”. Suddenly the good fairy appeared. She waved her magic wand and Wilma vanished. With one more wave she returned Simmy in her splendid sari.</a:t>
            </a:r>
            <a:endParaRPr lang="en-GB" sz="2000" b="1" dirty="0">
              <a:latin typeface="Comic Sans MS" pitchFamily="66" charset="0"/>
            </a:endParaRPr>
          </a:p>
        </p:txBody>
      </p:sp>
      <p:pic>
        <p:nvPicPr>
          <p:cNvPr id="10" name="Picture 9" descr="C:\Users\Ross\Pictures\Microsoft Clip Organizer\j0431561.png">
            <a:hlinkClick r:id="" action="ppaction://hlinkshowjump?jump=nextslide"/>
          </p:cNvPr>
          <p:cNvPicPr>
            <a:picLocks noChangeAspect="1" noChangeArrowheads="1"/>
          </p:cNvPicPr>
          <p:nvPr/>
        </p:nvPicPr>
        <p:blipFill>
          <a:blip r:embed="rId11" cstate="print"/>
          <a:srcRect/>
          <a:stretch>
            <a:fillRect/>
          </a:stretch>
        </p:blipFill>
        <p:spPr bwMode="auto">
          <a:xfrm>
            <a:off x="7715272" y="5643578"/>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800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2000"/>
                                        <p:tgtEl>
                                          <p:spTgt spid="3379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10000"/>
                            </p:stCondLst>
                            <p:childTnLst>
                              <p:par>
                                <p:cTn id="9" presetID="9" presetClass="exit" presetSubtype="0" fill="hold" nodeType="afterEffect">
                                  <p:stCondLst>
                                    <p:cond delay="0"/>
                                  </p:stCondLst>
                                  <p:childTnLst>
                                    <p:animEffect transition="out" filter="dissolve">
                                      <p:cBhvr>
                                        <p:cTn id="10" dur="500"/>
                                        <p:tgtEl>
                                          <p:spTgt spid="33795"/>
                                        </p:tgtEl>
                                      </p:cBhvr>
                                    </p:animEffect>
                                    <p:set>
                                      <p:cBhvr>
                                        <p:cTn id="11" dur="1" fill="hold">
                                          <p:stCondLst>
                                            <p:cond delay="499"/>
                                          </p:stCondLst>
                                        </p:cTn>
                                        <p:tgtEl>
                                          <p:spTgt spid="3379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4" name="laser.wav"/>
                                        </p:tgtEl>
                                      </p:cMediaNode>
                                    </p:audio>
                                  </p:subTnLst>
                                </p:cTn>
                              </p:par>
                            </p:childTnLst>
                          </p:cTn>
                        </p:par>
                        <p:par>
                          <p:cTn id="12" fill="hold">
                            <p:stCondLst>
                              <p:cond delay="10500"/>
                            </p:stCondLst>
                            <p:childTnLst>
                              <p:par>
                                <p:cTn id="13" presetID="9" presetClass="entr" presetSubtype="0" fill="hold" nodeType="after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dissolve">
                                      <p:cBhvr>
                                        <p:cTn id="15" dur="2000"/>
                                        <p:tgtEl>
                                          <p:spTgt spid="3379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6" fill="hold">
                            <p:stCondLst>
                              <p:cond delay="12500"/>
                            </p:stCondLst>
                            <p:childTnLst>
                              <p:par>
                                <p:cTn id="17" presetID="1" presetClass="mediacall" presetSubtype="0" fill="hold" nodeType="afterEffect">
                                  <p:stCondLst>
                                    <p:cond delay="0"/>
                                  </p:stCondLst>
                                  <p:childTnLst>
                                    <p:cmd type="call" cmd="playFrom(0.0)">
                                      <p:cBhvr>
                                        <p:cTn id="18" dur="68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p:bgPr>
    </p:bg>
    <p:spTree>
      <p:nvGrpSpPr>
        <p:cNvPr id="1" name=""/>
        <p:cNvGrpSpPr/>
        <p:nvPr/>
      </p:nvGrpSpPr>
      <p:grpSpPr>
        <a:xfrm>
          <a:off x="0" y="0"/>
          <a:ext cx="0" cy="0"/>
          <a:chOff x="0" y="0"/>
          <a:chExt cx="0" cy="0"/>
        </a:xfrm>
      </p:grpSpPr>
      <p:pic>
        <p:nvPicPr>
          <p:cNvPr id="34818" name="Picture 2" descr="C:\Users\Ross\Pictures\Microsoft Clip Organizer\j0355917.wmf"/>
          <p:cNvPicPr>
            <a:picLocks noChangeAspect="1" noChangeArrowheads="1"/>
          </p:cNvPicPr>
          <p:nvPr/>
        </p:nvPicPr>
        <p:blipFill>
          <a:blip r:embed="rId3" cstate="print"/>
          <a:srcRect/>
          <a:stretch>
            <a:fillRect/>
          </a:stretch>
        </p:blipFill>
        <p:spPr bwMode="auto">
          <a:xfrm>
            <a:off x="2928926" y="2143116"/>
            <a:ext cx="1319212" cy="2022689"/>
          </a:xfrm>
          <a:prstGeom prst="rect">
            <a:avLst/>
          </a:prstGeom>
          <a:noFill/>
        </p:spPr>
      </p:pic>
      <p:pic>
        <p:nvPicPr>
          <p:cNvPr id="34819" name="Picture 3" descr="C:\Users\Ross\Pictures\Microsoft Clip Organizer\j0355871.wmf"/>
          <p:cNvPicPr>
            <a:picLocks noChangeAspect="1" noChangeArrowheads="1"/>
          </p:cNvPicPr>
          <p:nvPr/>
        </p:nvPicPr>
        <p:blipFill>
          <a:blip r:embed="rId4" cstate="print"/>
          <a:srcRect/>
          <a:stretch>
            <a:fillRect/>
          </a:stretch>
        </p:blipFill>
        <p:spPr bwMode="auto">
          <a:xfrm>
            <a:off x="4429124" y="1643050"/>
            <a:ext cx="1406523" cy="2384437"/>
          </a:xfrm>
          <a:prstGeom prst="rect">
            <a:avLst/>
          </a:prstGeom>
          <a:noFill/>
        </p:spPr>
      </p:pic>
      <p:pic>
        <p:nvPicPr>
          <p:cNvPr id="34820" name="Picture 4" descr="C:\Users\Ross\Pictures\Microsoft Clip Organizer\j0365304.gif"/>
          <p:cNvPicPr>
            <a:picLocks noChangeAspect="1" noChangeArrowheads="1" noCrop="1"/>
          </p:cNvPicPr>
          <p:nvPr/>
        </p:nvPicPr>
        <p:blipFill>
          <a:blip r:embed="rId5" cstate="print"/>
          <a:srcRect/>
          <a:stretch>
            <a:fillRect/>
          </a:stretch>
        </p:blipFill>
        <p:spPr bwMode="auto">
          <a:xfrm>
            <a:off x="6357950" y="857232"/>
            <a:ext cx="1028700" cy="1028700"/>
          </a:xfrm>
          <a:prstGeom prst="rect">
            <a:avLst/>
          </a:prstGeom>
          <a:noFill/>
        </p:spPr>
      </p:pic>
      <p:pic>
        <p:nvPicPr>
          <p:cNvPr id="34821" name="Picture 5" descr="C:\Users\Ross\Pictures\Microsoft Clip Organizer\j0092647.wmf"/>
          <p:cNvPicPr>
            <a:picLocks noChangeAspect="1" noChangeArrowheads="1"/>
          </p:cNvPicPr>
          <p:nvPr/>
        </p:nvPicPr>
        <p:blipFill>
          <a:blip r:embed="rId6" cstate="print"/>
          <a:srcRect/>
          <a:stretch>
            <a:fillRect/>
          </a:stretch>
        </p:blipFill>
        <p:spPr bwMode="auto">
          <a:xfrm>
            <a:off x="3714744" y="928670"/>
            <a:ext cx="1395407" cy="1362075"/>
          </a:xfrm>
          <a:prstGeom prst="rect">
            <a:avLst/>
          </a:prstGeom>
          <a:noFill/>
        </p:spPr>
      </p:pic>
      <p:pic>
        <p:nvPicPr>
          <p:cNvPr id="6" name="WEDDING_.mid">
            <a:hlinkClick r:id="" action="ppaction://media"/>
          </p:cNvPr>
          <p:cNvPicPr>
            <a:picLocks noRot="1" noChangeAspect="1"/>
          </p:cNvPicPr>
          <p:nvPr>
            <a:audioFile r:link="rId1"/>
          </p:nvPr>
        </p:nvPicPr>
        <p:blipFill>
          <a:blip r:embed="rId7" cstate="print"/>
          <a:stretch>
            <a:fillRect/>
          </a:stretch>
        </p:blipFill>
        <p:spPr>
          <a:xfrm>
            <a:off x="1571604" y="1214422"/>
            <a:ext cx="304800" cy="304800"/>
          </a:xfrm>
          <a:prstGeom prst="rect">
            <a:avLst/>
          </a:prstGeom>
        </p:spPr>
      </p:pic>
      <p:sp>
        <p:nvSpPr>
          <p:cNvPr id="7" name="TextBox 6"/>
          <p:cNvSpPr txBox="1"/>
          <p:nvPr/>
        </p:nvSpPr>
        <p:spPr>
          <a:xfrm>
            <a:off x="428596" y="5000636"/>
            <a:ext cx="6858048" cy="707886"/>
          </a:xfrm>
          <a:prstGeom prst="rect">
            <a:avLst/>
          </a:prstGeom>
          <a:solidFill>
            <a:schemeClr val="bg1"/>
          </a:solidFill>
        </p:spPr>
        <p:txBody>
          <a:bodyPr wrap="square" rtlCol="0">
            <a:spAutoFit/>
          </a:bodyPr>
          <a:lstStyle/>
          <a:p>
            <a:r>
              <a:rPr lang="en-GB" sz="2000" b="1" dirty="0" smtClean="0">
                <a:latin typeface="Comic Sans MS" pitchFamily="66" charset="0"/>
              </a:rPr>
              <a:t>After a suitably long engagement Simmy and Reneldo got married. They lived happily ever after...</a:t>
            </a:r>
            <a:endParaRPr lang="en-GB" sz="2000" b="1" dirty="0">
              <a:latin typeface="Comic Sans MS" pitchFamily="66" charset="0"/>
            </a:endParaRPr>
          </a:p>
        </p:txBody>
      </p:sp>
      <p:pic>
        <p:nvPicPr>
          <p:cNvPr id="8" name="Picture 7" descr="C:\Users\Ross\Pictures\Microsoft Clip Organizer\j0431561.png">
            <a:hlinkClick r:id="" action="ppaction://hlinkshowjump?jump=nextslide"/>
          </p:cNvPr>
          <p:cNvPicPr>
            <a:picLocks noChangeAspect="1" noChangeArrowheads="1"/>
          </p:cNvPicPr>
          <p:nvPr/>
        </p:nvPicPr>
        <p:blipFill>
          <a:blip r:embed="rId8" cstate="print"/>
          <a:srcRect/>
          <a:stretch>
            <a:fillRect/>
          </a:stretch>
        </p:blipFill>
        <p:spPr bwMode="auto">
          <a:xfrm>
            <a:off x="7715272" y="5643578"/>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35842" name="Picture 2" descr="C:\Users\Ross\Pictures\Microsoft Clip Organizer\j0355905.wmf"/>
          <p:cNvPicPr>
            <a:picLocks noChangeAspect="1" noChangeArrowheads="1"/>
          </p:cNvPicPr>
          <p:nvPr/>
        </p:nvPicPr>
        <p:blipFill>
          <a:blip r:embed="rId5" cstate="print"/>
          <a:srcRect/>
          <a:stretch>
            <a:fillRect/>
          </a:stretch>
        </p:blipFill>
        <p:spPr bwMode="auto">
          <a:xfrm>
            <a:off x="3000364" y="1500175"/>
            <a:ext cx="2286015" cy="2857520"/>
          </a:xfrm>
          <a:prstGeom prst="rect">
            <a:avLst/>
          </a:prstGeom>
          <a:noFill/>
        </p:spPr>
      </p:pic>
      <p:pic>
        <p:nvPicPr>
          <p:cNvPr id="3" name="SN00669A.wav">
            <a:hlinkClick r:id="" action="ppaction://media"/>
          </p:cNvPr>
          <p:cNvPicPr>
            <a:picLocks noRot="1" noChangeAspect="1"/>
          </p:cNvPicPr>
          <p:nvPr>
            <a:wavAudioFile r:embed="rId1" name="SN00669A.wav"/>
          </p:nvPr>
        </p:nvPicPr>
        <p:blipFill>
          <a:blip r:embed="rId6" cstate="print"/>
          <a:stretch>
            <a:fillRect/>
          </a:stretch>
        </p:blipFill>
        <p:spPr>
          <a:xfrm>
            <a:off x="6643702" y="785794"/>
            <a:ext cx="304800" cy="304800"/>
          </a:xfrm>
          <a:prstGeom prst="rect">
            <a:avLst/>
          </a:prstGeom>
        </p:spPr>
      </p:pic>
      <p:pic>
        <p:nvPicPr>
          <p:cNvPr id="4" name="SN00230A.wav">
            <a:hlinkClick r:id="" action="ppaction://media"/>
          </p:cNvPr>
          <p:cNvPicPr>
            <a:picLocks noRot="1" noChangeAspect="1"/>
          </p:cNvPicPr>
          <p:nvPr>
            <a:wavAudioFile r:embed="rId2" name="SN00230A.wav"/>
          </p:nvPr>
        </p:nvPicPr>
        <p:blipFill>
          <a:blip r:embed="rId7" cstate="print"/>
          <a:stretch>
            <a:fillRect/>
          </a:stretch>
        </p:blipFill>
        <p:spPr>
          <a:xfrm>
            <a:off x="1071538" y="857232"/>
            <a:ext cx="304800" cy="304800"/>
          </a:xfrm>
          <a:prstGeom prst="rect">
            <a:avLst/>
          </a:prstGeom>
        </p:spPr>
      </p:pic>
      <p:sp>
        <p:nvSpPr>
          <p:cNvPr id="5" name="TextBox 4"/>
          <p:cNvSpPr txBox="1"/>
          <p:nvPr/>
        </p:nvSpPr>
        <p:spPr>
          <a:xfrm>
            <a:off x="1071538" y="5000636"/>
            <a:ext cx="4643470" cy="707886"/>
          </a:xfrm>
          <a:prstGeom prst="rect">
            <a:avLst/>
          </a:prstGeom>
          <a:solidFill>
            <a:schemeClr val="bg1"/>
          </a:solidFill>
        </p:spPr>
        <p:txBody>
          <a:bodyPr wrap="square" rtlCol="0">
            <a:spAutoFit/>
          </a:bodyPr>
          <a:lstStyle/>
          <a:p>
            <a:r>
              <a:rPr lang="en-GB" sz="2000" b="1" dirty="0" smtClean="0">
                <a:latin typeface="Comic Sans MS" pitchFamily="66" charset="0"/>
              </a:rPr>
              <a:t>...and </a:t>
            </a:r>
            <a:r>
              <a:rPr lang="en-GB" sz="2000" b="1" dirty="0" err="1" smtClean="0">
                <a:latin typeface="Comic Sans MS" pitchFamily="66" charset="0"/>
              </a:rPr>
              <a:t>Simmy</a:t>
            </a:r>
            <a:r>
              <a:rPr lang="en-GB" sz="2000" b="1" dirty="0" smtClean="0">
                <a:latin typeface="Comic Sans MS" pitchFamily="66" charset="0"/>
              </a:rPr>
              <a:t> pursued a successful career as an Olympic swimmer.</a:t>
            </a:r>
            <a:endParaRPr lang="en-GB" sz="2000" b="1" dirty="0">
              <a:latin typeface="Comic Sans MS" pitchFamily="66" charset="0"/>
            </a:endParaRPr>
          </a:p>
        </p:txBody>
      </p:sp>
      <p:pic>
        <p:nvPicPr>
          <p:cNvPr id="6" name="Picture 5" descr="C:\Users\Ross\Pictures\Microsoft Clip Organizer\j0431561.png">
            <a:hlinkClick r:id="" action="ppaction://hlinkshowjump?jump=nextslide"/>
          </p:cNvPr>
          <p:cNvPicPr>
            <a:picLocks noChangeAspect="1" noChangeArrowheads="1"/>
          </p:cNvPicPr>
          <p:nvPr/>
        </p:nvPicPr>
        <p:blipFill>
          <a:blip r:embed="rId8" cstate="print"/>
          <a:srcRect/>
          <a:stretch>
            <a:fillRect/>
          </a:stretch>
        </p:blipFill>
        <p:spPr bwMode="auto">
          <a:xfrm>
            <a:off x="6715140" y="5429264"/>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3" fill="hold"/>
                                        <p:tgtEl>
                                          <p:spTgt spid="3"/>
                                        </p:tgtEl>
                                      </p:cBhvr>
                                    </p:cmd>
                                  </p:childTnLst>
                                </p:cTn>
                              </p:par>
                            </p:childTnLst>
                          </p:cTn>
                        </p:par>
                        <p:par>
                          <p:cTn id="7" fill="hold">
                            <p:stCondLst>
                              <p:cond delay="1633"/>
                            </p:stCondLst>
                            <p:childTnLst>
                              <p:par>
                                <p:cTn id="8" presetID="1" presetClass="mediacall" presetSubtype="0" fill="hold" nodeType="afterEffect">
                                  <p:stCondLst>
                                    <p:cond delay="0"/>
                                  </p:stCondLst>
                                  <p:childTnLst>
                                    <p:cmd type="call" cmd="playFrom(0.0)">
                                      <p:cBhvr>
                                        <p:cTn id="9" dur="151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pic>
        <p:nvPicPr>
          <p:cNvPr id="10" name="Picture 3" descr="C:\Users\Ross\Pictures\Microsoft Clip Organizer\j0431561.png">
            <a:hlinkClick r:id="" action="ppaction://hlinkshowjump?jump=nextslide"/>
          </p:cNvPr>
          <p:cNvPicPr>
            <a:picLocks noChangeAspect="1" noChangeArrowheads="1"/>
          </p:cNvPicPr>
          <p:nvPr/>
        </p:nvPicPr>
        <p:blipFill>
          <a:blip r:embed="rId4" cstate="print"/>
          <a:srcRect/>
          <a:stretch>
            <a:fillRect/>
          </a:stretch>
        </p:blipFill>
        <p:spPr bwMode="auto">
          <a:xfrm>
            <a:off x="7286644" y="5500702"/>
            <a:ext cx="1214447" cy="1006466"/>
          </a:xfrm>
          <a:prstGeom prst="rect">
            <a:avLst/>
          </a:prstGeom>
          <a:noFill/>
        </p:spPr>
      </p:pic>
      <p:sp>
        <p:nvSpPr>
          <p:cNvPr id="6" name="TextBox 5"/>
          <p:cNvSpPr txBox="1"/>
          <p:nvPr/>
        </p:nvSpPr>
        <p:spPr>
          <a:xfrm>
            <a:off x="1000100" y="1071546"/>
            <a:ext cx="7143800" cy="1323439"/>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Once upon a time there was a girl called Simmy. Simmy lived the magical land of Arcadia. The magical land of Arcadia was quite hard to describe. I suppose it was a bit like Hackney, only a bit more magical. </a:t>
            </a:r>
            <a:endParaRPr lang="en-GB" sz="2000" b="1" dirty="0">
              <a:latin typeface="Comic Sans MS" pitchFamily="66" charset="0"/>
            </a:endParaRPr>
          </a:p>
        </p:txBody>
      </p:sp>
      <p:pic>
        <p:nvPicPr>
          <p:cNvPr id="1028" name="Picture 4" descr="C:\Users\Ross\Pictures\Microsoft Clip Organizer\j0359669.wmf"/>
          <p:cNvPicPr>
            <a:picLocks noChangeAspect="1" noChangeArrowheads="1"/>
          </p:cNvPicPr>
          <p:nvPr/>
        </p:nvPicPr>
        <p:blipFill>
          <a:blip r:embed="rId5" cstate="print"/>
          <a:srcRect/>
          <a:stretch>
            <a:fillRect/>
          </a:stretch>
        </p:blipFill>
        <p:spPr bwMode="auto">
          <a:xfrm>
            <a:off x="3357554" y="2928934"/>
            <a:ext cx="2143140" cy="3630873"/>
          </a:xfrm>
          <a:prstGeom prst="rect">
            <a:avLst/>
          </a:prstGeom>
          <a:noFill/>
        </p:spPr>
      </p:pic>
      <p:pic>
        <p:nvPicPr>
          <p:cNvPr id="5" name="j0327540.wav">
            <a:hlinkClick r:id="" action="ppaction://media"/>
          </p:cNvPr>
          <p:cNvPicPr>
            <a:picLocks noRot="1" noChangeAspect="1"/>
          </p:cNvPicPr>
          <p:nvPr>
            <a:wavAudioFile r:embed="rId1" name="j0327540.wav"/>
          </p:nvPr>
        </p:nvPicPr>
        <p:blipFill>
          <a:blip r:embed="rId6" cstate="print"/>
          <a:stretch>
            <a:fillRect/>
          </a:stretch>
        </p:blipFill>
        <p:spPr>
          <a:xfrm>
            <a:off x="6572264" y="300037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071802" y="2643182"/>
            <a:ext cx="248657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End</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3" name="j0431073.wav">
            <a:hlinkClick r:id="" action="ppaction://media"/>
          </p:cNvPr>
          <p:cNvPicPr>
            <a:picLocks noRot="1" noChangeAspect="1"/>
          </p:cNvPicPr>
          <p:nvPr>
            <a:audioFile r:link="rId1"/>
          </p:nvPr>
        </p:nvPicPr>
        <p:blipFill>
          <a:blip r:embed="rId3" cstate="print"/>
          <a:stretch>
            <a:fillRect/>
          </a:stretch>
        </p:blipFill>
        <p:spPr>
          <a:xfrm>
            <a:off x="7215206" y="1000108"/>
            <a:ext cx="304800" cy="304800"/>
          </a:xfrm>
          <a:prstGeom prst="rect">
            <a:avLst/>
          </a:prstGeom>
        </p:spPr>
      </p:pic>
      <p:pic>
        <p:nvPicPr>
          <p:cNvPr id="4" name="Picture 3" descr="C:\Users\Ross\Pictures\Microsoft Clip Organizer\j0431561.png">
            <a:hlinkClick r:id="" action="ppaction://hlinkshowjump?jump=nextslide"/>
          </p:cNvPr>
          <p:cNvPicPr>
            <a:picLocks noChangeAspect="1" noChangeArrowheads="1"/>
          </p:cNvPicPr>
          <p:nvPr/>
        </p:nvPicPr>
        <p:blipFill>
          <a:blip r:embed="rId4" cstate="print"/>
          <a:srcRect/>
          <a:stretch>
            <a:fillRect/>
          </a:stretch>
        </p:blipFill>
        <p:spPr bwMode="auto">
          <a:xfrm>
            <a:off x="6715140" y="5429264"/>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571472" y="500042"/>
            <a:ext cx="3071834" cy="400110"/>
          </a:xfrm>
          <a:prstGeom prst="rect">
            <a:avLst/>
          </a:prstGeom>
          <a:noFill/>
        </p:spPr>
        <p:txBody>
          <a:bodyPr wrap="square" rtlCol="0">
            <a:spAutoFit/>
          </a:bodyPr>
          <a:lstStyle/>
          <a:p>
            <a:r>
              <a:rPr lang="en-GB" sz="2000" b="1" dirty="0" smtClean="0">
                <a:latin typeface="Comic Sans MS" pitchFamily="66" charset="0"/>
              </a:rPr>
              <a:t>Choose an activity...</a:t>
            </a:r>
            <a:endParaRPr lang="en-GB" sz="2000" b="1" dirty="0">
              <a:latin typeface="Comic Sans MS" pitchFamily="66" charset="0"/>
            </a:endParaRPr>
          </a:p>
        </p:txBody>
      </p:sp>
      <p:sp>
        <p:nvSpPr>
          <p:cNvPr id="4" name="TextBox 3"/>
          <p:cNvSpPr txBox="1"/>
          <p:nvPr/>
        </p:nvSpPr>
        <p:spPr>
          <a:xfrm>
            <a:off x="2714612" y="1857364"/>
            <a:ext cx="5786478" cy="400110"/>
          </a:xfrm>
          <a:prstGeom prst="rect">
            <a:avLst/>
          </a:prstGeom>
          <a:noFill/>
        </p:spPr>
        <p:txBody>
          <a:bodyPr wrap="square" rtlCol="0">
            <a:spAutoFit/>
          </a:bodyPr>
          <a:lstStyle/>
          <a:p>
            <a:r>
              <a:rPr lang="en-GB" dirty="0" smtClean="0"/>
              <a:t>‘</a:t>
            </a:r>
            <a:r>
              <a:rPr lang="en-GB" sz="2000" b="1" dirty="0" smtClean="0">
                <a:latin typeface="Comic Sans MS" pitchFamily="66" charset="0"/>
              </a:rPr>
              <a:t>Alliteration Magic’ with wicked witch Wilma.</a:t>
            </a:r>
            <a:endParaRPr lang="en-GB" sz="2000" b="1" dirty="0">
              <a:latin typeface="Comic Sans MS" pitchFamily="66" charset="0"/>
            </a:endParaRPr>
          </a:p>
        </p:txBody>
      </p:sp>
      <p:sp>
        <p:nvSpPr>
          <p:cNvPr id="5" name="TextBox 4"/>
          <p:cNvSpPr txBox="1"/>
          <p:nvPr/>
        </p:nvSpPr>
        <p:spPr>
          <a:xfrm>
            <a:off x="2428860" y="5143512"/>
            <a:ext cx="5429288" cy="400110"/>
          </a:xfrm>
          <a:prstGeom prst="rect">
            <a:avLst/>
          </a:prstGeom>
          <a:noFill/>
        </p:spPr>
        <p:txBody>
          <a:bodyPr wrap="square" rtlCol="0">
            <a:spAutoFit/>
          </a:bodyPr>
          <a:lstStyle/>
          <a:p>
            <a:r>
              <a:rPr lang="en-GB" sz="2000" b="1" dirty="0" smtClean="0">
                <a:latin typeface="Comic Sans MS" pitchFamily="66" charset="0"/>
              </a:rPr>
              <a:t>‘Knowing me, Knowing Who?’ with </a:t>
            </a:r>
            <a:r>
              <a:rPr lang="en-GB" sz="2000" b="1" dirty="0" err="1" smtClean="0">
                <a:latin typeface="Comic Sans MS" pitchFamily="66" charset="0"/>
              </a:rPr>
              <a:t>Simmy</a:t>
            </a:r>
            <a:r>
              <a:rPr lang="en-GB" sz="2000" b="1" dirty="0" smtClean="0">
                <a:latin typeface="Comic Sans MS" pitchFamily="66" charset="0"/>
              </a:rPr>
              <a:t>.</a:t>
            </a:r>
          </a:p>
        </p:txBody>
      </p:sp>
      <p:sp>
        <p:nvSpPr>
          <p:cNvPr id="6" name="TextBox 5"/>
          <p:cNvSpPr txBox="1"/>
          <p:nvPr/>
        </p:nvSpPr>
        <p:spPr>
          <a:xfrm>
            <a:off x="1785918" y="3571876"/>
            <a:ext cx="4000528" cy="400110"/>
          </a:xfrm>
          <a:prstGeom prst="rect">
            <a:avLst/>
          </a:prstGeom>
          <a:noFill/>
        </p:spPr>
        <p:txBody>
          <a:bodyPr wrap="square" rtlCol="0">
            <a:spAutoFit/>
          </a:bodyPr>
          <a:lstStyle/>
          <a:p>
            <a:r>
              <a:rPr lang="en-GB" sz="2000" b="1" dirty="0" smtClean="0">
                <a:latin typeface="Comic Sans MS" pitchFamily="66" charset="0"/>
              </a:rPr>
              <a:t>‘Story Sequence’ with Reneldo.</a:t>
            </a:r>
            <a:endParaRPr lang="en-GB" sz="2000" b="1" dirty="0">
              <a:latin typeface="Comic Sans MS" pitchFamily="66" charset="0"/>
            </a:endParaRPr>
          </a:p>
        </p:txBody>
      </p:sp>
      <p:pic>
        <p:nvPicPr>
          <p:cNvPr id="36866" name="Picture 2" descr="C:\Users\Ross\Pictures\Microsoft Clip Organizer\j0365304.gif">
            <a:hlinkClick r:id="rId3" action="ppaction://hlinksldjump"/>
          </p:cNvPr>
          <p:cNvPicPr>
            <a:picLocks noChangeAspect="1" noChangeArrowheads="1" noCrop="1"/>
          </p:cNvPicPr>
          <p:nvPr/>
        </p:nvPicPr>
        <p:blipFill>
          <a:blip r:embed="rId4" cstate="print"/>
          <a:srcRect/>
          <a:stretch>
            <a:fillRect/>
          </a:stretch>
        </p:blipFill>
        <p:spPr bwMode="auto">
          <a:xfrm>
            <a:off x="3781425" y="138113"/>
            <a:ext cx="1028700" cy="1028700"/>
          </a:xfrm>
          <a:prstGeom prst="rect">
            <a:avLst/>
          </a:prstGeom>
          <a:noFill/>
        </p:spPr>
      </p:pic>
      <p:pic>
        <p:nvPicPr>
          <p:cNvPr id="36867" name="Picture 3" descr="C:\Users\Ross\Pictures\Microsoft Clip Organizer\j0355873.wmf">
            <a:hlinkClick r:id="" action="ppaction://hlinkshowjump?jump=nextslide"/>
          </p:cNvPr>
          <p:cNvPicPr>
            <a:picLocks noChangeAspect="1" noChangeArrowheads="1"/>
          </p:cNvPicPr>
          <p:nvPr/>
        </p:nvPicPr>
        <p:blipFill>
          <a:blip r:embed="rId5" cstate="print"/>
          <a:srcRect/>
          <a:stretch>
            <a:fillRect/>
          </a:stretch>
        </p:blipFill>
        <p:spPr bwMode="auto">
          <a:xfrm>
            <a:off x="714348" y="1142984"/>
            <a:ext cx="1698627" cy="2143140"/>
          </a:xfrm>
          <a:prstGeom prst="rect">
            <a:avLst/>
          </a:prstGeom>
          <a:noFill/>
        </p:spPr>
      </p:pic>
      <p:pic>
        <p:nvPicPr>
          <p:cNvPr id="36868" name="Picture 4" descr="C:\Users\Ross\Pictures\Microsoft Clip Organizer\j0357999.wmf">
            <a:hlinkClick r:id="rId6" action="ppaction://hlinksldjump"/>
          </p:cNvPr>
          <p:cNvPicPr>
            <a:picLocks noChangeAspect="1" noChangeArrowheads="1"/>
          </p:cNvPicPr>
          <p:nvPr/>
        </p:nvPicPr>
        <p:blipFill>
          <a:blip r:embed="rId7" cstate="print"/>
          <a:srcRect/>
          <a:stretch>
            <a:fillRect/>
          </a:stretch>
        </p:blipFill>
        <p:spPr bwMode="auto">
          <a:xfrm>
            <a:off x="5929322" y="2857496"/>
            <a:ext cx="1543050" cy="1368426"/>
          </a:xfrm>
          <a:prstGeom prst="rect">
            <a:avLst/>
          </a:prstGeom>
          <a:noFill/>
        </p:spPr>
      </p:pic>
      <p:pic>
        <p:nvPicPr>
          <p:cNvPr id="36869" name="Picture 5" descr="C:\Users\Ross\Pictures\Microsoft Clip Organizer\j0355917.wmf">
            <a:hlinkClick r:id="rId8" action="ppaction://hlinksldjump"/>
          </p:cNvPr>
          <p:cNvPicPr>
            <a:picLocks noChangeAspect="1" noChangeArrowheads="1"/>
          </p:cNvPicPr>
          <p:nvPr/>
        </p:nvPicPr>
        <p:blipFill>
          <a:blip r:embed="rId9" cstate="print"/>
          <a:srcRect/>
          <a:stretch>
            <a:fillRect/>
          </a:stretch>
        </p:blipFill>
        <p:spPr bwMode="auto">
          <a:xfrm>
            <a:off x="857224" y="4357694"/>
            <a:ext cx="1319479" cy="183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37890" name="Picture 2" descr="C:\Users\Ross\Pictures\Microsoft Clip Organizer\j0355873.wmf"/>
          <p:cNvPicPr>
            <a:picLocks noChangeAspect="1" noChangeArrowheads="1"/>
          </p:cNvPicPr>
          <p:nvPr/>
        </p:nvPicPr>
        <p:blipFill>
          <a:blip r:embed="rId2" cstate="print"/>
          <a:srcRect/>
          <a:stretch>
            <a:fillRect/>
          </a:stretch>
        </p:blipFill>
        <p:spPr bwMode="auto">
          <a:xfrm>
            <a:off x="642910" y="0"/>
            <a:ext cx="1698385" cy="2129279"/>
          </a:xfrm>
          <a:prstGeom prst="rect">
            <a:avLst/>
          </a:prstGeom>
          <a:noFill/>
        </p:spPr>
      </p:pic>
      <p:sp>
        <p:nvSpPr>
          <p:cNvPr id="3" name="TextBox 2"/>
          <p:cNvSpPr txBox="1"/>
          <p:nvPr/>
        </p:nvSpPr>
        <p:spPr>
          <a:xfrm>
            <a:off x="2500298" y="785794"/>
            <a:ext cx="5214974" cy="707886"/>
          </a:xfrm>
          <a:prstGeom prst="rect">
            <a:avLst/>
          </a:prstGeom>
          <a:noFill/>
        </p:spPr>
        <p:txBody>
          <a:bodyPr wrap="square" rtlCol="0">
            <a:spAutoFit/>
          </a:bodyPr>
          <a:lstStyle/>
          <a:p>
            <a:r>
              <a:rPr lang="en-GB" sz="2000" b="1" dirty="0" smtClean="0">
                <a:latin typeface="Comic Sans MS" pitchFamily="66" charset="0"/>
              </a:rPr>
              <a:t>Look at the things the good fairy made Simmy and how they are described...</a:t>
            </a:r>
            <a:endParaRPr lang="en-GB" sz="2000" b="1" dirty="0">
              <a:latin typeface="Comic Sans MS" pitchFamily="66" charset="0"/>
            </a:endParaRPr>
          </a:p>
        </p:txBody>
      </p:sp>
      <p:sp>
        <p:nvSpPr>
          <p:cNvPr id="4" name="TextBox 3"/>
          <p:cNvSpPr txBox="1"/>
          <p:nvPr/>
        </p:nvSpPr>
        <p:spPr>
          <a:xfrm>
            <a:off x="1214414" y="2500306"/>
            <a:ext cx="1928826" cy="400110"/>
          </a:xfrm>
          <a:prstGeom prst="rect">
            <a:avLst/>
          </a:prstGeom>
          <a:noFill/>
        </p:spPr>
        <p:txBody>
          <a:bodyPr wrap="square" rtlCol="0">
            <a:spAutoFit/>
          </a:bodyPr>
          <a:lstStyle/>
          <a:p>
            <a:r>
              <a:rPr lang="en-GB" sz="2000" b="1" dirty="0" smtClean="0">
                <a:latin typeface="Comic Sans MS" pitchFamily="66" charset="0"/>
              </a:rPr>
              <a:t>Splendid sari</a:t>
            </a:r>
            <a:endParaRPr lang="en-GB" sz="2000" b="1" dirty="0">
              <a:latin typeface="Comic Sans MS" pitchFamily="66" charset="0"/>
            </a:endParaRPr>
          </a:p>
        </p:txBody>
      </p:sp>
      <p:sp>
        <p:nvSpPr>
          <p:cNvPr id="5" name="TextBox 4"/>
          <p:cNvSpPr txBox="1"/>
          <p:nvPr/>
        </p:nvSpPr>
        <p:spPr>
          <a:xfrm>
            <a:off x="1142976" y="3429000"/>
            <a:ext cx="2000264" cy="400110"/>
          </a:xfrm>
          <a:prstGeom prst="rect">
            <a:avLst/>
          </a:prstGeom>
          <a:noFill/>
        </p:spPr>
        <p:txBody>
          <a:bodyPr wrap="square" rtlCol="0">
            <a:spAutoFit/>
          </a:bodyPr>
          <a:lstStyle/>
          <a:p>
            <a:r>
              <a:rPr lang="en-GB" sz="2000" b="1" dirty="0" smtClean="0">
                <a:latin typeface="Comic Sans MS" pitchFamily="66" charset="0"/>
              </a:rPr>
              <a:t>Perfect pumps</a:t>
            </a:r>
            <a:endParaRPr lang="en-GB" sz="2000" b="1" dirty="0">
              <a:latin typeface="Comic Sans MS" pitchFamily="66" charset="0"/>
            </a:endParaRPr>
          </a:p>
        </p:txBody>
      </p:sp>
      <p:sp>
        <p:nvSpPr>
          <p:cNvPr id="6" name="TextBox 5"/>
          <p:cNvSpPr txBox="1"/>
          <p:nvPr/>
        </p:nvSpPr>
        <p:spPr>
          <a:xfrm>
            <a:off x="1000100" y="4429132"/>
            <a:ext cx="2286016" cy="400110"/>
          </a:xfrm>
          <a:prstGeom prst="rect">
            <a:avLst/>
          </a:prstGeom>
          <a:noFill/>
        </p:spPr>
        <p:txBody>
          <a:bodyPr wrap="square" rtlCol="0">
            <a:spAutoFit/>
          </a:bodyPr>
          <a:lstStyle/>
          <a:p>
            <a:r>
              <a:rPr lang="en-GB" sz="2000" b="1" dirty="0" smtClean="0">
                <a:latin typeface="Comic Sans MS" pitchFamily="66" charset="0"/>
              </a:rPr>
              <a:t>Lovely limousine</a:t>
            </a:r>
            <a:endParaRPr lang="en-GB" sz="2000" b="1" dirty="0">
              <a:latin typeface="Comic Sans MS" pitchFamily="66" charset="0"/>
            </a:endParaRPr>
          </a:p>
        </p:txBody>
      </p:sp>
      <p:pic>
        <p:nvPicPr>
          <p:cNvPr id="37891" name="Picture 3" descr="C:\Users\Ross\Pictures\Microsoft Clip Organizer\j0355917.wmf"/>
          <p:cNvPicPr>
            <a:picLocks noChangeAspect="1" noChangeArrowheads="1"/>
          </p:cNvPicPr>
          <p:nvPr/>
        </p:nvPicPr>
        <p:blipFill>
          <a:blip r:embed="rId3" cstate="print"/>
          <a:srcRect/>
          <a:stretch>
            <a:fillRect/>
          </a:stretch>
        </p:blipFill>
        <p:spPr bwMode="auto">
          <a:xfrm>
            <a:off x="3786182" y="2071678"/>
            <a:ext cx="809611" cy="1047754"/>
          </a:xfrm>
          <a:prstGeom prst="rect">
            <a:avLst/>
          </a:prstGeom>
          <a:noFill/>
        </p:spPr>
      </p:pic>
      <p:pic>
        <p:nvPicPr>
          <p:cNvPr id="37892" name="Picture 4" descr="C:\Users\Ross\Pictures\Microsoft Clip Organizer\bd05145_.wmf"/>
          <p:cNvPicPr>
            <a:picLocks noChangeAspect="1" noChangeArrowheads="1"/>
          </p:cNvPicPr>
          <p:nvPr/>
        </p:nvPicPr>
        <p:blipFill>
          <a:blip r:embed="rId4" cstate="print"/>
          <a:srcRect/>
          <a:stretch>
            <a:fillRect/>
          </a:stretch>
        </p:blipFill>
        <p:spPr bwMode="auto">
          <a:xfrm>
            <a:off x="3571868" y="3357562"/>
            <a:ext cx="1218800" cy="733344"/>
          </a:xfrm>
          <a:prstGeom prst="rect">
            <a:avLst/>
          </a:prstGeom>
          <a:noFill/>
        </p:spPr>
      </p:pic>
      <p:pic>
        <p:nvPicPr>
          <p:cNvPr id="37893" name="Picture 5" descr="C:\Users\Ross\Pictures\Microsoft Clip Organizer\tn01265_.wmf"/>
          <p:cNvPicPr>
            <a:picLocks noChangeAspect="1" noChangeArrowheads="1"/>
          </p:cNvPicPr>
          <p:nvPr/>
        </p:nvPicPr>
        <p:blipFill>
          <a:blip r:embed="rId5" cstate="print"/>
          <a:srcRect/>
          <a:stretch>
            <a:fillRect/>
          </a:stretch>
        </p:blipFill>
        <p:spPr bwMode="auto">
          <a:xfrm>
            <a:off x="3500430" y="4429132"/>
            <a:ext cx="1857388" cy="928694"/>
          </a:xfrm>
          <a:prstGeom prst="rect">
            <a:avLst/>
          </a:prstGeom>
          <a:noFill/>
        </p:spPr>
      </p:pic>
      <p:sp>
        <p:nvSpPr>
          <p:cNvPr id="10" name="TextBox 9"/>
          <p:cNvSpPr txBox="1"/>
          <p:nvPr/>
        </p:nvSpPr>
        <p:spPr>
          <a:xfrm>
            <a:off x="285720" y="5857892"/>
            <a:ext cx="6858048" cy="707886"/>
          </a:xfrm>
          <a:prstGeom prst="rect">
            <a:avLst/>
          </a:prstGeom>
          <a:noFill/>
        </p:spPr>
        <p:txBody>
          <a:bodyPr wrap="square" rtlCol="0">
            <a:spAutoFit/>
          </a:bodyPr>
          <a:lstStyle/>
          <a:p>
            <a:r>
              <a:rPr lang="en-GB" sz="2000" b="1" dirty="0" smtClean="0">
                <a:latin typeface="Comic Sans MS" pitchFamily="66" charset="0"/>
              </a:rPr>
              <a:t>What do you notice the initial sound of each set of words?</a:t>
            </a:r>
            <a:endParaRPr lang="en-GB" sz="2000" b="1" dirty="0">
              <a:latin typeface="Comic Sans MS" pitchFamily="66" charset="0"/>
            </a:endParaRPr>
          </a:p>
        </p:txBody>
      </p:sp>
      <p:pic>
        <p:nvPicPr>
          <p:cNvPr id="11" name="Picture 10" descr="C:\Users\Ross\Pictures\Microsoft Clip Organizer\j0431561.png">
            <a:hlinkClick r:id="" action="ppaction://hlinkshowjump?jump=nextslide"/>
          </p:cNvPr>
          <p:cNvPicPr>
            <a:picLocks noChangeAspect="1" noChangeArrowheads="1"/>
          </p:cNvPicPr>
          <p:nvPr/>
        </p:nvPicPr>
        <p:blipFill>
          <a:blip r:embed="rId6" cstate="print"/>
          <a:srcRect/>
          <a:stretch>
            <a:fillRect/>
          </a:stretch>
        </p:blipFill>
        <p:spPr bwMode="auto">
          <a:xfrm>
            <a:off x="7286644" y="5429264"/>
            <a:ext cx="1214447" cy="10064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38914" name="Picture 2" descr="C:\Users\Ross\Pictures\Microsoft Clip Organizer\j0355873.wmf"/>
          <p:cNvPicPr>
            <a:picLocks noChangeAspect="1" noChangeArrowheads="1"/>
          </p:cNvPicPr>
          <p:nvPr/>
        </p:nvPicPr>
        <p:blipFill>
          <a:blip r:embed="rId2" cstate="print"/>
          <a:srcRect/>
          <a:stretch>
            <a:fillRect/>
          </a:stretch>
        </p:blipFill>
        <p:spPr bwMode="auto">
          <a:xfrm>
            <a:off x="1160463" y="536575"/>
            <a:ext cx="1484312" cy="1830388"/>
          </a:xfrm>
          <a:prstGeom prst="rect">
            <a:avLst/>
          </a:prstGeom>
          <a:noFill/>
        </p:spPr>
      </p:pic>
      <p:sp>
        <p:nvSpPr>
          <p:cNvPr id="3" name="TextBox 2"/>
          <p:cNvSpPr txBox="1"/>
          <p:nvPr/>
        </p:nvSpPr>
        <p:spPr>
          <a:xfrm>
            <a:off x="2786050" y="571480"/>
            <a:ext cx="5572164" cy="1631216"/>
          </a:xfrm>
          <a:prstGeom prst="rect">
            <a:avLst/>
          </a:prstGeom>
          <a:noFill/>
        </p:spPr>
        <p:txBody>
          <a:bodyPr wrap="square" rtlCol="0">
            <a:spAutoFit/>
          </a:bodyPr>
          <a:lstStyle/>
          <a:p>
            <a:r>
              <a:rPr lang="en-GB" sz="2000" b="1" dirty="0" smtClean="0">
                <a:latin typeface="Comic Sans MS" pitchFamily="66" charset="0"/>
              </a:rPr>
              <a:t>If the good fairy made Simmy a tiara how would you describe it? Just like in the story, try to use a describing word with the same initial sound as the word ‘tiara’...</a:t>
            </a:r>
            <a:endParaRPr lang="en-GB" sz="2000" b="1" dirty="0">
              <a:latin typeface="Comic Sans MS" pitchFamily="66" charset="0"/>
            </a:endParaRPr>
          </a:p>
        </p:txBody>
      </p:sp>
      <p:sp>
        <p:nvSpPr>
          <p:cNvPr id="4" name="TextBox 3"/>
          <p:cNvSpPr txBox="1"/>
          <p:nvPr/>
        </p:nvSpPr>
        <p:spPr>
          <a:xfrm>
            <a:off x="3929058" y="2357430"/>
            <a:ext cx="857256" cy="400110"/>
          </a:xfrm>
          <a:prstGeom prst="rect">
            <a:avLst/>
          </a:prstGeom>
          <a:noFill/>
        </p:spPr>
        <p:txBody>
          <a:bodyPr wrap="square" rtlCol="0">
            <a:spAutoFit/>
          </a:bodyPr>
          <a:lstStyle/>
          <a:p>
            <a:r>
              <a:rPr lang="en-GB" sz="2000" b="1" dirty="0" smtClean="0">
                <a:latin typeface="Comic Sans MS" pitchFamily="66" charset="0"/>
              </a:rPr>
              <a:t>Tiara</a:t>
            </a:r>
            <a:endParaRPr lang="en-GB" sz="2000" b="1" dirty="0">
              <a:latin typeface="Comic Sans MS" pitchFamily="66" charset="0"/>
            </a:endParaRPr>
          </a:p>
        </p:txBody>
      </p:sp>
      <p:sp>
        <p:nvSpPr>
          <p:cNvPr id="5" name="TextBox 4"/>
          <p:cNvSpPr txBox="1"/>
          <p:nvPr/>
        </p:nvSpPr>
        <p:spPr>
          <a:xfrm>
            <a:off x="1071538" y="5214950"/>
            <a:ext cx="1143008" cy="369332"/>
          </a:xfrm>
          <a:prstGeom prst="rect">
            <a:avLst/>
          </a:prstGeom>
          <a:noFill/>
        </p:spPr>
        <p:txBody>
          <a:bodyPr wrap="square" rtlCol="0">
            <a:spAutoFit/>
          </a:bodyPr>
          <a:lstStyle/>
          <a:p>
            <a:r>
              <a:rPr lang="en-GB" dirty="0" smtClean="0">
                <a:hlinkClick r:id="" action="ppaction://hlinkshowjump?jump=nextslide"/>
              </a:rPr>
              <a:t>Beautiful</a:t>
            </a:r>
            <a:endParaRPr lang="en-GB" dirty="0"/>
          </a:p>
        </p:txBody>
      </p:sp>
      <p:sp>
        <p:nvSpPr>
          <p:cNvPr id="6" name="TextBox 5"/>
          <p:cNvSpPr txBox="1"/>
          <p:nvPr/>
        </p:nvSpPr>
        <p:spPr>
          <a:xfrm>
            <a:off x="6072198" y="5143512"/>
            <a:ext cx="1071570" cy="369332"/>
          </a:xfrm>
          <a:prstGeom prst="rect">
            <a:avLst/>
          </a:prstGeom>
          <a:noFill/>
        </p:spPr>
        <p:txBody>
          <a:bodyPr wrap="square" rtlCol="0">
            <a:spAutoFit/>
          </a:bodyPr>
          <a:lstStyle/>
          <a:p>
            <a:r>
              <a:rPr lang="en-GB" dirty="0" smtClean="0">
                <a:hlinkClick r:id="rId3" action="ppaction://hlinksldjump"/>
              </a:rPr>
              <a:t>Terrific</a:t>
            </a:r>
            <a:endParaRPr lang="en-GB" dirty="0"/>
          </a:p>
        </p:txBody>
      </p:sp>
      <p:sp>
        <p:nvSpPr>
          <p:cNvPr id="7" name="TextBox 6"/>
          <p:cNvSpPr txBox="1"/>
          <p:nvPr/>
        </p:nvSpPr>
        <p:spPr>
          <a:xfrm>
            <a:off x="3786182" y="5214950"/>
            <a:ext cx="1000132" cy="369332"/>
          </a:xfrm>
          <a:prstGeom prst="rect">
            <a:avLst/>
          </a:prstGeom>
          <a:noFill/>
        </p:spPr>
        <p:txBody>
          <a:bodyPr wrap="square" rtlCol="0">
            <a:spAutoFit/>
          </a:bodyPr>
          <a:lstStyle/>
          <a:p>
            <a:r>
              <a:rPr lang="en-GB" dirty="0" smtClean="0">
                <a:hlinkClick r:id="rId4" action="ppaction://hlinksldjump"/>
              </a:rPr>
              <a:t>Hairy</a:t>
            </a:r>
            <a:endParaRPr lang="en-GB" dirty="0"/>
          </a:p>
        </p:txBody>
      </p:sp>
      <p:pic>
        <p:nvPicPr>
          <p:cNvPr id="38915" name="Picture 3" descr="C:\Users\Ross\Pictures\Microsoft Clip Organizer\hh01472_.wmf"/>
          <p:cNvPicPr>
            <a:picLocks noChangeAspect="1" noChangeArrowheads="1"/>
          </p:cNvPicPr>
          <p:nvPr/>
        </p:nvPicPr>
        <p:blipFill>
          <a:blip r:embed="rId5" cstate="print"/>
          <a:srcRect/>
          <a:stretch>
            <a:fillRect/>
          </a:stretch>
        </p:blipFill>
        <p:spPr bwMode="auto">
          <a:xfrm>
            <a:off x="2857488" y="3143248"/>
            <a:ext cx="2679699" cy="12985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071538" y="1142984"/>
            <a:ext cx="2428892" cy="400110"/>
          </a:xfrm>
          <a:prstGeom prst="rect">
            <a:avLst/>
          </a:prstGeom>
          <a:noFill/>
        </p:spPr>
        <p:txBody>
          <a:bodyPr wrap="square" rtlCol="0">
            <a:spAutoFit/>
          </a:bodyPr>
          <a:lstStyle/>
          <a:p>
            <a:r>
              <a:rPr lang="en-GB" sz="2000" b="1" dirty="0" smtClean="0">
                <a:latin typeface="Comic Sans MS" pitchFamily="66" charset="0"/>
              </a:rPr>
              <a:t>A beautiful tiara?</a:t>
            </a:r>
            <a:endParaRPr lang="en-GB" sz="2000" b="1" dirty="0">
              <a:latin typeface="Comic Sans MS" pitchFamily="66" charset="0"/>
            </a:endParaRPr>
          </a:p>
        </p:txBody>
      </p:sp>
      <p:pic>
        <p:nvPicPr>
          <p:cNvPr id="39938" name="Picture 2" descr="C:\Users\Ross\Pictures\Microsoft Clip Organizer\hh01472_.wmf"/>
          <p:cNvPicPr>
            <a:picLocks noChangeAspect="1" noChangeArrowheads="1"/>
          </p:cNvPicPr>
          <p:nvPr/>
        </p:nvPicPr>
        <p:blipFill>
          <a:blip r:embed="rId3" cstate="print"/>
          <a:srcRect/>
          <a:stretch>
            <a:fillRect/>
          </a:stretch>
        </p:blipFill>
        <p:spPr bwMode="auto">
          <a:xfrm>
            <a:off x="4357686" y="1357298"/>
            <a:ext cx="2787647" cy="1897052"/>
          </a:xfrm>
          <a:prstGeom prst="rect">
            <a:avLst/>
          </a:prstGeom>
          <a:noFill/>
        </p:spPr>
      </p:pic>
      <p:sp>
        <p:nvSpPr>
          <p:cNvPr id="4" name="TextBox 3"/>
          <p:cNvSpPr txBox="1"/>
          <p:nvPr/>
        </p:nvSpPr>
        <p:spPr>
          <a:xfrm>
            <a:off x="1785918" y="3786190"/>
            <a:ext cx="6572296" cy="707886"/>
          </a:xfrm>
          <a:prstGeom prst="rect">
            <a:avLst/>
          </a:prstGeom>
          <a:noFill/>
        </p:spPr>
        <p:txBody>
          <a:bodyPr wrap="square" rtlCol="0">
            <a:spAutoFit/>
          </a:bodyPr>
          <a:lstStyle/>
          <a:p>
            <a:r>
              <a:rPr lang="en-GB" sz="2000" b="1" dirty="0" smtClean="0">
                <a:latin typeface="Comic Sans MS" pitchFamily="66" charset="0"/>
              </a:rPr>
              <a:t>Beautiful is a good way to describe a tiara, but it doesn’t have the same initial sound as ‘tiara’. </a:t>
            </a:r>
            <a:endParaRPr lang="en-GB" sz="2000" b="1" dirty="0">
              <a:latin typeface="Comic Sans MS" pitchFamily="66" charset="0"/>
            </a:endParaRPr>
          </a:p>
        </p:txBody>
      </p:sp>
      <p:sp>
        <p:nvSpPr>
          <p:cNvPr id="5" name="TextBox 4"/>
          <p:cNvSpPr txBox="1"/>
          <p:nvPr/>
        </p:nvSpPr>
        <p:spPr>
          <a:xfrm>
            <a:off x="1500166" y="2357430"/>
            <a:ext cx="1500198" cy="400110"/>
          </a:xfrm>
          <a:prstGeom prst="rect">
            <a:avLst/>
          </a:prstGeom>
          <a:noFill/>
        </p:spPr>
        <p:txBody>
          <a:bodyPr wrap="square" rtlCol="0">
            <a:spAutoFit/>
          </a:bodyPr>
          <a:lstStyle/>
          <a:p>
            <a:r>
              <a:rPr lang="en-GB" sz="2000" b="1" dirty="0" smtClean="0">
                <a:latin typeface="Comic Sans MS" pitchFamily="66" charset="0"/>
              </a:rPr>
              <a:t>Good try!</a:t>
            </a:r>
            <a:endParaRPr lang="en-GB" sz="2000" b="1" dirty="0">
              <a:latin typeface="Comic Sans MS" pitchFamily="66" charset="0"/>
            </a:endParaRPr>
          </a:p>
        </p:txBody>
      </p:sp>
      <p:pic>
        <p:nvPicPr>
          <p:cNvPr id="6" name="Picture 5" descr="C:\Users\Ross\Pictures\Microsoft Clip Organizer\j0431561.png">
            <a:hlinkClick r:id="rId4" action="ppaction://hlinksldjump"/>
          </p:cNvPr>
          <p:cNvPicPr>
            <a:picLocks noChangeAspect="1" noChangeArrowheads="1"/>
          </p:cNvPicPr>
          <p:nvPr/>
        </p:nvPicPr>
        <p:blipFill>
          <a:blip r:embed="rId5" cstate="print"/>
          <a:srcRect/>
          <a:stretch>
            <a:fillRect/>
          </a:stretch>
        </p:blipFill>
        <p:spPr bwMode="auto">
          <a:xfrm rot="10800000">
            <a:off x="285720" y="5500702"/>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500"/>
                                        <p:tgtEl>
                                          <p:spTgt spid="39938"/>
                                        </p:tgtEl>
                                      </p:cBhvr>
                                    </p:animEffect>
                                    <p:set>
                                      <p:cBhvr>
                                        <p:cTn id="7" dur="1" fill="hold">
                                          <p:stCondLst>
                                            <p:cond delay="499"/>
                                          </p:stCondLst>
                                        </p:cTn>
                                        <p:tgtEl>
                                          <p:spTgt spid="3993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57224" y="1071546"/>
            <a:ext cx="2071702" cy="400110"/>
          </a:xfrm>
          <a:prstGeom prst="rect">
            <a:avLst/>
          </a:prstGeom>
          <a:noFill/>
        </p:spPr>
        <p:txBody>
          <a:bodyPr wrap="square" rtlCol="0">
            <a:spAutoFit/>
          </a:bodyPr>
          <a:lstStyle/>
          <a:p>
            <a:r>
              <a:rPr lang="en-GB" sz="2000" b="1" dirty="0" smtClean="0">
                <a:latin typeface="Comic Sans MS" pitchFamily="66" charset="0"/>
              </a:rPr>
              <a:t>A hairy tiara?</a:t>
            </a:r>
            <a:endParaRPr lang="en-GB" sz="2000" b="1" dirty="0">
              <a:latin typeface="Comic Sans MS" pitchFamily="66" charset="0"/>
            </a:endParaRPr>
          </a:p>
        </p:txBody>
      </p:sp>
      <p:sp>
        <p:nvSpPr>
          <p:cNvPr id="3" name="TextBox 2"/>
          <p:cNvSpPr txBox="1"/>
          <p:nvPr/>
        </p:nvSpPr>
        <p:spPr>
          <a:xfrm>
            <a:off x="857224" y="2285992"/>
            <a:ext cx="1428760" cy="400110"/>
          </a:xfrm>
          <a:prstGeom prst="rect">
            <a:avLst/>
          </a:prstGeom>
          <a:noFill/>
        </p:spPr>
        <p:txBody>
          <a:bodyPr wrap="square" rtlCol="0">
            <a:spAutoFit/>
          </a:bodyPr>
          <a:lstStyle/>
          <a:p>
            <a:r>
              <a:rPr lang="en-GB" sz="2000" b="1" dirty="0" smtClean="0">
                <a:latin typeface="Comic Sans MS" pitchFamily="66" charset="0"/>
              </a:rPr>
              <a:t>Good try!</a:t>
            </a:r>
            <a:endParaRPr lang="en-GB" sz="2000" b="1" dirty="0">
              <a:latin typeface="Comic Sans MS" pitchFamily="66" charset="0"/>
            </a:endParaRPr>
          </a:p>
        </p:txBody>
      </p:sp>
      <p:pic>
        <p:nvPicPr>
          <p:cNvPr id="4" name="Picture 3" descr="C:\Users\Ross\Pictures\Microsoft Clip Organizer\j0431561.png">
            <a:hlinkClick r:id="rId3" action="ppaction://hlinksldjump"/>
          </p:cNvPr>
          <p:cNvPicPr>
            <a:picLocks noChangeAspect="1" noChangeArrowheads="1"/>
          </p:cNvPicPr>
          <p:nvPr/>
        </p:nvPicPr>
        <p:blipFill>
          <a:blip r:embed="rId4" cstate="print"/>
          <a:srcRect/>
          <a:stretch>
            <a:fillRect/>
          </a:stretch>
        </p:blipFill>
        <p:spPr bwMode="auto">
          <a:xfrm rot="10800000">
            <a:off x="357158" y="5572140"/>
            <a:ext cx="1214447" cy="1006466"/>
          </a:xfrm>
          <a:prstGeom prst="rect">
            <a:avLst/>
          </a:prstGeom>
          <a:noFill/>
        </p:spPr>
      </p:pic>
      <p:sp>
        <p:nvSpPr>
          <p:cNvPr id="5" name="TextBox 4"/>
          <p:cNvSpPr txBox="1"/>
          <p:nvPr/>
        </p:nvSpPr>
        <p:spPr>
          <a:xfrm>
            <a:off x="2000232" y="3643314"/>
            <a:ext cx="6357982" cy="1323439"/>
          </a:xfrm>
          <a:prstGeom prst="rect">
            <a:avLst/>
          </a:prstGeom>
          <a:noFill/>
        </p:spPr>
        <p:txBody>
          <a:bodyPr wrap="square" rtlCol="0">
            <a:spAutoFit/>
          </a:bodyPr>
          <a:lstStyle/>
          <a:p>
            <a:r>
              <a:rPr lang="en-GB" sz="2000" b="1" dirty="0" smtClean="0">
                <a:latin typeface="Comic Sans MS" pitchFamily="66" charset="0"/>
              </a:rPr>
              <a:t>The tiara doesn’t look very hairy. What do you think would be a good way to describe a tiara? Also try thinking about the initial sound of the word ‘tiara’.</a:t>
            </a:r>
            <a:endParaRPr lang="en-GB" sz="2000" b="1" dirty="0">
              <a:latin typeface="Comic Sans MS" pitchFamily="66" charset="0"/>
            </a:endParaRPr>
          </a:p>
        </p:txBody>
      </p:sp>
      <p:pic>
        <p:nvPicPr>
          <p:cNvPr id="6" name="Picture 2" descr="C:\Users\Ross\Pictures\Microsoft Clip Organizer\hh01472_.wmf"/>
          <p:cNvPicPr>
            <a:picLocks noChangeAspect="1" noChangeArrowheads="1"/>
          </p:cNvPicPr>
          <p:nvPr/>
        </p:nvPicPr>
        <p:blipFill>
          <a:blip r:embed="rId5" cstate="print"/>
          <a:srcRect/>
          <a:stretch>
            <a:fillRect/>
          </a:stretch>
        </p:blipFill>
        <p:spPr bwMode="auto">
          <a:xfrm>
            <a:off x="4286248" y="1000108"/>
            <a:ext cx="2787647" cy="18970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14348" y="928670"/>
            <a:ext cx="2357454" cy="400110"/>
          </a:xfrm>
          <a:prstGeom prst="rect">
            <a:avLst/>
          </a:prstGeom>
          <a:noFill/>
        </p:spPr>
        <p:txBody>
          <a:bodyPr wrap="square" rtlCol="0">
            <a:spAutoFit/>
          </a:bodyPr>
          <a:lstStyle/>
          <a:p>
            <a:r>
              <a:rPr lang="en-GB" sz="2000" b="1" dirty="0" smtClean="0">
                <a:latin typeface="Comic Sans MS" pitchFamily="66" charset="0"/>
              </a:rPr>
              <a:t>A terrific tiara?</a:t>
            </a:r>
            <a:endParaRPr lang="en-GB" sz="2000" b="1" dirty="0">
              <a:latin typeface="Comic Sans MS" pitchFamily="66" charset="0"/>
            </a:endParaRPr>
          </a:p>
        </p:txBody>
      </p:sp>
      <p:sp>
        <p:nvSpPr>
          <p:cNvPr id="3" name="TextBox 2"/>
          <p:cNvSpPr txBox="1"/>
          <p:nvPr/>
        </p:nvSpPr>
        <p:spPr>
          <a:xfrm>
            <a:off x="428596" y="2143116"/>
            <a:ext cx="3286148" cy="400110"/>
          </a:xfrm>
          <a:prstGeom prst="rect">
            <a:avLst/>
          </a:prstGeom>
          <a:noFill/>
        </p:spPr>
        <p:txBody>
          <a:bodyPr wrap="square" rtlCol="0">
            <a:spAutoFit/>
          </a:bodyPr>
          <a:lstStyle/>
          <a:p>
            <a:r>
              <a:rPr lang="en-GB" sz="2000" b="1" dirty="0" smtClean="0">
                <a:latin typeface="Comic Sans MS" pitchFamily="66" charset="0"/>
              </a:rPr>
              <a:t>Well done! That’s right!</a:t>
            </a:r>
            <a:endParaRPr lang="en-GB" sz="2000" b="1" dirty="0">
              <a:latin typeface="Comic Sans MS" pitchFamily="66" charset="0"/>
            </a:endParaRPr>
          </a:p>
        </p:txBody>
      </p:sp>
      <p:sp>
        <p:nvSpPr>
          <p:cNvPr id="4" name="TextBox 3"/>
          <p:cNvSpPr txBox="1"/>
          <p:nvPr/>
        </p:nvSpPr>
        <p:spPr>
          <a:xfrm>
            <a:off x="571472" y="3429000"/>
            <a:ext cx="8215370" cy="1015663"/>
          </a:xfrm>
          <a:prstGeom prst="rect">
            <a:avLst/>
          </a:prstGeom>
          <a:noFill/>
        </p:spPr>
        <p:txBody>
          <a:bodyPr wrap="square" rtlCol="0">
            <a:spAutoFit/>
          </a:bodyPr>
          <a:lstStyle/>
          <a:p>
            <a:r>
              <a:rPr lang="en-GB" sz="2000" b="1" dirty="0" smtClean="0">
                <a:latin typeface="Comic Sans MS" pitchFamily="66" charset="0"/>
              </a:rPr>
              <a:t>Terrific is a good way to describe a tiara. Tiara and terrific both start with the same initial sound, a ‘t’ sound. This is called alliteration. </a:t>
            </a:r>
            <a:endParaRPr lang="en-GB" sz="2000" b="1" dirty="0">
              <a:latin typeface="Comic Sans MS" pitchFamily="66" charset="0"/>
            </a:endParaRPr>
          </a:p>
        </p:txBody>
      </p:sp>
      <p:pic>
        <p:nvPicPr>
          <p:cNvPr id="6" name="Picture 2" descr="C:\Users\Ross\Pictures\Microsoft Clip Organizer\hh01472_.wmf"/>
          <p:cNvPicPr>
            <a:picLocks noChangeAspect="1" noChangeArrowheads="1"/>
          </p:cNvPicPr>
          <p:nvPr/>
        </p:nvPicPr>
        <p:blipFill>
          <a:blip r:embed="rId3" cstate="print"/>
          <a:srcRect/>
          <a:stretch>
            <a:fillRect/>
          </a:stretch>
        </p:blipFill>
        <p:spPr bwMode="auto">
          <a:xfrm>
            <a:off x="4572000" y="928670"/>
            <a:ext cx="2787647" cy="1897052"/>
          </a:xfrm>
          <a:prstGeom prst="rect">
            <a:avLst/>
          </a:prstGeom>
          <a:noFill/>
        </p:spPr>
      </p:pic>
      <p:pic>
        <p:nvPicPr>
          <p:cNvPr id="40962" name="Picture 2" descr="C:\Users\Ross\Pictures\Microsoft Clip Organizer\j0365304.gif">
            <a:hlinkClick r:id="rId4" action="ppaction://hlinksldjump"/>
          </p:cNvPr>
          <p:cNvPicPr>
            <a:picLocks noChangeAspect="1" noChangeArrowheads="1" noCrop="1"/>
          </p:cNvPicPr>
          <p:nvPr/>
        </p:nvPicPr>
        <p:blipFill>
          <a:blip r:embed="rId5" cstate="print"/>
          <a:srcRect/>
          <a:stretch>
            <a:fillRect/>
          </a:stretch>
        </p:blipFill>
        <p:spPr bwMode="auto">
          <a:xfrm>
            <a:off x="6715140" y="4643446"/>
            <a:ext cx="1376348" cy="14160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 name="Picture 2" descr="C:\Users\Ross\Pictures\Microsoft Clip Organizer\j0431536.png"/>
          <p:cNvPicPr>
            <a:picLocks noChangeAspect="1" noChangeArrowheads="1"/>
          </p:cNvPicPr>
          <p:nvPr/>
        </p:nvPicPr>
        <p:blipFill>
          <a:blip r:embed="rId2" cstate="print"/>
          <a:srcRect/>
          <a:stretch>
            <a:fillRect/>
          </a:stretch>
        </p:blipFill>
        <p:spPr bwMode="auto">
          <a:xfrm rot="21438679">
            <a:off x="1408626" y="2124062"/>
            <a:ext cx="2286000" cy="2242397"/>
          </a:xfrm>
          <a:prstGeom prst="rect">
            <a:avLst/>
          </a:prstGeom>
          <a:noFill/>
        </p:spPr>
      </p:pic>
      <p:pic>
        <p:nvPicPr>
          <p:cNvPr id="3" name="Picture 4" descr="C:\Users\Ross\Pictures\Microsoft Clip Organizer\j0355917.wmf"/>
          <p:cNvPicPr>
            <a:picLocks noChangeAspect="1" noChangeArrowheads="1"/>
          </p:cNvPicPr>
          <p:nvPr/>
        </p:nvPicPr>
        <p:blipFill>
          <a:blip r:embed="rId3" cstate="print"/>
          <a:srcRect/>
          <a:stretch>
            <a:fillRect/>
          </a:stretch>
        </p:blipFill>
        <p:spPr bwMode="auto">
          <a:xfrm>
            <a:off x="5047908" y="2571913"/>
            <a:ext cx="1161717" cy="1559289"/>
          </a:xfrm>
          <a:prstGeom prst="rect">
            <a:avLst/>
          </a:prstGeom>
          <a:noFill/>
        </p:spPr>
      </p:pic>
      <p:pic>
        <p:nvPicPr>
          <p:cNvPr id="4" name="Picture 3" descr="C:\Users\Ross\Pictures\Microsoft Clip Organizer\j0355871.wmf"/>
          <p:cNvPicPr>
            <a:picLocks noChangeAspect="1" noChangeArrowheads="1"/>
          </p:cNvPicPr>
          <p:nvPr/>
        </p:nvPicPr>
        <p:blipFill>
          <a:blip r:embed="rId4" cstate="print"/>
          <a:srcRect/>
          <a:stretch>
            <a:fillRect/>
          </a:stretch>
        </p:blipFill>
        <p:spPr bwMode="auto">
          <a:xfrm>
            <a:off x="6405230" y="2143285"/>
            <a:ext cx="1238604" cy="1884202"/>
          </a:xfrm>
          <a:prstGeom prst="rect">
            <a:avLst/>
          </a:prstGeom>
          <a:noFill/>
        </p:spPr>
      </p:pic>
      <p:pic>
        <p:nvPicPr>
          <p:cNvPr id="5" name="Picture 5" descr="C:\Users\Ross\Pictures\Microsoft Clip Organizer\j0092647.wmf"/>
          <p:cNvPicPr>
            <a:picLocks noChangeAspect="1" noChangeArrowheads="1"/>
          </p:cNvPicPr>
          <p:nvPr/>
        </p:nvPicPr>
        <p:blipFill>
          <a:blip r:embed="rId5" cstate="print"/>
          <a:srcRect/>
          <a:stretch>
            <a:fillRect/>
          </a:stretch>
        </p:blipFill>
        <p:spPr bwMode="auto">
          <a:xfrm>
            <a:off x="5643570" y="1643050"/>
            <a:ext cx="1228814" cy="1076323"/>
          </a:xfrm>
          <a:prstGeom prst="rect">
            <a:avLst/>
          </a:prstGeom>
          <a:noFill/>
        </p:spPr>
      </p:pic>
      <p:pic>
        <p:nvPicPr>
          <p:cNvPr id="41986" name="Picture 2" descr="C:\Users\Ross\Pictures\Microsoft Clip Organizer\j0357999.wmf"/>
          <p:cNvPicPr>
            <a:picLocks noChangeAspect="1" noChangeArrowheads="1"/>
          </p:cNvPicPr>
          <p:nvPr/>
        </p:nvPicPr>
        <p:blipFill>
          <a:blip r:embed="rId6" cstate="print"/>
          <a:srcRect/>
          <a:stretch>
            <a:fillRect/>
          </a:stretch>
        </p:blipFill>
        <p:spPr bwMode="auto">
          <a:xfrm>
            <a:off x="642910" y="214290"/>
            <a:ext cx="1143008" cy="1357323"/>
          </a:xfrm>
          <a:prstGeom prst="rect">
            <a:avLst/>
          </a:prstGeom>
          <a:noFill/>
        </p:spPr>
      </p:pic>
      <p:sp>
        <p:nvSpPr>
          <p:cNvPr id="7" name="TextBox 6"/>
          <p:cNvSpPr txBox="1"/>
          <p:nvPr/>
        </p:nvSpPr>
        <p:spPr>
          <a:xfrm>
            <a:off x="2000232" y="642918"/>
            <a:ext cx="6643734" cy="400110"/>
          </a:xfrm>
          <a:prstGeom prst="rect">
            <a:avLst/>
          </a:prstGeom>
          <a:noFill/>
        </p:spPr>
        <p:txBody>
          <a:bodyPr wrap="square" rtlCol="0">
            <a:spAutoFit/>
          </a:bodyPr>
          <a:lstStyle/>
          <a:p>
            <a:r>
              <a:rPr lang="en-GB" sz="2000" b="1" dirty="0" smtClean="0">
                <a:latin typeface="Comic Sans MS" pitchFamily="66" charset="0"/>
              </a:rPr>
              <a:t>Which of these things happened first in the story?</a:t>
            </a:r>
            <a:endParaRPr lang="en-GB" sz="2000" b="1" dirty="0">
              <a:latin typeface="Comic Sans MS" pitchFamily="66" charset="0"/>
            </a:endParaRPr>
          </a:p>
        </p:txBody>
      </p:sp>
      <p:sp>
        <p:nvSpPr>
          <p:cNvPr id="8" name="TextBox 7"/>
          <p:cNvSpPr txBox="1"/>
          <p:nvPr/>
        </p:nvSpPr>
        <p:spPr>
          <a:xfrm>
            <a:off x="1000100" y="4572008"/>
            <a:ext cx="3286148" cy="646331"/>
          </a:xfrm>
          <a:prstGeom prst="rect">
            <a:avLst/>
          </a:prstGeom>
          <a:noFill/>
        </p:spPr>
        <p:txBody>
          <a:bodyPr wrap="square" rtlCol="0">
            <a:spAutoFit/>
          </a:bodyPr>
          <a:lstStyle/>
          <a:p>
            <a:r>
              <a:rPr lang="en-GB" dirty="0" smtClean="0">
                <a:hlinkClick r:id="rId7" action="ppaction://hlinksldjump"/>
              </a:rPr>
              <a:t>Simmy received her invitation to the disco</a:t>
            </a:r>
            <a:endParaRPr lang="en-GB" dirty="0"/>
          </a:p>
        </p:txBody>
      </p:sp>
      <p:sp>
        <p:nvSpPr>
          <p:cNvPr id="9" name="TextBox 8"/>
          <p:cNvSpPr txBox="1"/>
          <p:nvPr/>
        </p:nvSpPr>
        <p:spPr>
          <a:xfrm>
            <a:off x="5143504" y="4500570"/>
            <a:ext cx="2143140" cy="369332"/>
          </a:xfrm>
          <a:prstGeom prst="rect">
            <a:avLst/>
          </a:prstGeom>
          <a:noFill/>
        </p:spPr>
        <p:txBody>
          <a:bodyPr wrap="square" rtlCol="0">
            <a:spAutoFit/>
          </a:bodyPr>
          <a:lstStyle/>
          <a:p>
            <a:r>
              <a:rPr lang="en-GB" dirty="0" smtClean="0">
                <a:hlinkClick r:id="rId8" action="ppaction://hlinksldjump"/>
              </a:rPr>
              <a:t>Simmy met Reneldo</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00034" y="857232"/>
            <a:ext cx="3857652" cy="707886"/>
          </a:xfrm>
          <a:prstGeom prst="rect">
            <a:avLst/>
          </a:prstGeom>
          <a:noFill/>
        </p:spPr>
        <p:txBody>
          <a:bodyPr wrap="square" rtlCol="0">
            <a:spAutoFit/>
          </a:bodyPr>
          <a:lstStyle/>
          <a:p>
            <a:r>
              <a:rPr lang="en-GB" sz="2000" b="1" dirty="0" smtClean="0">
                <a:latin typeface="Comic Sans MS" pitchFamily="66" charset="0"/>
              </a:rPr>
              <a:t>Simmy received her invitation to the disco first?</a:t>
            </a:r>
            <a:endParaRPr lang="en-GB" sz="2000" b="1" dirty="0">
              <a:latin typeface="Comic Sans MS" pitchFamily="66" charset="0"/>
            </a:endParaRPr>
          </a:p>
        </p:txBody>
      </p:sp>
      <p:sp>
        <p:nvSpPr>
          <p:cNvPr id="3" name="TextBox 2"/>
          <p:cNvSpPr txBox="1"/>
          <p:nvPr/>
        </p:nvSpPr>
        <p:spPr>
          <a:xfrm>
            <a:off x="500034" y="2428868"/>
            <a:ext cx="3214710" cy="400110"/>
          </a:xfrm>
          <a:prstGeom prst="rect">
            <a:avLst/>
          </a:prstGeom>
          <a:noFill/>
        </p:spPr>
        <p:txBody>
          <a:bodyPr wrap="square" rtlCol="0">
            <a:spAutoFit/>
          </a:bodyPr>
          <a:lstStyle/>
          <a:p>
            <a:r>
              <a:rPr lang="en-GB" sz="2000" b="1" dirty="0" smtClean="0">
                <a:latin typeface="Comic Sans MS" pitchFamily="66" charset="0"/>
              </a:rPr>
              <a:t>Well done! That’s right!</a:t>
            </a:r>
            <a:endParaRPr lang="en-GB" sz="2000" b="1" dirty="0">
              <a:latin typeface="Comic Sans MS" pitchFamily="66" charset="0"/>
            </a:endParaRPr>
          </a:p>
        </p:txBody>
      </p:sp>
      <p:sp>
        <p:nvSpPr>
          <p:cNvPr id="4" name="TextBox 3"/>
          <p:cNvSpPr txBox="1"/>
          <p:nvPr/>
        </p:nvSpPr>
        <p:spPr>
          <a:xfrm>
            <a:off x="1643042" y="4000504"/>
            <a:ext cx="5857916" cy="707886"/>
          </a:xfrm>
          <a:prstGeom prst="rect">
            <a:avLst/>
          </a:prstGeom>
          <a:noFill/>
        </p:spPr>
        <p:txBody>
          <a:bodyPr wrap="square" rtlCol="0">
            <a:spAutoFit/>
          </a:bodyPr>
          <a:lstStyle/>
          <a:p>
            <a:r>
              <a:rPr lang="en-GB" sz="2000" b="1" dirty="0" err="1" smtClean="0">
                <a:latin typeface="Comic Sans MS" pitchFamily="66" charset="0"/>
              </a:rPr>
              <a:t>Simmy</a:t>
            </a:r>
            <a:r>
              <a:rPr lang="en-GB" sz="2000" b="1" dirty="0" smtClean="0">
                <a:latin typeface="Comic Sans MS" pitchFamily="66" charset="0"/>
              </a:rPr>
              <a:t> received her invitation to the disco before she went there and met Reneldo.</a:t>
            </a:r>
            <a:endParaRPr lang="en-GB" sz="2000" b="1" dirty="0">
              <a:latin typeface="Comic Sans MS" pitchFamily="66" charset="0"/>
            </a:endParaRPr>
          </a:p>
        </p:txBody>
      </p:sp>
      <p:pic>
        <p:nvPicPr>
          <p:cNvPr id="5" name="Picture 2" descr="C:\Users\Ross\Pictures\Microsoft Clip Organizer\j0431536.png"/>
          <p:cNvPicPr>
            <a:picLocks noChangeAspect="1" noChangeArrowheads="1"/>
          </p:cNvPicPr>
          <p:nvPr/>
        </p:nvPicPr>
        <p:blipFill>
          <a:blip r:embed="rId3" cstate="print"/>
          <a:srcRect/>
          <a:stretch>
            <a:fillRect/>
          </a:stretch>
        </p:blipFill>
        <p:spPr bwMode="auto">
          <a:xfrm rot="21438679">
            <a:off x="5121943" y="918819"/>
            <a:ext cx="2286000" cy="2304664"/>
          </a:xfrm>
          <a:prstGeom prst="rect">
            <a:avLst/>
          </a:prstGeom>
          <a:noFill/>
        </p:spPr>
      </p:pic>
      <p:pic>
        <p:nvPicPr>
          <p:cNvPr id="43010" name="Picture 2" descr="C:\Users\Ross\Pictures\Microsoft Clip Organizer\j0365304.gif">
            <a:hlinkClick r:id="rId4" action="ppaction://hlinksldjump"/>
          </p:cNvPr>
          <p:cNvPicPr>
            <a:picLocks noChangeAspect="1" noChangeArrowheads="1" noCrop="1"/>
          </p:cNvPicPr>
          <p:nvPr/>
        </p:nvPicPr>
        <p:blipFill>
          <a:blip r:embed="rId5" cstate="print"/>
          <a:srcRect/>
          <a:stretch>
            <a:fillRect/>
          </a:stretch>
        </p:blipFill>
        <p:spPr bwMode="auto">
          <a:xfrm>
            <a:off x="7215206" y="4786322"/>
            <a:ext cx="1500198" cy="13430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00034" y="1428736"/>
            <a:ext cx="3500462" cy="400110"/>
          </a:xfrm>
          <a:prstGeom prst="rect">
            <a:avLst/>
          </a:prstGeom>
          <a:noFill/>
        </p:spPr>
        <p:txBody>
          <a:bodyPr wrap="square" rtlCol="0">
            <a:spAutoFit/>
          </a:bodyPr>
          <a:lstStyle/>
          <a:p>
            <a:r>
              <a:rPr lang="en-GB" sz="2000" b="1" dirty="0" smtClean="0">
                <a:latin typeface="Comic Sans MS" pitchFamily="66" charset="0"/>
              </a:rPr>
              <a:t>Simmy met Reneldo first?</a:t>
            </a:r>
            <a:endParaRPr lang="en-GB" sz="2000" b="1" dirty="0">
              <a:latin typeface="Comic Sans MS" pitchFamily="66" charset="0"/>
            </a:endParaRPr>
          </a:p>
        </p:txBody>
      </p:sp>
      <p:sp>
        <p:nvSpPr>
          <p:cNvPr id="3" name="TextBox 2"/>
          <p:cNvSpPr txBox="1"/>
          <p:nvPr/>
        </p:nvSpPr>
        <p:spPr>
          <a:xfrm>
            <a:off x="1857356" y="2643182"/>
            <a:ext cx="1357322" cy="400110"/>
          </a:xfrm>
          <a:prstGeom prst="rect">
            <a:avLst/>
          </a:prstGeom>
          <a:noFill/>
        </p:spPr>
        <p:txBody>
          <a:bodyPr wrap="square" rtlCol="0">
            <a:spAutoFit/>
          </a:bodyPr>
          <a:lstStyle/>
          <a:p>
            <a:r>
              <a:rPr lang="en-GB" sz="2000" b="1" dirty="0" smtClean="0">
                <a:latin typeface="Comic Sans MS" pitchFamily="66" charset="0"/>
              </a:rPr>
              <a:t>Good try!</a:t>
            </a:r>
            <a:endParaRPr lang="en-GB" sz="2000" b="1" dirty="0">
              <a:latin typeface="Comic Sans MS" pitchFamily="66" charset="0"/>
            </a:endParaRPr>
          </a:p>
        </p:txBody>
      </p:sp>
      <p:sp>
        <p:nvSpPr>
          <p:cNvPr id="4" name="TextBox 3"/>
          <p:cNvSpPr txBox="1"/>
          <p:nvPr/>
        </p:nvSpPr>
        <p:spPr>
          <a:xfrm>
            <a:off x="2071670" y="4357694"/>
            <a:ext cx="6643734" cy="707886"/>
          </a:xfrm>
          <a:prstGeom prst="rect">
            <a:avLst/>
          </a:prstGeom>
          <a:noFill/>
        </p:spPr>
        <p:txBody>
          <a:bodyPr wrap="square" rtlCol="0">
            <a:spAutoFit/>
          </a:bodyPr>
          <a:lstStyle/>
          <a:p>
            <a:r>
              <a:rPr lang="en-GB" sz="2000" b="1" dirty="0" err="1" smtClean="0">
                <a:latin typeface="Comic Sans MS" pitchFamily="66" charset="0"/>
              </a:rPr>
              <a:t>Simmy</a:t>
            </a:r>
            <a:r>
              <a:rPr lang="en-GB" sz="2000" b="1" dirty="0" smtClean="0">
                <a:latin typeface="Comic Sans MS" pitchFamily="66" charset="0"/>
              </a:rPr>
              <a:t> did meet Reneldo at the disco, but what did she need to have received to go to the disco?</a:t>
            </a:r>
            <a:endParaRPr lang="en-GB" sz="2000" b="1" dirty="0">
              <a:latin typeface="Comic Sans MS" pitchFamily="66" charset="0"/>
            </a:endParaRPr>
          </a:p>
        </p:txBody>
      </p:sp>
      <p:pic>
        <p:nvPicPr>
          <p:cNvPr id="5" name="Picture 4" descr="C:\Users\Ross\Pictures\Microsoft Clip Organizer\j0355917.wmf"/>
          <p:cNvPicPr>
            <a:picLocks noChangeAspect="1" noChangeArrowheads="1"/>
          </p:cNvPicPr>
          <p:nvPr/>
        </p:nvPicPr>
        <p:blipFill>
          <a:blip r:embed="rId3" cstate="print"/>
          <a:srcRect/>
          <a:stretch>
            <a:fillRect/>
          </a:stretch>
        </p:blipFill>
        <p:spPr bwMode="auto">
          <a:xfrm>
            <a:off x="4833594" y="1857533"/>
            <a:ext cx="1161717" cy="1559289"/>
          </a:xfrm>
          <a:prstGeom prst="rect">
            <a:avLst/>
          </a:prstGeom>
          <a:noFill/>
        </p:spPr>
      </p:pic>
      <p:pic>
        <p:nvPicPr>
          <p:cNvPr id="6" name="Picture 5" descr="C:\Users\Ross\Pictures\Microsoft Clip Organizer\j0355871.wmf"/>
          <p:cNvPicPr>
            <a:picLocks noChangeAspect="1" noChangeArrowheads="1"/>
          </p:cNvPicPr>
          <p:nvPr/>
        </p:nvPicPr>
        <p:blipFill>
          <a:blip r:embed="rId4" cstate="print"/>
          <a:srcRect/>
          <a:stretch>
            <a:fillRect/>
          </a:stretch>
        </p:blipFill>
        <p:spPr bwMode="auto">
          <a:xfrm>
            <a:off x="6190916" y="1428905"/>
            <a:ext cx="1238604" cy="1884202"/>
          </a:xfrm>
          <a:prstGeom prst="rect">
            <a:avLst/>
          </a:prstGeom>
          <a:noFill/>
        </p:spPr>
      </p:pic>
      <p:pic>
        <p:nvPicPr>
          <p:cNvPr id="7" name="Picture 5" descr="C:\Users\Ross\Pictures\Microsoft Clip Organizer\j0092647.wmf"/>
          <p:cNvPicPr>
            <a:picLocks noChangeAspect="1" noChangeArrowheads="1"/>
          </p:cNvPicPr>
          <p:nvPr/>
        </p:nvPicPr>
        <p:blipFill>
          <a:blip r:embed="rId5" cstate="print"/>
          <a:srcRect/>
          <a:stretch>
            <a:fillRect/>
          </a:stretch>
        </p:blipFill>
        <p:spPr bwMode="auto">
          <a:xfrm>
            <a:off x="5429256" y="928670"/>
            <a:ext cx="1228814" cy="1076323"/>
          </a:xfrm>
          <a:prstGeom prst="rect">
            <a:avLst/>
          </a:prstGeom>
          <a:noFill/>
        </p:spPr>
      </p:pic>
      <p:pic>
        <p:nvPicPr>
          <p:cNvPr id="8" name="Picture 7" descr="C:\Users\Ross\Pictures\Microsoft Clip Organizer\j0431561.png">
            <a:hlinkClick r:id="rId6" action="ppaction://hlinksldjump"/>
          </p:cNvPr>
          <p:cNvPicPr>
            <a:picLocks noChangeAspect="1" noChangeArrowheads="1"/>
          </p:cNvPicPr>
          <p:nvPr/>
        </p:nvPicPr>
        <p:blipFill>
          <a:blip r:embed="rId7" cstate="print"/>
          <a:srcRect/>
          <a:stretch>
            <a:fillRect/>
          </a:stretch>
        </p:blipFill>
        <p:spPr bwMode="auto">
          <a:xfrm rot="10800000">
            <a:off x="357158" y="5572140"/>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8" presetID="9" presetClass="exit" presetSubtype="0" fill="hold" nodeType="withEffect">
                                  <p:stCondLst>
                                    <p:cond delay="200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explode.wav"/>
                                        </p:tgtEl>
                                      </p:cMediaNode>
                                    </p:audio>
                                  </p:subTnLst>
                                </p:cTn>
                              </p:par>
                              <p:par>
                                <p:cTn id="11" presetID="9" presetClass="exit" presetSubtype="0" fill="hold" nodeType="withEffect">
                                  <p:stCondLst>
                                    <p:cond delay="200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4" name="TextBox 3"/>
          <p:cNvSpPr txBox="1"/>
          <p:nvPr/>
        </p:nvSpPr>
        <p:spPr>
          <a:xfrm>
            <a:off x="214282" y="4714884"/>
            <a:ext cx="6858048" cy="1938992"/>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Now, Simmy didn’t have any parents, so she lived in a creepy castle with a Wicked Witch called Wilma. Wilma made Simmy do all the horrible jobs in the creepy castle, jobs like cleaning the scum out of the bath. Because of this Wilma called Simmy ‘</a:t>
            </a:r>
            <a:r>
              <a:rPr lang="en-GB" sz="2000" b="1" dirty="0" err="1" smtClean="0">
                <a:latin typeface="Comic Sans MS" pitchFamily="66" charset="0"/>
              </a:rPr>
              <a:t>Scumbelina</a:t>
            </a:r>
            <a:r>
              <a:rPr lang="en-GB" sz="2000" b="1" dirty="0" smtClean="0">
                <a:latin typeface="Comic Sans MS" pitchFamily="66" charset="0"/>
              </a:rPr>
              <a:t>’. This made Simmy feel very sad</a:t>
            </a:r>
            <a:r>
              <a:rPr lang="en-GB" dirty="0" smtClean="0"/>
              <a:t>.</a:t>
            </a:r>
            <a:endParaRPr lang="en-GB" dirty="0"/>
          </a:p>
        </p:txBody>
      </p:sp>
      <p:pic>
        <p:nvPicPr>
          <p:cNvPr id="2051" name="Picture 3" descr="C:\Users\Ross\Pictures\Microsoft Clip Organizer\j0431561.png">
            <a:hlinkClick r:id="" action="ppaction://hlinkshowjump?jump=nextslide"/>
          </p:cNvPr>
          <p:cNvPicPr>
            <a:picLocks noChangeAspect="1" noChangeArrowheads="1"/>
          </p:cNvPicPr>
          <p:nvPr/>
        </p:nvPicPr>
        <p:blipFill>
          <a:blip r:embed="rId4" cstate="print"/>
          <a:srcRect/>
          <a:stretch>
            <a:fillRect/>
          </a:stretch>
        </p:blipFill>
        <p:spPr bwMode="auto">
          <a:xfrm>
            <a:off x="7286644" y="5500702"/>
            <a:ext cx="1214447" cy="1006466"/>
          </a:xfrm>
          <a:prstGeom prst="rect">
            <a:avLst/>
          </a:prstGeom>
          <a:noFill/>
        </p:spPr>
      </p:pic>
      <p:pic>
        <p:nvPicPr>
          <p:cNvPr id="2052" name="Picture 4" descr="C:\Users\Ross\Pictures\Microsoft Clip Organizer\j0359669.wmf"/>
          <p:cNvPicPr>
            <a:picLocks noChangeAspect="1" noChangeArrowheads="1"/>
          </p:cNvPicPr>
          <p:nvPr/>
        </p:nvPicPr>
        <p:blipFill>
          <a:blip r:embed="rId5" cstate="print"/>
          <a:srcRect/>
          <a:stretch>
            <a:fillRect/>
          </a:stretch>
        </p:blipFill>
        <p:spPr bwMode="auto">
          <a:xfrm>
            <a:off x="5286380" y="1000108"/>
            <a:ext cx="900112" cy="1831975"/>
          </a:xfrm>
          <a:prstGeom prst="rect">
            <a:avLst/>
          </a:prstGeom>
          <a:noFill/>
        </p:spPr>
      </p:pic>
      <p:pic>
        <p:nvPicPr>
          <p:cNvPr id="9" name="j0388481.wav">
            <a:hlinkClick r:id="" action="ppaction://media"/>
          </p:cNvPr>
          <p:cNvPicPr>
            <a:picLocks noRot="1" noChangeAspect="1"/>
          </p:cNvPicPr>
          <p:nvPr>
            <a:wavAudioFile r:embed="rId1" name="j0388481.wav"/>
          </p:nvPr>
        </p:nvPicPr>
        <p:blipFill>
          <a:blip r:embed="rId6" cstate="print"/>
          <a:stretch>
            <a:fillRect/>
          </a:stretch>
        </p:blipFill>
        <p:spPr>
          <a:xfrm>
            <a:off x="2357422" y="2643182"/>
            <a:ext cx="304800" cy="304800"/>
          </a:xfrm>
          <a:prstGeom prst="rect">
            <a:avLst/>
          </a:prstGeom>
        </p:spPr>
      </p:pic>
      <p:pic>
        <p:nvPicPr>
          <p:cNvPr id="2054" name="Picture 6" descr="C:\Users\Ross\Pictures\Microsoft Clip Organizer\j0355873.wmf"/>
          <p:cNvPicPr>
            <a:picLocks noChangeAspect="1" noChangeArrowheads="1"/>
          </p:cNvPicPr>
          <p:nvPr/>
        </p:nvPicPr>
        <p:blipFill>
          <a:blip r:embed="rId7" cstate="print"/>
          <a:srcRect/>
          <a:stretch>
            <a:fillRect/>
          </a:stretch>
        </p:blipFill>
        <p:spPr bwMode="auto">
          <a:xfrm>
            <a:off x="3214678" y="1785926"/>
            <a:ext cx="2143140" cy="28298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48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44034" name="Picture 2" descr="C:\Users\Ross\Pictures\Microsoft Clip Organizer\j0355917.wmf"/>
          <p:cNvPicPr>
            <a:picLocks noChangeAspect="1" noChangeArrowheads="1"/>
          </p:cNvPicPr>
          <p:nvPr/>
        </p:nvPicPr>
        <p:blipFill>
          <a:blip r:embed="rId2" cstate="print"/>
          <a:srcRect/>
          <a:stretch>
            <a:fillRect/>
          </a:stretch>
        </p:blipFill>
        <p:spPr bwMode="auto">
          <a:xfrm>
            <a:off x="928662" y="571481"/>
            <a:ext cx="962022" cy="1285884"/>
          </a:xfrm>
          <a:prstGeom prst="rect">
            <a:avLst/>
          </a:prstGeom>
          <a:noFill/>
        </p:spPr>
      </p:pic>
      <p:sp>
        <p:nvSpPr>
          <p:cNvPr id="3" name="TextBox 2"/>
          <p:cNvSpPr txBox="1"/>
          <p:nvPr/>
        </p:nvSpPr>
        <p:spPr>
          <a:xfrm>
            <a:off x="2500298" y="785794"/>
            <a:ext cx="3214710" cy="400110"/>
          </a:xfrm>
          <a:prstGeom prst="rect">
            <a:avLst/>
          </a:prstGeom>
          <a:noFill/>
        </p:spPr>
        <p:txBody>
          <a:bodyPr wrap="square" rtlCol="0">
            <a:spAutoFit/>
          </a:bodyPr>
          <a:lstStyle/>
          <a:p>
            <a:r>
              <a:rPr lang="en-GB" sz="2000" b="1" dirty="0" smtClean="0">
                <a:latin typeface="Comic Sans MS" pitchFamily="66" charset="0"/>
              </a:rPr>
              <a:t>Who is this character?</a:t>
            </a:r>
            <a:endParaRPr lang="en-GB" sz="2000" b="1" dirty="0">
              <a:latin typeface="Comic Sans MS" pitchFamily="66" charset="0"/>
            </a:endParaRPr>
          </a:p>
        </p:txBody>
      </p:sp>
      <p:pic>
        <p:nvPicPr>
          <p:cNvPr id="44035" name="Picture 3" descr="C:\Users\Ross\Pictures\Microsoft Clip Organizer\j0355873.wmf"/>
          <p:cNvPicPr>
            <a:picLocks noChangeAspect="1" noChangeArrowheads="1"/>
          </p:cNvPicPr>
          <p:nvPr/>
        </p:nvPicPr>
        <p:blipFill>
          <a:blip r:embed="rId3" cstate="print"/>
          <a:srcRect/>
          <a:stretch>
            <a:fillRect/>
          </a:stretch>
        </p:blipFill>
        <p:spPr bwMode="auto">
          <a:xfrm>
            <a:off x="3428992" y="1714488"/>
            <a:ext cx="2500330" cy="2357454"/>
          </a:xfrm>
          <a:prstGeom prst="rect">
            <a:avLst/>
          </a:prstGeom>
          <a:noFill/>
        </p:spPr>
      </p:pic>
      <p:sp>
        <p:nvSpPr>
          <p:cNvPr id="6" name="TextBox 5"/>
          <p:cNvSpPr txBox="1"/>
          <p:nvPr/>
        </p:nvSpPr>
        <p:spPr>
          <a:xfrm>
            <a:off x="1928794" y="4643446"/>
            <a:ext cx="1143008" cy="369332"/>
          </a:xfrm>
          <a:prstGeom prst="rect">
            <a:avLst/>
          </a:prstGeom>
          <a:noFill/>
        </p:spPr>
        <p:txBody>
          <a:bodyPr wrap="square" rtlCol="0">
            <a:spAutoFit/>
          </a:bodyPr>
          <a:lstStyle/>
          <a:p>
            <a:r>
              <a:rPr lang="en-GB" dirty="0" smtClean="0">
                <a:hlinkClick r:id="" action="ppaction://hlinkshowjump?jump=nextslide"/>
              </a:rPr>
              <a:t>Reneldo</a:t>
            </a:r>
            <a:endParaRPr lang="en-GB" dirty="0"/>
          </a:p>
        </p:txBody>
      </p:sp>
      <p:sp>
        <p:nvSpPr>
          <p:cNvPr id="7" name="TextBox 6"/>
          <p:cNvSpPr txBox="1"/>
          <p:nvPr/>
        </p:nvSpPr>
        <p:spPr>
          <a:xfrm>
            <a:off x="5786446" y="4643446"/>
            <a:ext cx="1214446" cy="369332"/>
          </a:xfrm>
          <a:prstGeom prst="rect">
            <a:avLst/>
          </a:prstGeom>
          <a:noFill/>
        </p:spPr>
        <p:txBody>
          <a:bodyPr wrap="square" rtlCol="0">
            <a:spAutoFit/>
          </a:bodyPr>
          <a:lstStyle/>
          <a:p>
            <a:r>
              <a:rPr lang="en-GB" dirty="0" smtClean="0">
                <a:hlinkClick r:id="rId4" action="ppaction://hlinksldjump"/>
              </a:rPr>
              <a:t>Wilma</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00034" y="857232"/>
            <a:ext cx="3571900" cy="400110"/>
          </a:xfrm>
          <a:prstGeom prst="rect">
            <a:avLst/>
          </a:prstGeom>
          <a:noFill/>
        </p:spPr>
        <p:txBody>
          <a:bodyPr wrap="square" rtlCol="0">
            <a:spAutoFit/>
          </a:bodyPr>
          <a:lstStyle/>
          <a:p>
            <a:r>
              <a:rPr lang="en-GB" sz="2000" b="1" dirty="0" smtClean="0">
                <a:latin typeface="Comic Sans MS" pitchFamily="66" charset="0"/>
              </a:rPr>
              <a:t>This character is Reneldo?</a:t>
            </a:r>
            <a:endParaRPr lang="en-GB" sz="2000" b="1" dirty="0">
              <a:latin typeface="Comic Sans MS" pitchFamily="66" charset="0"/>
            </a:endParaRPr>
          </a:p>
        </p:txBody>
      </p:sp>
      <p:sp>
        <p:nvSpPr>
          <p:cNvPr id="3" name="TextBox 2"/>
          <p:cNvSpPr txBox="1"/>
          <p:nvPr/>
        </p:nvSpPr>
        <p:spPr>
          <a:xfrm>
            <a:off x="1500166" y="2214554"/>
            <a:ext cx="1428760" cy="400110"/>
          </a:xfrm>
          <a:prstGeom prst="rect">
            <a:avLst/>
          </a:prstGeom>
          <a:noFill/>
        </p:spPr>
        <p:txBody>
          <a:bodyPr wrap="square" rtlCol="0">
            <a:spAutoFit/>
          </a:bodyPr>
          <a:lstStyle/>
          <a:p>
            <a:r>
              <a:rPr lang="en-GB" sz="2000" b="1" dirty="0" smtClean="0">
                <a:latin typeface="Comic Sans MS" pitchFamily="66" charset="0"/>
              </a:rPr>
              <a:t>Good try!</a:t>
            </a:r>
            <a:endParaRPr lang="en-GB" sz="2000" b="1" dirty="0">
              <a:latin typeface="Comic Sans MS" pitchFamily="66" charset="0"/>
            </a:endParaRPr>
          </a:p>
        </p:txBody>
      </p:sp>
      <p:sp>
        <p:nvSpPr>
          <p:cNvPr id="4" name="TextBox 3"/>
          <p:cNvSpPr txBox="1"/>
          <p:nvPr/>
        </p:nvSpPr>
        <p:spPr>
          <a:xfrm>
            <a:off x="3143240" y="3571876"/>
            <a:ext cx="5214974" cy="707886"/>
          </a:xfrm>
          <a:prstGeom prst="rect">
            <a:avLst/>
          </a:prstGeom>
          <a:noFill/>
        </p:spPr>
        <p:txBody>
          <a:bodyPr wrap="square" rtlCol="0">
            <a:spAutoFit/>
          </a:bodyPr>
          <a:lstStyle/>
          <a:p>
            <a:r>
              <a:rPr lang="en-GB" sz="2000" b="1" dirty="0" smtClean="0">
                <a:latin typeface="Comic Sans MS" pitchFamily="66" charset="0"/>
              </a:rPr>
              <a:t>This character is not Reneldo. Reneldo was a handsome professional footballer. </a:t>
            </a:r>
            <a:endParaRPr lang="en-GB" sz="2000" b="1" dirty="0">
              <a:latin typeface="Comic Sans MS" pitchFamily="66" charset="0"/>
            </a:endParaRPr>
          </a:p>
        </p:txBody>
      </p:sp>
      <p:pic>
        <p:nvPicPr>
          <p:cNvPr id="45058" name="Picture 2" descr="C:\Users\Ross\Pictures\Microsoft Clip Organizer\j0355873.wmf"/>
          <p:cNvPicPr>
            <a:picLocks noChangeAspect="1" noChangeArrowheads="1"/>
          </p:cNvPicPr>
          <p:nvPr/>
        </p:nvPicPr>
        <p:blipFill>
          <a:blip r:embed="rId3" cstate="print"/>
          <a:srcRect/>
          <a:stretch>
            <a:fillRect/>
          </a:stretch>
        </p:blipFill>
        <p:spPr bwMode="auto">
          <a:xfrm>
            <a:off x="4643438" y="500042"/>
            <a:ext cx="2216165" cy="2276471"/>
          </a:xfrm>
          <a:prstGeom prst="rect">
            <a:avLst/>
          </a:prstGeom>
          <a:noFill/>
        </p:spPr>
      </p:pic>
      <p:pic>
        <p:nvPicPr>
          <p:cNvPr id="6" name="Picture 5" descr="C:\Users\Ross\Pictures\Microsoft Clip Organizer\j0431561.png">
            <a:hlinkClick r:id="rId4" action="ppaction://hlinksldjump"/>
          </p:cNvPr>
          <p:cNvPicPr>
            <a:picLocks noChangeAspect="1" noChangeArrowheads="1"/>
          </p:cNvPicPr>
          <p:nvPr/>
        </p:nvPicPr>
        <p:blipFill>
          <a:blip r:embed="rId5" cstate="print"/>
          <a:srcRect/>
          <a:stretch>
            <a:fillRect/>
          </a:stretch>
        </p:blipFill>
        <p:spPr bwMode="auto">
          <a:xfrm rot="10800000">
            <a:off x="500034" y="5357826"/>
            <a:ext cx="1214447" cy="1006466"/>
          </a:xfrm>
          <a:prstGeom prst="rect">
            <a:avLst/>
          </a:prstGeom>
          <a:noFill/>
        </p:spPr>
      </p:pic>
      <p:sp>
        <p:nvSpPr>
          <p:cNvPr id="7" name="TextBox 6"/>
          <p:cNvSpPr txBox="1"/>
          <p:nvPr/>
        </p:nvSpPr>
        <p:spPr>
          <a:xfrm>
            <a:off x="1214414" y="4572008"/>
            <a:ext cx="7715304" cy="400110"/>
          </a:xfrm>
          <a:prstGeom prst="rect">
            <a:avLst/>
          </a:prstGeom>
          <a:noFill/>
        </p:spPr>
        <p:txBody>
          <a:bodyPr wrap="square" rtlCol="0">
            <a:spAutoFit/>
          </a:bodyPr>
          <a:lstStyle/>
          <a:p>
            <a:r>
              <a:rPr lang="en-GB" sz="2000" b="1" dirty="0" smtClean="0">
                <a:latin typeface="Comic Sans MS" pitchFamily="66" charset="0"/>
              </a:rPr>
              <a:t>What do you think a professional footballer would look like? </a:t>
            </a:r>
            <a:endParaRPr lang="en-GB" sz="2000" dirty="0"/>
          </a:p>
        </p:txBody>
      </p:sp>
      <p:sp>
        <p:nvSpPr>
          <p:cNvPr id="8" name="TextBox 7"/>
          <p:cNvSpPr txBox="1"/>
          <p:nvPr/>
        </p:nvSpPr>
        <p:spPr>
          <a:xfrm>
            <a:off x="3071802" y="5429264"/>
            <a:ext cx="4786346" cy="400110"/>
          </a:xfrm>
          <a:prstGeom prst="rect">
            <a:avLst/>
          </a:prstGeom>
          <a:noFill/>
        </p:spPr>
        <p:txBody>
          <a:bodyPr wrap="square" rtlCol="0">
            <a:spAutoFit/>
          </a:bodyPr>
          <a:lstStyle/>
          <a:p>
            <a:r>
              <a:rPr lang="en-GB" sz="2000" b="1" dirty="0" smtClean="0">
                <a:latin typeface="Comic Sans MS" pitchFamily="66" charset="0"/>
              </a:rPr>
              <a:t>What does this character look like?</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500"/>
                                        <p:tgtEl>
                                          <p:spTgt spid="45058"/>
                                        </p:tgtEl>
                                      </p:cBhvr>
                                    </p:animEffect>
                                    <p:set>
                                      <p:cBhvr>
                                        <p:cTn id="7" dur="1" fill="hold">
                                          <p:stCondLst>
                                            <p:cond delay="499"/>
                                          </p:stCondLst>
                                        </p:cTn>
                                        <p:tgtEl>
                                          <p:spTgt spid="4505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57224" y="857232"/>
            <a:ext cx="3357586" cy="400110"/>
          </a:xfrm>
          <a:prstGeom prst="rect">
            <a:avLst/>
          </a:prstGeom>
          <a:noFill/>
        </p:spPr>
        <p:txBody>
          <a:bodyPr wrap="square" rtlCol="0">
            <a:spAutoFit/>
          </a:bodyPr>
          <a:lstStyle/>
          <a:p>
            <a:r>
              <a:rPr lang="en-GB" sz="2000" b="1" dirty="0" smtClean="0">
                <a:latin typeface="Comic Sans MS" pitchFamily="66" charset="0"/>
              </a:rPr>
              <a:t>This character is Wilma?</a:t>
            </a:r>
            <a:endParaRPr lang="en-GB" sz="2000" b="1" dirty="0">
              <a:latin typeface="Comic Sans MS" pitchFamily="66" charset="0"/>
            </a:endParaRPr>
          </a:p>
        </p:txBody>
      </p:sp>
      <p:sp>
        <p:nvSpPr>
          <p:cNvPr id="3" name="TextBox 2"/>
          <p:cNvSpPr txBox="1"/>
          <p:nvPr/>
        </p:nvSpPr>
        <p:spPr>
          <a:xfrm>
            <a:off x="928662" y="1857364"/>
            <a:ext cx="3429024" cy="400110"/>
          </a:xfrm>
          <a:prstGeom prst="rect">
            <a:avLst/>
          </a:prstGeom>
          <a:noFill/>
        </p:spPr>
        <p:txBody>
          <a:bodyPr wrap="square" rtlCol="0">
            <a:spAutoFit/>
          </a:bodyPr>
          <a:lstStyle/>
          <a:p>
            <a:r>
              <a:rPr lang="en-GB" sz="2000" b="1" dirty="0" smtClean="0">
                <a:latin typeface="Comic Sans MS" pitchFamily="66" charset="0"/>
              </a:rPr>
              <a:t>Well done! That’s right!</a:t>
            </a:r>
            <a:endParaRPr lang="en-GB" sz="2000" b="1" dirty="0">
              <a:latin typeface="Comic Sans MS" pitchFamily="66" charset="0"/>
            </a:endParaRPr>
          </a:p>
        </p:txBody>
      </p:sp>
      <p:sp>
        <p:nvSpPr>
          <p:cNvPr id="4" name="TextBox 3"/>
          <p:cNvSpPr txBox="1"/>
          <p:nvPr/>
        </p:nvSpPr>
        <p:spPr>
          <a:xfrm>
            <a:off x="2143108" y="3143248"/>
            <a:ext cx="5643602" cy="400110"/>
          </a:xfrm>
          <a:prstGeom prst="rect">
            <a:avLst/>
          </a:prstGeom>
          <a:noFill/>
        </p:spPr>
        <p:txBody>
          <a:bodyPr wrap="square" rtlCol="0">
            <a:spAutoFit/>
          </a:bodyPr>
          <a:lstStyle/>
          <a:p>
            <a:r>
              <a:rPr lang="en-GB" sz="2000" b="1" dirty="0" smtClean="0">
                <a:latin typeface="Comic Sans MS" pitchFamily="66" charset="0"/>
              </a:rPr>
              <a:t>This character is Wilma the wicked witch.</a:t>
            </a:r>
            <a:endParaRPr lang="en-GB" sz="2000" b="1" dirty="0">
              <a:latin typeface="Comic Sans MS" pitchFamily="66" charset="0"/>
            </a:endParaRPr>
          </a:p>
        </p:txBody>
      </p:sp>
      <p:pic>
        <p:nvPicPr>
          <p:cNvPr id="5" name="Picture 2" descr="C:\Users\Ross\Pictures\Microsoft Clip Organizer\j0355873.wmf"/>
          <p:cNvPicPr>
            <a:picLocks noChangeAspect="1" noChangeArrowheads="1"/>
          </p:cNvPicPr>
          <p:nvPr/>
        </p:nvPicPr>
        <p:blipFill>
          <a:blip r:embed="rId3" cstate="print"/>
          <a:srcRect/>
          <a:stretch>
            <a:fillRect/>
          </a:stretch>
        </p:blipFill>
        <p:spPr bwMode="auto">
          <a:xfrm>
            <a:off x="5357818" y="285728"/>
            <a:ext cx="2216165" cy="2276471"/>
          </a:xfrm>
          <a:prstGeom prst="rect">
            <a:avLst/>
          </a:prstGeom>
          <a:noFill/>
        </p:spPr>
      </p:pic>
      <p:sp>
        <p:nvSpPr>
          <p:cNvPr id="6" name="TextBox 5"/>
          <p:cNvSpPr txBox="1"/>
          <p:nvPr/>
        </p:nvSpPr>
        <p:spPr>
          <a:xfrm>
            <a:off x="2028777" y="4104500"/>
            <a:ext cx="6543751" cy="707886"/>
          </a:xfrm>
          <a:prstGeom prst="rect">
            <a:avLst/>
          </a:prstGeom>
          <a:noFill/>
        </p:spPr>
        <p:txBody>
          <a:bodyPr wrap="square" rtlCol="0">
            <a:spAutoFit/>
          </a:bodyPr>
          <a:lstStyle/>
          <a:p>
            <a:r>
              <a:rPr lang="en-GB" sz="2000" b="1" dirty="0" smtClean="0">
                <a:latin typeface="Comic Sans MS" pitchFamily="66" charset="0"/>
              </a:rPr>
              <a:t>What do you think is the best word to describe Wilma the wicked witch?</a:t>
            </a:r>
            <a:endParaRPr lang="en-GB" sz="2000" b="1" dirty="0">
              <a:latin typeface="Comic Sans MS" pitchFamily="66" charset="0"/>
            </a:endParaRPr>
          </a:p>
        </p:txBody>
      </p:sp>
      <p:pic>
        <p:nvPicPr>
          <p:cNvPr id="46082" name="Picture 2" descr="C:\Users\Ross\Pictures\Microsoft Clip Organizer\j0355917.wmf"/>
          <p:cNvPicPr>
            <a:picLocks noChangeAspect="1" noChangeArrowheads="1"/>
          </p:cNvPicPr>
          <p:nvPr/>
        </p:nvPicPr>
        <p:blipFill>
          <a:blip r:embed="rId4" cstate="print"/>
          <a:srcRect/>
          <a:stretch>
            <a:fillRect/>
          </a:stretch>
        </p:blipFill>
        <p:spPr bwMode="auto">
          <a:xfrm>
            <a:off x="714348" y="3714752"/>
            <a:ext cx="885801" cy="1417632"/>
          </a:xfrm>
          <a:prstGeom prst="rect">
            <a:avLst/>
          </a:prstGeom>
          <a:noFill/>
        </p:spPr>
      </p:pic>
      <p:sp>
        <p:nvSpPr>
          <p:cNvPr id="8" name="TextBox 7"/>
          <p:cNvSpPr txBox="1"/>
          <p:nvPr/>
        </p:nvSpPr>
        <p:spPr>
          <a:xfrm>
            <a:off x="2643174" y="5143512"/>
            <a:ext cx="785818" cy="369332"/>
          </a:xfrm>
          <a:prstGeom prst="rect">
            <a:avLst/>
          </a:prstGeom>
          <a:noFill/>
        </p:spPr>
        <p:txBody>
          <a:bodyPr wrap="square" rtlCol="0">
            <a:spAutoFit/>
          </a:bodyPr>
          <a:lstStyle/>
          <a:p>
            <a:r>
              <a:rPr lang="en-GB" dirty="0" smtClean="0">
                <a:hlinkClick r:id="" action="ppaction://hlinkshowjump?jump=nextslide"/>
              </a:rPr>
              <a:t>Kind</a:t>
            </a:r>
            <a:endParaRPr lang="en-GB" dirty="0"/>
          </a:p>
        </p:txBody>
      </p:sp>
      <p:sp>
        <p:nvSpPr>
          <p:cNvPr id="9" name="TextBox 8"/>
          <p:cNvSpPr txBox="1"/>
          <p:nvPr/>
        </p:nvSpPr>
        <p:spPr>
          <a:xfrm>
            <a:off x="5143504" y="5072074"/>
            <a:ext cx="785818" cy="369332"/>
          </a:xfrm>
          <a:prstGeom prst="rect">
            <a:avLst/>
          </a:prstGeom>
          <a:noFill/>
        </p:spPr>
        <p:txBody>
          <a:bodyPr wrap="square" rtlCol="0">
            <a:spAutoFit/>
          </a:bodyPr>
          <a:lstStyle/>
          <a:p>
            <a:r>
              <a:rPr lang="en-GB" dirty="0" smtClean="0">
                <a:hlinkClick r:id="rId5" action="ppaction://hlinksldjump"/>
              </a:rPr>
              <a:t>Cruel</a:t>
            </a:r>
            <a:endParaRPr lang="en-GB" dirty="0"/>
          </a:p>
        </p:txBody>
      </p:sp>
      <p:sp>
        <p:nvSpPr>
          <p:cNvPr id="10" name="TextBox 9"/>
          <p:cNvSpPr txBox="1"/>
          <p:nvPr/>
        </p:nvSpPr>
        <p:spPr>
          <a:xfrm>
            <a:off x="1643042" y="5857892"/>
            <a:ext cx="6643734" cy="707886"/>
          </a:xfrm>
          <a:prstGeom prst="rect">
            <a:avLst/>
          </a:prstGeom>
          <a:noFill/>
        </p:spPr>
        <p:txBody>
          <a:bodyPr wrap="square" rtlCol="0">
            <a:spAutoFit/>
          </a:bodyPr>
          <a:lstStyle/>
          <a:p>
            <a:r>
              <a:rPr lang="en-GB" sz="2000" b="1" dirty="0" smtClean="0">
                <a:latin typeface="Comic Sans MS" pitchFamily="66" charset="0"/>
              </a:rPr>
              <a:t>Think about the things Wilma did in the story? How are the things she did best described?</a:t>
            </a:r>
            <a:endParaRPr lang="en-GB" sz="2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57224" y="928670"/>
            <a:ext cx="2357454" cy="400110"/>
          </a:xfrm>
          <a:prstGeom prst="rect">
            <a:avLst/>
          </a:prstGeom>
          <a:noFill/>
        </p:spPr>
        <p:txBody>
          <a:bodyPr wrap="square" rtlCol="0">
            <a:spAutoFit/>
          </a:bodyPr>
          <a:lstStyle/>
          <a:p>
            <a:r>
              <a:rPr lang="en-GB" sz="2000" b="1" dirty="0" smtClean="0">
                <a:latin typeface="Comic Sans MS" pitchFamily="66" charset="0"/>
              </a:rPr>
              <a:t>Wilma was kind?</a:t>
            </a:r>
            <a:endParaRPr lang="en-GB" sz="2000" b="1" dirty="0">
              <a:latin typeface="Comic Sans MS" pitchFamily="66" charset="0"/>
            </a:endParaRPr>
          </a:p>
        </p:txBody>
      </p:sp>
      <p:sp>
        <p:nvSpPr>
          <p:cNvPr id="3" name="TextBox 2"/>
          <p:cNvSpPr txBox="1"/>
          <p:nvPr/>
        </p:nvSpPr>
        <p:spPr>
          <a:xfrm>
            <a:off x="1142976" y="2143116"/>
            <a:ext cx="2357454" cy="400110"/>
          </a:xfrm>
          <a:prstGeom prst="rect">
            <a:avLst/>
          </a:prstGeom>
          <a:noFill/>
        </p:spPr>
        <p:txBody>
          <a:bodyPr wrap="square" rtlCol="0">
            <a:spAutoFit/>
          </a:bodyPr>
          <a:lstStyle/>
          <a:p>
            <a:r>
              <a:rPr lang="en-GB" sz="2000" b="1" dirty="0" smtClean="0">
                <a:latin typeface="Comic Sans MS" pitchFamily="66" charset="0"/>
              </a:rPr>
              <a:t>Good try!</a:t>
            </a:r>
            <a:endParaRPr lang="en-GB" sz="2000" b="1" dirty="0">
              <a:latin typeface="Comic Sans MS" pitchFamily="66" charset="0"/>
            </a:endParaRPr>
          </a:p>
        </p:txBody>
      </p:sp>
      <p:sp>
        <p:nvSpPr>
          <p:cNvPr id="4" name="TextBox 3"/>
          <p:cNvSpPr txBox="1"/>
          <p:nvPr/>
        </p:nvSpPr>
        <p:spPr>
          <a:xfrm>
            <a:off x="2571736" y="3571876"/>
            <a:ext cx="5715040" cy="1938992"/>
          </a:xfrm>
          <a:prstGeom prst="rect">
            <a:avLst/>
          </a:prstGeom>
          <a:noFill/>
        </p:spPr>
        <p:txBody>
          <a:bodyPr wrap="square" rtlCol="0">
            <a:spAutoFit/>
          </a:bodyPr>
          <a:lstStyle/>
          <a:p>
            <a:r>
              <a:rPr lang="en-GB" sz="2000" b="1" dirty="0" smtClean="0">
                <a:latin typeface="Comic Sans MS" pitchFamily="66" charset="0"/>
              </a:rPr>
              <a:t>In the story Wilma made Simmy do horrible jobs, she called her ‘Scumbelina’, she wouldn’t let her go to the disco and she made her vanish when Reneldo came to find her. Are the things that Wilma did in the story best described as kind’?</a:t>
            </a:r>
            <a:endParaRPr lang="en-GB" sz="2000" b="1" dirty="0">
              <a:latin typeface="Comic Sans MS" pitchFamily="66" charset="0"/>
            </a:endParaRPr>
          </a:p>
        </p:txBody>
      </p:sp>
      <p:pic>
        <p:nvPicPr>
          <p:cNvPr id="47106" name="Picture 2" descr="C:\Users\Ross\Pictures\Microsoft Clip Organizer\j0355873.wmf"/>
          <p:cNvPicPr>
            <a:picLocks noChangeAspect="1" noChangeArrowheads="1"/>
          </p:cNvPicPr>
          <p:nvPr/>
        </p:nvPicPr>
        <p:blipFill>
          <a:blip r:embed="rId3" cstate="print"/>
          <a:srcRect/>
          <a:stretch>
            <a:fillRect/>
          </a:stretch>
        </p:blipFill>
        <p:spPr bwMode="auto">
          <a:xfrm>
            <a:off x="4429124" y="550863"/>
            <a:ext cx="2286016" cy="2163757"/>
          </a:xfrm>
          <a:prstGeom prst="rect">
            <a:avLst/>
          </a:prstGeom>
          <a:noFill/>
        </p:spPr>
      </p:pic>
      <p:pic>
        <p:nvPicPr>
          <p:cNvPr id="6" name="Picture 5" descr="C:\Users\Ross\Pictures\Microsoft Clip Organizer\j0431561.png">
            <a:hlinkClick r:id="" action="ppaction://hlinkshowjump?jump=previousslide"/>
          </p:cNvPr>
          <p:cNvPicPr>
            <a:picLocks noChangeAspect="1" noChangeArrowheads="1"/>
          </p:cNvPicPr>
          <p:nvPr/>
        </p:nvPicPr>
        <p:blipFill>
          <a:blip r:embed="rId4" cstate="print"/>
          <a:srcRect/>
          <a:stretch>
            <a:fillRect/>
          </a:stretch>
        </p:blipFill>
        <p:spPr bwMode="auto">
          <a:xfrm rot="10800000">
            <a:off x="500034" y="5357826"/>
            <a:ext cx="1214447" cy="1006466"/>
          </a:xfrm>
          <a:prstGeom prst="rect">
            <a:avLst/>
          </a:prstGeom>
          <a:noFill/>
        </p:spPr>
      </p:pic>
      <p:sp>
        <p:nvSpPr>
          <p:cNvPr id="7" name="TextBox 6"/>
          <p:cNvSpPr txBox="1"/>
          <p:nvPr/>
        </p:nvSpPr>
        <p:spPr>
          <a:xfrm>
            <a:off x="2786050" y="5857892"/>
            <a:ext cx="5286412" cy="400110"/>
          </a:xfrm>
          <a:prstGeom prst="rect">
            <a:avLst/>
          </a:prstGeom>
          <a:noFill/>
        </p:spPr>
        <p:txBody>
          <a:bodyPr wrap="square" rtlCol="0">
            <a:spAutoFit/>
          </a:bodyPr>
          <a:lstStyle/>
          <a:p>
            <a:r>
              <a:rPr lang="en-GB" sz="2000" b="1" dirty="0" smtClean="0">
                <a:latin typeface="Comic Sans MS" pitchFamily="66" charset="0"/>
              </a:rPr>
              <a:t>Who do you think was kind in the story?</a:t>
            </a:r>
            <a:endParaRPr lang="en-GB" sz="2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500"/>
                                        <p:tgtEl>
                                          <p:spTgt spid="47106"/>
                                        </p:tgtEl>
                                      </p:cBhvr>
                                    </p:animEffect>
                                    <p:set>
                                      <p:cBhvr>
                                        <p:cTn id="7" dur="1" fill="hold">
                                          <p:stCondLst>
                                            <p:cond delay="499"/>
                                          </p:stCondLst>
                                        </p:cTn>
                                        <p:tgtEl>
                                          <p:spTgt spid="4710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14348" y="857232"/>
            <a:ext cx="2428892" cy="400110"/>
          </a:xfrm>
          <a:prstGeom prst="rect">
            <a:avLst/>
          </a:prstGeom>
          <a:noFill/>
        </p:spPr>
        <p:txBody>
          <a:bodyPr wrap="square" rtlCol="0">
            <a:spAutoFit/>
          </a:bodyPr>
          <a:lstStyle/>
          <a:p>
            <a:r>
              <a:rPr lang="en-GB" sz="2000" b="1" dirty="0" smtClean="0">
                <a:latin typeface="Comic Sans MS" pitchFamily="66" charset="0"/>
              </a:rPr>
              <a:t>Was Wilma cruel?</a:t>
            </a:r>
            <a:endParaRPr lang="en-GB" sz="2000" b="1" dirty="0">
              <a:latin typeface="Comic Sans MS" pitchFamily="66" charset="0"/>
            </a:endParaRPr>
          </a:p>
        </p:txBody>
      </p:sp>
      <p:sp>
        <p:nvSpPr>
          <p:cNvPr id="3" name="TextBox 2"/>
          <p:cNvSpPr txBox="1"/>
          <p:nvPr/>
        </p:nvSpPr>
        <p:spPr>
          <a:xfrm>
            <a:off x="785786" y="1857364"/>
            <a:ext cx="3286148" cy="400110"/>
          </a:xfrm>
          <a:prstGeom prst="rect">
            <a:avLst/>
          </a:prstGeom>
          <a:noFill/>
        </p:spPr>
        <p:txBody>
          <a:bodyPr wrap="square" rtlCol="0">
            <a:spAutoFit/>
          </a:bodyPr>
          <a:lstStyle/>
          <a:p>
            <a:r>
              <a:rPr lang="en-GB" sz="2000" b="1" dirty="0" smtClean="0">
                <a:latin typeface="Comic Sans MS" pitchFamily="66" charset="0"/>
              </a:rPr>
              <a:t>Well done! That’s Right!</a:t>
            </a:r>
            <a:endParaRPr lang="en-GB" sz="2000" b="1" dirty="0">
              <a:latin typeface="Comic Sans MS" pitchFamily="66" charset="0"/>
            </a:endParaRPr>
          </a:p>
        </p:txBody>
      </p:sp>
      <p:sp>
        <p:nvSpPr>
          <p:cNvPr id="5" name="Rectangle 4"/>
          <p:cNvSpPr/>
          <p:nvPr/>
        </p:nvSpPr>
        <p:spPr>
          <a:xfrm>
            <a:off x="3286116" y="2928934"/>
            <a:ext cx="4929222" cy="2246769"/>
          </a:xfrm>
          <a:prstGeom prst="rect">
            <a:avLst/>
          </a:prstGeom>
        </p:spPr>
        <p:txBody>
          <a:bodyPr wrap="square">
            <a:spAutoFit/>
          </a:bodyPr>
          <a:lstStyle/>
          <a:p>
            <a:r>
              <a:rPr lang="en-GB" sz="2000" b="1" dirty="0" smtClean="0">
                <a:latin typeface="Comic Sans MS" pitchFamily="66" charset="0"/>
              </a:rPr>
              <a:t>In the story Wilma made Simmy do horrible jobs, she called her ‘Scumbelina’, she wouldn’t let her go to the disco and she made her vanish when Reneldo came to find her. The things that Wilma did in the story are best described as cruel?</a:t>
            </a:r>
            <a:endParaRPr lang="en-GB" sz="2000" b="1" dirty="0">
              <a:latin typeface="Comic Sans MS" pitchFamily="66" charset="0"/>
            </a:endParaRPr>
          </a:p>
        </p:txBody>
      </p:sp>
      <p:pic>
        <p:nvPicPr>
          <p:cNvPr id="48130" name="Picture 2" descr="C:\Users\Ross\Pictures\Microsoft Clip Organizer\j0355873.wmf"/>
          <p:cNvPicPr>
            <a:picLocks noChangeAspect="1" noChangeArrowheads="1"/>
          </p:cNvPicPr>
          <p:nvPr/>
        </p:nvPicPr>
        <p:blipFill>
          <a:blip r:embed="rId3" cstate="print"/>
          <a:srcRect/>
          <a:stretch>
            <a:fillRect/>
          </a:stretch>
        </p:blipFill>
        <p:spPr bwMode="auto">
          <a:xfrm>
            <a:off x="5143504" y="428604"/>
            <a:ext cx="2093906" cy="2039959"/>
          </a:xfrm>
          <a:prstGeom prst="rect">
            <a:avLst/>
          </a:prstGeom>
          <a:noFill/>
        </p:spPr>
      </p:pic>
      <p:pic>
        <p:nvPicPr>
          <p:cNvPr id="48131" name="Picture 3" descr="C:\Users\Ross\Pictures\Microsoft Clip Organizer\j0365304.gif">
            <a:hlinkClick r:id="rId4" action="ppaction://hlinksldjump"/>
          </p:cNvPr>
          <p:cNvPicPr>
            <a:picLocks noChangeAspect="1" noChangeArrowheads="1" noCrop="1"/>
          </p:cNvPicPr>
          <p:nvPr/>
        </p:nvPicPr>
        <p:blipFill>
          <a:blip r:embed="rId5" cstate="print"/>
          <a:srcRect/>
          <a:stretch>
            <a:fillRect/>
          </a:stretch>
        </p:blipFill>
        <p:spPr bwMode="auto">
          <a:xfrm>
            <a:off x="7540625" y="5335588"/>
            <a:ext cx="1028700" cy="1028700"/>
          </a:xfrm>
          <a:prstGeom prst="rect">
            <a:avLst/>
          </a:prstGeom>
          <a:noFill/>
        </p:spPr>
      </p:pic>
      <p:sp>
        <p:nvSpPr>
          <p:cNvPr id="7" name="TextBox 6"/>
          <p:cNvSpPr txBox="1"/>
          <p:nvPr/>
        </p:nvSpPr>
        <p:spPr>
          <a:xfrm>
            <a:off x="571472" y="5643578"/>
            <a:ext cx="6357982" cy="400110"/>
          </a:xfrm>
          <a:prstGeom prst="rect">
            <a:avLst/>
          </a:prstGeom>
          <a:noFill/>
        </p:spPr>
        <p:txBody>
          <a:bodyPr wrap="square" rtlCol="0">
            <a:spAutoFit/>
          </a:bodyPr>
          <a:lstStyle/>
          <a:p>
            <a:r>
              <a:rPr lang="en-GB" sz="2000" b="1" dirty="0" smtClean="0">
                <a:latin typeface="Comic Sans MS" pitchFamily="66" charset="0"/>
              </a:rPr>
              <a:t>I wonder why wicked witch Wilma was so cruel?</a:t>
            </a:r>
            <a:endParaRPr lang="en-GB" sz="2000" b="1" dirty="0">
              <a:latin typeface="Comic Sans MS" pitchFamily="66" charset="0"/>
            </a:endParaRPr>
          </a:p>
        </p:txBody>
      </p:sp>
      <p:pic>
        <p:nvPicPr>
          <p:cNvPr id="8" name="j0388484.wav">
            <a:hlinkClick r:id="" action="ppaction://media"/>
          </p:cNvPr>
          <p:cNvPicPr>
            <a:picLocks noRot="1" noChangeAspect="1"/>
          </p:cNvPicPr>
          <p:nvPr>
            <a:wavAudioFile r:embed="rId1" name="j0388484.wav"/>
          </p:nvPr>
        </p:nvPicPr>
        <p:blipFill>
          <a:blip r:embed="rId6" cstate="print"/>
          <a:stretch>
            <a:fillRect/>
          </a:stretch>
        </p:blipFill>
        <p:spPr>
          <a:xfrm>
            <a:off x="8143900" y="78579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par>
                                <p:cTn id="8" presetID="1" presetClass="mediacall" presetSubtype="0" fill="hold" nodeType="withEffect">
                                  <p:stCondLst>
                                    <p:cond delay="2000"/>
                                  </p:stCondLst>
                                  <p:childTnLst>
                                    <p:cmd type="call" cmd="playFrom(0.0)">
                                      <p:cBhvr>
                                        <p:cTn id="9" dur="43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026" name="Picture 2" descr="C:\Users\Ross\Pictures\Microsoft Clip Organizer\j0365304.gif"/>
          <p:cNvPicPr>
            <a:picLocks noChangeAspect="1" noChangeArrowheads="1" noCrop="1"/>
          </p:cNvPicPr>
          <p:nvPr/>
        </p:nvPicPr>
        <p:blipFill>
          <a:blip r:embed="rId3" cstate="print"/>
          <a:srcRect/>
          <a:stretch>
            <a:fillRect/>
          </a:stretch>
        </p:blipFill>
        <p:spPr bwMode="auto">
          <a:xfrm>
            <a:off x="6072198" y="857232"/>
            <a:ext cx="1028700" cy="1028700"/>
          </a:xfrm>
          <a:prstGeom prst="rect">
            <a:avLst/>
          </a:prstGeom>
          <a:noFill/>
        </p:spPr>
      </p:pic>
      <p:sp>
        <p:nvSpPr>
          <p:cNvPr id="3" name="TextBox 2"/>
          <p:cNvSpPr txBox="1"/>
          <p:nvPr/>
        </p:nvSpPr>
        <p:spPr>
          <a:xfrm>
            <a:off x="357158" y="1500174"/>
            <a:ext cx="5715040" cy="400110"/>
          </a:xfrm>
          <a:prstGeom prst="rect">
            <a:avLst/>
          </a:prstGeom>
          <a:noFill/>
        </p:spPr>
        <p:txBody>
          <a:bodyPr wrap="square" rtlCol="0">
            <a:spAutoFit/>
          </a:bodyPr>
          <a:lstStyle/>
          <a:p>
            <a:r>
              <a:rPr lang="en-GB" sz="2000" b="1" dirty="0" smtClean="0">
                <a:latin typeface="Comic Sans MS" pitchFamily="66" charset="0"/>
              </a:rPr>
              <a:t>Who was your favourite character? Why?</a:t>
            </a:r>
            <a:endParaRPr lang="en-GB" sz="2000" b="1" dirty="0">
              <a:latin typeface="Comic Sans MS" pitchFamily="66" charset="0"/>
            </a:endParaRPr>
          </a:p>
        </p:txBody>
      </p:sp>
      <p:sp>
        <p:nvSpPr>
          <p:cNvPr id="4" name="TextBox 3"/>
          <p:cNvSpPr txBox="1"/>
          <p:nvPr/>
        </p:nvSpPr>
        <p:spPr>
          <a:xfrm>
            <a:off x="571472" y="3714752"/>
            <a:ext cx="5715040" cy="400110"/>
          </a:xfrm>
          <a:prstGeom prst="rect">
            <a:avLst/>
          </a:prstGeom>
          <a:noFill/>
        </p:spPr>
        <p:txBody>
          <a:bodyPr wrap="square" rtlCol="0">
            <a:spAutoFit/>
          </a:bodyPr>
          <a:lstStyle/>
          <a:p>
            <a:r>
              <a:rPr lang="en-GB" sz="2000" b="1" dirty="0" smtClean="0">
                <a:latin typeface="Comic Sans MS" pitchFamily="66" charset="0"/>
              </a:rPr>
              <a:t>What was the best bit in the story? Why?</a:t>
            </a:r>
            <a:endParaRPr lang="en-GB" sz="2000" b="1" dirty="0">
              <a:latin typeface="Comic Sans MS" pitchFamily="66" charset="0"/>
            </a:endParaRPr>
          </a:p>
        </p:txBody>
      </p:sp>
      <p:sp>
        <p:nvSpPr>
          <p:cNvPr id="5" name="TextBox 4"/>
          <p:cNvSpPr txBox="1"/>
          <p:nvPr/>
        </p:nvSpPr>
        <p:spPr>
          <a:xfrm>
            <a:off x="357158" y="2571744"/>
            <a:ext cx="6286544" cy="400110"/>
          </a:xfrm>
          <a:prstGeom prst="rect">
            <a:avLst/>
          </a:prstGeom>
          <a:noFill/>
        </p:spPr>
        <p:txBody>
          <a:bodyPr wrap="square" rtlCol="0">
            <a:spAutoFit/>
          </a:bodyPr>
          <a:lstStyle/>
          <a:p>
            <a:r>
              <a:rPr lang="en-GB" sz="2000" b="1" dirty="0" smtClean="0">
                <a:latin typeface="Comic Sans MS" pitchFamily="66" charset="0"/>
              </a:rPr>
              <a:t>Who was your least favourite character? Why?</a:t>
            </a:r>
            <a:endParaRPr lang="en-GB" sz="2000" b="1" dirty="0">
              <a:latin typeface="Comic Sans MS" pitchFamily="66" charset="0"/>
            </a:endParaRPr>
          </a:p>
        </p:txBody>
      </p:sp>
      <p:sp>
        <p:nvSpPr>
          <p:cNvPr id="6" name="TextBox 5"/>
          <p:cNvSpPr txBox="1"/>
          <p:nvPr/>
        </p:nvSpPr>
        <p:spPr>
          <a:xfrm>
            <a:off x="642910" y="4857760"/>
            <a:ext cx="6215106" cy="400110"/>
          </a:xfrm>
          <a:prstGeom prst="rect">
            <a:avLst/>
          </a:prstGeom>
          <a:noFill/>
        </p:spPr>
        <p:txBody>
          <a:bodyPr wrap="square" rtlCol="0">
            <a:spAutoFit/>
          </a:bodyPr>
          <a:lstStyle/>
          <a:p>
            <a:r>
              <a:rPr lang="en-GB" sz="2000" b="1" dirty="0" smtClean="0">
                <a:latin typeface="Comic Sans MS" pitchFamily="66" charset="0"/>
              </a:rPr>
              <a:t>What was the worst part of the story? Why?</a:t>
            </a:r>
            <a:endParaRPr lang="en-GB" sz="2000" b="1" dirty="0">
              <a:latin typeface="Comic Sans MS" pitchFamily="66" charset="0"/>
            </a:endParaRPr>
          </a:p>
        </p:txBody>
      </p:sp>
      <p:pic>
        <p:nvPicPr>
          <p:cNvPr id="1027" name="Picture 3" descr="C:\Users\Ross\Pictures\Microsoft Clip Organizer\j0365304.gif"/>
          <p:cNvPicPr>
            <a:picLocks noChangeAspect="1" noChangeArrowheads="1" noCrop="1"/>
          </p:cNvPicPr>
          <p:nvPr/>
        </p:nvPicPr>
        <p:blipFill>
          <a:blip r:embed="rId3" cstate="print"/>
          <a:srcRect/>
          <a:stretch>
            <a:fillRect/>
          </a:stretch>
        </p:blipFill>
        <p:spPr bwMode="auto">
          <a:xfrm>
            <a:off x="6643702" y="2143116"/>
            <a:ext cx="1028700" cy="1028700"/>
          </a:xfrm>
          <a:prstGeom prst="rect">
            <a:avLst/>
          </a:prstGeom>
          <a:noFill/>
        </p:spPr>
      </p:pic>
      <p:pic>
        <p:nvPicPr>
          <p:cNvPr id="1028" name="Picture 4" descr="C:\Users\Ross\Pictures\Microsoft Clip Organizer\j0365304.gif"/>
          <p:cNvPicPr>
            <a:picLocks noChangeAspect="1" noChangeArrowheads="1" noCrop="1"/>
          </p:cNvPicPr>
          <p:nvPr/>
        </p:nvPicPr>
        <p:blipFill>
          <a:blip r:embed="rId3" cstate="print"/>
          <a:srcRect/>
          <a:stretch>
            <a:fillRect/>
          </a:stretch>
        </p:blipFill>
        <p:spPr bwMode="auto">
          <a:xfrm>
            <a:off x="6500826" y="3357562"/>
            <a:ext cx="1028700" cy="1028700"/>
          </a:xfrm>
          <a:prstGeom prst="rect">
            <a:avLst/>
          </a:prstGeom>
          <a:noFill/>
        </p:spPr>
      </p:pic>
      <p:pic>
        <p:nvPicPr>
          <p:cNvPr id="1029" name="Picture 5" descr="C:\Users\Ross\Pictures\Microsoft Clip Organizer\j0365304.gif"/>
          <p:cNvPicPr>
            <a:picLocks noChangeAspect="1" noChangeArrowheads="1" noCrop="1"/>
          </p:cNvPicPr>
          <p:nvPr/>
        </p:nvPicPr>
        <p:blipFill>
          <a:blip r:embed="rId3" cstate="print"/>
          <a:srcRect/>
          <a:stretch>
            <a:fillRect/>
          </a:stretch>
        </p:blipFill>
        <p:spPr bwMode="auto">
          <a:xfrm>
            <a:off x="6715140" y="4643446"/>
            <a:ext cx="1028700" cy="1028700"/>
          </a:xfrm>
          <a:prstGeom prst="rect">
            <a:avLst/>
          </a:prstGeom>
          <a:noFill/>
        </p:spPr>
      </p:pic>
      <p:pic>
        <p:nvPicPr>
          <p:cNvPr id="11" name="Picture 10" descr="C:\Users\Ross\Pictures\Microsoft Clip Organizer\j0431561.png">
            <a:hlinkClick r:id="" action="ppaction://hlinkshowjump?jump=nextslide"/>
          </p:cNvPr>
          <p:cNvPicPr>
            <a:picLocks noChangeAspect="1" noChangeArrowheads="1"/>
          </p:cNvPicPr>
          <p:nvPr/>
        </p:nvPicPr>
        <p:blipFill>
          <a:blip r:embed="rId4" cstate="print"/>
          <a:srcRect/>
          <a:stretch>
            <a:fillRect/>
          </a:stretch>
        </p:blipFill>
        <p:spPr bwMode="auto">
          <a:xfrm>
            <a:off x="7715272" y="5643578"/>
            <a:ext cx="1214447" cy="1006466"/>
          </a:xfrm>
          <a:prstGeom prst="rect">
            <a:avLst/>
          </a:prstGeom>
          <a:noFill/>
        </p:spPr>
      </p:pic>
      <p:sp>
        <p:nvSpPr>
          <p:cNvPr id="12" name="Rectangle 11"/>
          <p:cNvSpPr/>
          <p:nvPr/>
        </p:nvSpPr>
        <p:spPr>
          <a:xfrm>
            <a:off x="285720" y="214290"/>
            <a:ext cx="3786214"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Discuss…</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dissolve">
                                      <p:cBhvr>
                                        <p:cTn id="17" dur="500"/>
                                        <p:tgtEl>
                                          <p:spTgt spid="102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dissolve">
                                      <p:cBhvr>
                                        <p:cTn id="27" dur="500"/>
                                        <p:tgtEl>
                                          <p:spTgt spid="1028"/>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dissolve">
                                      <p:cBhvr>
                                        <p:cTn id="37" dur="500"/>
                                        <p:tgtEl>
                                          <p:spTgt spid="1029"/>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1029"/>
                                        </p:tgtEl>
                                      </p:cBhvr>
                                    </p:animEffect>
                                    <p:set>
                                      <p:cBhvr>
                                        <p:cTn id="42" dur="1" fill="hold">
                                          <p:stCondLst>
                                            <p:cond delay="499"/>
                                          </p:stCondLst>
                                        </p:cTn>
                                        <p:tgtEl>
                                          <p:spTgt spid="1029"/>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050" name="Picture 2" descr="C:\Users\Ross\Pictures\Microsoft Clip Organizer\j0355917.wmf"/>
          <p:cNvPicPr>
            <a:picLocks noChangeAspect="1" noChangeArrowheads="1"/>
          </p:cNvPicPr>
          <p:nvPr/>
        </p:nvPicPr>
        <p:blipFill>
          <a:blip r:embed="rId3" cstate="print"/>
          <a:srcRect/>
          <a:stretch>
            <a:fillRect/>
          </a:stretch>
        </p:blipFill>
        <p:spPr bwMode="auto">
          <a:xfrm>
            <a:off x="6715140" y="3786190"/>
            <a:ext cx="1214446" cy="1738306"/>
          </a:xfrm>
          <a:prstGeom prst="rect">
            <a:avLst/>
          </a:prstGeom>
          <a:noFill/>
        </p:spPr>
      </p:pic>
      <p:sp>
        <p:nvSpPr>
          <p:cNvPr id="3" name="Rectangle 2"/>
          <p:cNvSpPr/>
          <p:nvPr/>
        </p:nvSpPr>
        <p:spPr>
          <a:xfrm>
            <a:off x="500034" y="357166"/>
            <a:ext cx="158145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Try…</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TextBox 3"/>
          <p:cNvSpPr txBox="1"/>
          <p:nvPr/>
        </p:nvSpPr>
        <p:spPr>
          <a:xfrm>
            <a:off x="357158" y="1714488"/>
            <a:ext cx="7429552" cy="707886"/>
          </a:xfrm>
          <a:prstGeom prst="rect">
            <a:avLst/>
          </a:prstGeom>
          <a:noFill/>
        </p:spPr>
        <p:txBody>
          <a:bodyPr wrap="square" rtlCol="0">
            <a:spAutoFit/>
          </a:bodyPr>
          <a:lstStyle/>
          <a:p>
            <a:r>
              <a:rPr lang="en-GB" sz="2000" b="1" dirty="0" smtClean="0">
                <a:latin typeface="Comic Sans MS" pitchFamily="66" charset="0"/>
              </a:rPr>
              <a:t>Writing your own story (you could even illustrate it or use the perspective of a specific character in ‘Scumbelina’).</a:t>
            </a:r>
            <a:endParaRPr lang="en-GB" sz="2000" b="1" dirty="0">
              <a:latin typeface="Comic Sans MS" pitchFamily="66" charset="0"/>
            </a:endParaRPr>
          </a:p>
        </p:txBody>
      </p:sp>
      <p:sp>
        <p:nvSpPr>
          <p:cNvPr id="5" name="TextBox 4"/>
          <p:cNvSpPr txBox="1"/>
          <p:nvPr/>
        </p:nvSpPr>
        <p:spPr>
          <a:xfrm>
            <a:off x="714348" y="3000372"/>
            <a:ext cx="6286544" cy="400110"/>
          </a:xfrm>
          <a:prstGeom prst="rect">
            <a:avLst/>
          </a:prstGeom>
          <a:noFill/>
        </p:spPr>
        <p:txBody>
          <a:bodyPr wrap="square" rtlCol="0">
            <a:spAutoFit/>
          </a:bodyPr>
          <a:lstStyle/>
          <a:p>
            <a:r>
              <a:rPr lang="en-GB" sz="2000" b="1" dirty="0" smtClean="0">
                <a:latin typeface="Comic Sans MS" pitchFamily="66" charset="0"/>
              </a:rPr>
              <a:t>Creating a piece of drama based on ‘Scumbelina’.</a:t>
            </a:r>
            <a:endParaRPr lang="en-GB" sz="2000" b="1" dirty="0">
              <a:latin typeface="Comic Sans MS" pitchFamily="66" charset="0"/>
            </a:endParaRPr>
          </a:p>
        </p:txBody>
      </p:sp>
      <p:sp>
        <p:nvSpPr>
          <p:cNvPr id="7" name="TextBox 6"/>
          <p:cNvSpPr txBox="1"/>
          <p:nvPr/>
        </p:nvSpPr>
        <p:spPr>
          <a:xfrm>
            <a:off x="1142976" y="5214950"/>
            <a:ext cx="4143404" cy="400110"/>
          </a:xfrm>
          <a:prstGeom prst="rect">
            <a:avLst/>
          </a:prstGeom>
          <a:noFill/>
        </p:spPr>
        <p:txBody>
          <a:bodyPr wrap="square" rtlCol="0">
            <a:spAutoFit/>
          </a:bodyPr>
          <a:lstStyle/>
          <a:p>
            <a:r>
              <a:rPr lang="en-GB" sz="2000" b="1" dirty="0" smtClean="0">
                <a:latin typeface="Comic Sans MS" pitchFamily="66" charset="0"/>
              </a:rPr>
              <a:t>The possibilities are endless...</a:t>
            </a:r>
            <a:endParaRPr lang="en-GB" sz="2000" b="1" dirty="0">
              <a:latin typeface="Comic Sans MS" pitchFamily="66" charset="0"/>
            </a:endParaRPr>
          </a:p>
        </p:txBody>
      </p:sp>
      <p:pic>
        <p:nvPicPr>
          <p:cNvPr id="8" name="Picture 1" descr="C:\Users\Ross\Pictures\Microsoft Clip Organizer\j0359669.wmf"/>
          <p:cNvPicPr>
            <a:picLocks noChangeAspect="1" noChangeArrowheads="1"/>
          </p:cNvPicPr>
          <p:nvPr/>
        </p:nvPicPr>
        <p:blipFill>
          <a:blip r:embed="rId4" cstate="print"/>
          <a:srcRect/>
          <a:stretch>
            <a:fillRect/>
          </a:stretch>
        </p:blipFill>
        <p:spPr bwMode="auto">
          <a:xfrm>
            <a:off x="6357950" y="3571876"/>
            <a:ext cx="1857388" cy="2195662"/>
          </a:xfrm>
          <a:prstGeom prst="rect">
            <a:avLst/>
          </a:prstGeom>
          <a:noFill/>
        </p:spPr>
      </p:pic>
      <p:sp>
        <p:nvSpPr>
          <p:cNvPr id="9" name="TextBox 8"/>
          <p:cNvSpPr txBox="1"/>
          <p:nvPr/>
        </p:nvSpPr>
        <p:spPr>
          <a:xfrm>
            <a:off x="571472" y="3857628"/>
            <a:ext cx="5357850" cy="707886"/>
          </a:xfrm>
          <a:prstGeom prst="rect">
            <a:avLst/>
          </a:prstGeom>
          <a:noFill/>
        </p:spPr>
        <p:txBody>
          <a:bodyPr wrap="square" rtlCol="0">
            <a:spAutoFit/>
          </a:bodyPr>
          <a:lstStyle/>
          <a:p>
            <a:r>
              <a:rPr lang="en-GB" sz="2000" b="1" dirty="0" smtClean="0">
                <a:latin typeface="Comic Sans MS" pitchFamily="66" charset="0"/>
              </a:rPr>
              <a:t>Having your own class disco. Don’t forget that you’ll need to make some invitations!</a:t>
            </a:r>
            <a:endParaRPr lang="en-GB" sz="2000" b="1" dirty="0">
              <a:latin typeface="Comic Sans MS" pitchFamily="66" charset="0"/>
            </a:endParaRPr>
          </a:p>
        </p:txBody>
      </p:sp>
      <p:pic>
        <p:nvPicPr>
          <p:cNvPr id="10" name="Picture 9" descr="C:\Users\Ross\Pictures\Microsoft Clip Organizer\j0431561.png">
            <a:hlinkClick r:id="" action="ppaction://hlinkshowjump?jump=nextslide"/>
          </p:cNvPr>
          <p:cNvPicPr>
            <a:picLocks noChangeAspect="1" noChangeArrowheads="1"/>
          </p:cNvPicPr>
          <p:nvPr/>
        </p:nvPicPr>
        <p:blipFill>
          <a:blip r:embed="rId5" cstate="print"/>
          <a:srcRect/>
          <a:stretch>
            <a:fillRect/>
          </a:stretch>
        </p:blipFill>
        <p:spPr bwMode="auto">
          <a:xfrm>
            <a:off x="7715272" y="5643578"/>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0"/>
                                  </p:stCondLst>
                                  <p:childTnLst>
                                    <p:animEffect transition="out" filter="dissolv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785786" y="1785926"/>
            <a:ext cx="2428892" cy="400110"/>
          </a:xfrm>
          <a:prstGeom prst="rect">
            <a:avLst/>
          </a:prstGeom>
          <a:noFill/>
        </p:spPr>
        <p:txBody>
          <a:bodyPr wrap="square" rtlCol="0">
            <a:spAutoFit/>
          </a:bodyPr>
          <a:lstStyle/>
          <a:p>
            <a:r>
              <a:rPr lang="en-GB" sz="2000" b="1" dirty="0" smtClean="0">
                <a:latin typeface="Comic Sans MS" pitchFamily="66" charset="0"/>
              </a:rPr>
              <a:t>For educators...</a:t>
            </a:r>
          </a:p>
        </p:txBody>
      </p:sp>
      <p:sp>
        <p:nvSpPr>
          <p:cNvPr id="5" name="TextBox 4"/>
          <p:cNvSpPr txBox="1"/>
          <p:nvPr/>
        </p:nvSpPr>
        <p:spPr>
          <a:xfrm>
            <a:off x="928662" y="4143380"/>
            <a:ext cx="2357454" cy="400110"/>
          </a:xfrm>
          <a:prstGeom prst="rect">
            <a:avLst/>
          </a:prstGeom>
          <a:noFill/>
        </p:spPr>
        <p:txBody>
          <a:bodyPr wrap="square" rtlCol="0">
            <a:spAutoFit/>
          </a:bodyPr>
          <a:lstStyle/>
          <a:p>
            <a:r>
              <a:rPr lang="en-GB" sz="2000" b="1" dirty="0" smtClean="0">
                <a:latin typeface="Comic Sans MS" pitchFamily="66" charset="0"/>
              </a:rPr>
              <a:t>For children....</a:t>
            </a:r>
            <a:endParaRPr lang="en-GB" sz="2000" b="1" dirty="0">
              <a:latin typeface="Comic Sans MS" pitchFamily="66" charset="0"/>
            </a:endParaRPr>
          </a:p>
        </p:txBody>
      </p:sp>
      <p:sp>
        <p:nvSpPr>
          <p:cNvPr id="6" name="Rectangle 5"/>
          <p:cNvSpPr/>
          <p:nvPr/>
        </p:nvSpPr>
        <p:spPr>
          <a:xfrm>
            <a:off x="571472" y="285728"/>
            <a:ext cx="525509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Useful websites…</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Rectangle 7"/>
          <p:cNvSpPr/>
          <p:nvPr/>
        </p:nvSpPr>
        <p:spPr>
          <a:xfrm>
            <a:off x="1000100" y="5214950"/>
            <a:ext cx="3797322" cy="369332"/>
          </a:xfrm>
          <a:prstGeom prst="rect">
            <a:avLst/>
          </a:prstGeom>
        </p:spPr>
        <p:txBody>
          <a:bodyPr wrap="none">
            <a:spAutoFit/>
          </a:bodyPr>
          <a:lstStyle/>
          <a:p>
            <a:r>
              <a:rPr lang="en-GB" dirty="0" smtClean="0">
                <a:hlinkClick r:id="rId2"/>
              </a:rPr>
              <a:t>www.andersenfairytales.com/en/main</a:t>
            </a:r>
            <a:endParaRPr lang="en-GB" dirty="0"/>
          </a:p>
        </p:txBody>
      </p:sp>
      <p:sp>
        <p:nvSpPr>
          <p:cNvPr id="9" name="TextBox 8">
            <a:hlinkClick r:id="rId3"/>
          </p:cNvPr>
          <p:cNvSpPr txBox="1"/>
          <p:nvPr/>
        </p:nvSpPr>
        <p:spPr>
          <a:xfrm>
            <a:off x="1142976" y="5643578"/>
            <a:ext cx="4643470" cy="369332"/>
          </a:xfrm>
          <a:prstGeom prst="rect">
            <a:avLst/>
          </a:prstGeom>
          <a:noFill/>
        </p:spPr>
        <p:txBody>
          <a:bodyPr wrap="square" rtlCol="0">
            <a:spAutoFit/>
          </a:bodyPr>
          <a:lstStyle/>
          <a:p>
            <a:r>
              <a:rPr lang="en-GB" dirty="0" smtClean="0">
                <a:hlinkClick r:id="rId3"/>
              </a:rPr>
              <a:t>www.grimmfairytales.com/en/main</a:t>
            </a:r>
            <a:endParaRPr lang="en-GB" dirty="0"/>
          </a:p>
        </p:txBody>
      </p:sp>
      <p:sp>
        <p:nvSpPr>
          <p:cNvPr id="10" name="TextBox 9"/>
          <p:cNvSpPr txBox="1"/>
          <p:nvPr/>
        </p:nvSpPr>
        <p:spPr>
          <a:xfrm>
            <a:off x="1000100" y="4714884"/>
            <a:ext cx="3643338" cy="369332"/>
          </a:xfrm>
          <a:prstGeom prst="rect">
            <a:avLst/>
          </a:prstGeom>
          <a:noFill/>
        </p:spPr>
        <p:txBody>
          <a:bodyPr wrap="square" rtlCol="0">
            <a:spAutoFit/>
          </a:bodyPr>
          <a:lstStyle/>
          <a:p>
            <a:r>
              <a:rPr lang="en-GB" dirty="0" smtClean="0">
                <a:hlinkClick r:id="rId4"/>
              </a:rPr>
              <a:t>www.classicfairytales.com/en/main</a:t>
            </a:r>
            <a:endParaRPr lang="en-GB" dirty="0"/>
          </a:p>
        </p:txBody>
      </p:sp>
      <p:sp>
        <p:nvSpPr>
          <p:cNvPr id="11" name="TextBox 10"/>
          <p:cNvSpPr txBox="1"/>
          <p:nvPr/>
        </p:nvSpPr>
        <p:spPr>
          <a:xfrm>
            <a:off x="857224" y="2786058"/>
            <a:ext cx="3786214" cy="369332"/>
          </a:xfrm>
          <a:prstGeom prst="rect">
            <a:avLst/>
          </a:prstGeom>
          <a:noFill/>
        </p:spPr>
        <p:txBody>
          <a:bodyPr wrap="square" rtlCol="0">
            <a:spAutoFit/>
          </a:bodyPr>
          <a:lstStyle/>
          <a:p>
            <a:r>
              <a:rPr lang="en-GB" dirty="0" smtClean="0">
                <a:hlinkClick r:id="rId5"/>
              </a:rPr>
              <a:t>teacher.scholastic.com/</a:t>
            </a:r>
            <a:r>
              <a:rPr lang="en-GB" dirty="0" err="1" smtClean="0">
                <a:hlinkClick r:id="rId5"/>
              </a:rPr>
              <a:t>writewit</a:t>
            </a:r>
            <a:r>
              <a:rPr lang="en-GB" dirty="0" smtClean="0">
                <a:hlinkClick r:id="rId5"/>
              </a:rPr>
              <a:t>/</a:t>
            </a:r>
            <a:r>
              <a:rPr lang="en-GB" dirty="0" err="1" smtClean="0">
                <a:hlinkClick r:id="rId5"/>
              </a:rPr>
              <a:t>mff</a:t>
            </a:r>
            <a:endParaRPr lang="en-GB" dirty="0"/>
          </a:p>
        </p:txBody>
      </p:sp>
      <p:sp>
        <p:nvSpPr>
          <p:cNvPr id="12" name="TextBox 11"/>
          <p:cNvSpPr txBox="1"/>
          <p:nvPr/>
        </p:nvSpPr>
        <p:spPr>
          <a:xfrm>
            <a:off x="928662" y="2285992"/>
            <a:ext cx="4429156" cy="369332"/>
          </a:xfrm>
          <a:prstGeom prst="rect">
            <a:avLst/>
          </a:prstGeom>
          <a:noFill/>
        </p:spPr>
        <p:txBody>
          <a:bodyPr wrap="square" rtlCol="0">
            <a:spAutoFit/>
          </a:bodyPr>
          <a:lstStyle/>
          <a:p>
            <a:r>
              <a:rPr lang="en-GB" dirty="0" smtClean="0">
                <a:hlinkClick r:id="rId6"/>
              </a:rPr>
              <a:t>www.webenglishteacher.com/fairytales.html</a:t>
            </a:r>
            <a:endParaRPr lang="en-GB" dirty="0"/>
          </a:p>
        </p:txBody>
      </p:sp>
      <p:sp>
        <p:nvSpPr>
          <p:cNvPr id="13" name="TextBox 12"/>
          <p:cNvSpPr txBox="1"/>
          <p:nvPr/>
        </p:nvSpPr>
        <p:spPr>
          <a:xfrm>
            <a:off x="928662" y="3357562"/>
            <a:ext cx="5214974" cy="369332"/>
          </a:xfrm>
          <a:prstGeom prst="rect">
            <a:avLst/>
          </a:prstGeom>
          <a:noFill/>
        </p:spPr>
        <p:txBody>
          <a:bodyPr wrap="square" rtlCol="0">
            <a:spAutoFit/>
          </a:bodyPr>
          <a:lstStyle/>
          <a:p>
            <a:r>
              <a:rPr lang="en-GB" dirty="0" smtClean="0">
                <a:hlinkClick r:id="rId7"/>
              </a:rPr>
              <a:t>http://webtech.kennesaw.edu/jcheek3/fairytales.htm</a:t>
            </a:r>
            <a:endParaRPr lang="en-GB" dirty="0"/>
          </a:p>
        </p:txBody>
      </p:sp>
      <p:pic>
        <p:nvPicPr>
          <p:cNvPr id="1026" name="Picture 2" descr="C:\Users\Ross\Pictures\Microsoft Clip Organizer\j0355873.wmf"/>
          <p:cNvPicPr>
            <a:picLocks noChangeAspect="1" noChangeArrowheads="1"/>
          </p:cNvPicPr>
          <p:nvPr/>
        </p:nvPicPr>
        <p:blipFill>
          <a:blip r:embed="rId8" cstate="print"/>
          <a:srcRect/>
          <a:stretch>
            <a:fillRect/>
          </a:stretch>
        </p:blipFill>
        <p:spPr bwMode="auto">
          <a:xfrm>
            <a:off x="6354885" y="952868"/>
            <a:ext cx="2164637" cy="2434858"/>
          </a:xfrm>
          <a:prstGeom prst="rect">
            <a:avLst/>
          </a:prstGeom>
          <a:noFill/>
        </p:spPr>
      </p:pic>
      <p:pic>
        <p:nvPicPr>
          <p:cNvPr id="1027" name="Picture 3" descr="C:\Users\Ross\Pictures\Microsoft Clip Organizer\j0365304.gif"/>
          <p:cNvPicPr>
            <a:picLocks noChangeAspect="1" noChangeArrowheads="1" noCrop="1"/>
          </p:cNvPicPr>
          <p:nvPr/>
        </p:nvPicPr>
        <p:blipFill>
          <a:blip r:embed="rId9" cstate="print"/>
          <a:srcRect/>
          <a:stretch>
            <a:fillRect/>
          </a:stretch>
        </p:blipFill>
        <p:spPr bwMode="auto">
          <a:xfrm>
            <a:off x="5857884" y="4286256"/>
            <a:ext cx="1500198" cy="13684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SN00230A.wav">
            <a:hlinkClick r:id="" action="ppaction://media"/>
          </p:cNvPr>
          <p:cNvPicPr>
            <a:picLocks noRot="1" noChangeAspect="1"/>
          </p:cNvPicPr>
          <p:nvPr>
            <a:wavAudioFile r:embed="rId1" name="SN00230A.wav"/>
          </p:nvPr>
        </p:nvPicPr>
        <p:blipFill>
          <a:blip r:embed="rId5" cstate="print"/>
          <a:stretch>
            <a:fillRect/>
          </a:stretch>
        </p:blipFill>
        <p:spPr>
          <a:xfrm>
            <a:off x="7143768" y="1428736"/>
            <a:ext cx="304800" cy="304800"/>
          </a:xfrm>
          <a:prstGeom prst="rect">
            <a:avLst/>
          </a:prstGeom>
        </p:spPr>
      </p:pic>
      <p:pic>
        <p:nvPicPr>
          <p:cNvPr id="3074" name="Picture 2" descr="C:\Users\Ross\Pictures\Microsoft Clip Organizer\j0357999.wmf"/>
          <p:cNvPicPr>
            <a:picLocks noChangeAspect="1" noChangeArrowheads="1"/>
          </p:cNvPicPr>
          <p:nvPr/>
        </p:nvPicPr>
        <p:blipFill>
          <a:blip r:embed="rId6" cstate="print"/>
          <a:srcRect/>
          <a:stretch>
            <a:fillRect/>
          </a:stretch>
        </p:blipFill>
        <p:spPr bwMode="auto">
          <a:xfrm>
            <a:off x="3643306" y="3071810"/>
            <a:ext cx="2714644" cy="3286148"/>
          </a:xfrm>
          <a:prstGeom prst="rect">
            <a:avLst/>
          </a:prstGeom>
          <a:noFill/>
        </p:spPr>
      </p:pic>
      <p:sp>
        <p:nvSpPr>
          <p:cNvPr id="5" name="TextBox 4"/>
          <p:cNvSpPr txBox="1"/>
          <p:nvPr/>
        </p:nvSpPr>
        <p:spPr>
          <a:xfrm>
            <a:off x="857224" y="1142984"/>
            <a:ext cx="7000924" cy="1938992"/>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In the very same magical land of Arcadia there was a handsome professional footballer called Reneldo. </a:t>
            </a:r>
            <a:r>
              <a:rPr lang="en-GB" sz="2000" b="1" dirty="0" err="1" smtClean="0">
                <a:latin typeface="Comic Sans MS" pitchFamily="66" charset="0"/>
              </a:rPr>
              <a:t>Reneldo</a:t>
            </a:r>
            <a:r>
              <a:rPr lang="en-GB" sz="2000" b="1" dirty="0" smtClean="0">
                <a:latin typeface="Comic Sans MS" pitchFamily="66" charset="0"/>
              </a:rPr>
              <a:t> was very lonely and wanted to meet a girlfriend, so he decided to invite all the girls in Arcadia to a disco. He posted the invitations straight away.</a:t>
            </a:r>
            <a:endParaRPr lang="en-GB" sz="2000" b="1" dirty="0">
              <a:latin typeface="Comic Sans MS" pitchFamily="66" charset="0"/>
            </a:endParaRPr>
          </a:p>
        </p:txBody>
      </p:sp>
      <p:pic>
        <p:nvPicPr>
          <p:cNvPr id="7" name="Picture 3" descr="C:\Users\Ross\Pictures\Microsoft Clip Organizer\j0431561.png">
            <a:hlinkClick r:id="" action="ppaction://hlinkshowjump?jump=nextslide"/>
          </p:cNvPr>
          <p:cNvPicPr>
            <a:picLocks noChangeAspect="1" noChangeArrowheads="1"/>
          </p:cNvPicPr>
          <p:nvPr/>
        </p:nvPicPr>
        <p:blipFill>
          <a:blip r:embed="rId7" cstate="print"/>
          <a:srcRect/>
          <a:stretch>
            <a:fillRect/>
          </a:stretch>
        </p:blipFill>
        <p:spPr bwMode="auto">
          <a:xfrm>
            <a:off x="7286644" y="5500702"/>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151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 name="BD18812_.wav">
            <a:hlinkClick r:id="" action="ppaction://media"/>
          </p:cNvPr>
          <p:cNvPicPr>
            <a:picLocks noRot="1" noChangeAspect="1"/>
          </p:cNvPicPr>
          <p:nvPr>
            <a:wavAudioFile r:embed="rId1" name="BD18812_.wav"/>
          </p:nvPr>
        </p:nvPicPr>
        <p:blipFill>
          <a:blip r:embed="rId4" cstate="print"/>
          <a:stretch>
            <a:fillRect/>
          </a:stretch>
        </p:blipFill>
        <p:spPr>
          <a:xfrm>
            <a:off x="6072198" y="571481"/>
            <a:ext cx="1285884" cy="500066"/>
          </a:xfrm>
          <a:prstGeom prst="rect">
            <a:avLst/>
          </a:prstGeom>
        </p:spPr>
      </p:pic>
      <p:sp>
        <p:nvSpPr>
          <p:cNvPr id="4" name="TextBox 3"/>
          <p:cNvSpPr txBox="1"/>
          <p:nvPr/>
        </p:nvSpPr>
        <p:spPr>
          <a:xfrm>
            <a:off x="785786" y="5000636"/>
            <a:ext cx="5857916" cy="1015663"/>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Simmy</a:t>
            </a:r>
            <a:r>
              <a:rPr lang="en-GB" sz="2000" b="1" dirty="0">
                <a:latin typeface="Comic Sans MS" pitchFamily="66" charset="0"/>
              </a:rPr>
              <a:t> </a:t>
            </a:r>
            <a:r>
              <a:rPr lang="en-GB" sz="2000" b="1" dirty="0" smtClean="0">
                <a:latin typeface="Comic Sans MS" pitchFamily="66" charset="0"/>
              </a:rPr>
              <a:t>and Wilma both received their invitations to the disco the next day. Simmy was very excited about going to the disco!</a:t>
            </a:r>
            <a:endParaRPr lang="en-GB" sz="2000" b="1" dirty="0">
              <a:latin typeface="Comic Sans MS" pitchFamily="66" charset="0"/>
            </a:endParaRPr>
          </a:p>
        </p:txBody>
      </p:sp>
      <p:pic>
        <p:nvPicPr>
          <p:cNvPr id="5" name="Picture 3" descr="C:\Users\Ross\Pictures\Microsoft Clip Organizer\j0431561.png">
            <a:hlinkClick r:id="" action="ppaction://hlinkshowjump?jump=nextslide"/>
          </p:cNvPr>
          <p:cNvPicPr>
            <a:picLocks noChangeAspect="1" noChangeArrowheads="1"/>
          </p:cNvPicPr>
          <p:nvPr/>
        </p:nvPicPr>
        <p:blipFill>
          <a:blip r:embed="rId5" cstate="print"/>
          <a:srcRect/>
          <a:stretch>
            <a:fillRect/>
          </a:stretch>
        </p:blipFill>
        <p:spPr bwMode="auto">
          <a:xfrm>
            <a:off x="7286644" y="5500702"/>
            <a:ext cx="1214447" cy="1006466"/>
          </a:xfrm>
          <a:prstGeom prst="rect">
            <a:avLst/>
          </a:prstGeom>
          <a:noFill/>
        </p:spPr>
      </p:pic>
      <p:pic>
        <p:nvPicPr>
          <p:cNvPr id="13314" name="Picture 2" descr="C:\Users\Ross\Pictures\Microsoft Clip Organizer\j0431536.png"/>
          <p:cNvPicPr>
            <a:picLocks noChangeAspect="1" noChangeArrowheads="1"/>
          </p:cNvPicPr>
          <p:nvPr/>
        </p:nvPicPr>
        <p:blipFill>
          <a:blip r:embed="rId6" cstate="print"/>
          <a:srcRect/>
          <a:stretch>
            <a:fillRect/>
          </a:stretch>
        </p:blipFill>
        <p:spPr bwMode="auto">
          <a:xfrm rot="21438679">
            <a:off x="3148013" y="1858963"/>
            <a:ext cx="2286000" cy="2247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800" decel="100000"/>
                                        <p:tgtEl>
                                          <p:spTgt spid="13314"/>
                                        </p:tgtEl>
                                      </p:cBhvr>
                                    </p:animEffect>
                                    <p:anim calcmode="lin" valueType="num">
                                      <p:cBhvr>
                                        <p:cTn id="8" dur="800" decel="100000" fill="hold"/>
                                        <p:tgtEl>
                                          <p:spTgt spid="13314"/>
                                        </p:tgtEl>
                                        <p:attrNameLst>
                                          <p:attrName>style.rotation</p:attrName>
                                        </p:attrNameLst>
                                      </p:cBhvr>
                                      <p:tavLst>
                                        <p:tav tm="0">
                                          <p:val>
                                            <p:fltVal val="-90"/>
                                          </p:val>
                                        </p:tav>
                                        <p:tav tm="100000">
                                          <p:val>
                                            <p:fltVal val="0"/>
                                          </p:val>
                                        </p:tav>
                                      </p:tavLst>
                                    </p:anim>
                                    <p:anim calcmode="lin" valueType="num">
                                      <p:cBhvr>
                                        <p:cTn id="9" dur="800" decel="100000" fill="hold"/>
                                        <p:tgtEl>
                                          <p:spTgt spid="13314"/>
                                        </p:tgtEl>
                                        <p:attrNameLst>
                                          <p:attrName>ppt_x</p:attrName>
                                        </p:attrNameLst>
                                      </p:cBhvr>
                                      <p:tavLst>
                                        <p:tav tm="0">
                                          <p:val>
                                            <p:strVal val="#ppt_x+0.4"/>
                                          </p:val>
                                        </p:tav>
                                        <p:tav tm="100000">
                                          <p:val>
                                            <p:strVal val="#ppt_x-0.05"/>
                                          </p:val>
                                        </p:tav>
                                      </p:tavLst>
                                    </p:anim>
                                    <p:anim calcmode="lin" valueType="num">
                                      <p:cBhvr>
                                        <p:cTn id="10" dur="800" decel="100000" fill="hold"/>
                                        <p:tgtEl>
                                          <p:spTgt spid="133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3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2000" r="-12000"/>
          </a:stretch>
        </a:blipFill>
        <a:effectLst/>
      </p:bgPr>
    </p:bg>
    <p:spTree>
      <p:nvGrpSpPr>
        <p:cNvPr id="1" name=""/>
        <p:cNvGrpSpPr/>
        <p:nvPr/>
      </p:nvGrpSpPr>
      <p:grpSpPr>
        <a:xfrm>
          <a:off x="0" y="0"/>
          <a:ext cx="0" cy="0"/>
          <a:chOff x="0" y="0"/>
          <a:chExt cx="0" cy="0"/>
        </a:xfrm>
      </p:grpSpPr>
      <p:pic>
        <p:nvPicPr>
          <p:cNvPr id="3" name="j0388481.wav">
            <a:hlinkClick r:id="" action="ppaction://media"/>
          </p:cNvPr>
          <p:cNvPicPr>
            <a:picLocks noRot="1" noChangeAspect="1"/>
          </p:cNvPicPr>
          <p:nvPr>
            <a:wavAudioFile r:embed="rId1" name="j0388481.wav"/>
          </p:nvPr>
        </p:nvPicPr>
        <p:blipFill>
          <a:blip r:embed="rId6" cstate="print"/>
          <a:stretch>
            <a:fillRect/>
          </a:stretch>
        </p:blipFill>
        <p:spPr>
          <a:xfrm>
            <a:off x="5643570" y="2071678"/>
            <a:ext cx="304800" cy="304800"/>
          </a:xfrm>
          <a:prstGeom prst="rect">
            <a:avLst/>
          </a:prstGeom>
        </p:spPr>
      </p:pic>
      <p:pic>
        <p:nvPicPr>
          <p:cNvPr id="5122" name="Picture 2" descr="C:\Users\Ross\Pictures\Microsoft Clip Organizer\j0355873.wmf"/>
          <p:cNvPicPr>
            <a:picLocks noChangeAspect="1" noChangeArrowheads="1"/>
          </p:cNvPicPr>
          <p:nvPr/>
        </p:nvPicPr>
        <p:blipFill>
          <a:blip r:embed="rId7" cstate="print"/>
          <a:srcRect/>
          <a:stretch>
            <a:fillRect/>
          </a:stretch>
        </p:blipFill>
        <p:spPr bwMode="auto">
          <a:xfrm>
            <a:off x="5072066" y="642918"/>
            <a:ext cx="2500330" cy="2214578"/>
          </a:xfrm>
          <a:prstGeom prst="rect">
            <a:avLst/>
          </a:prstGeom>
          <a:noFill/>
        </p:spPr>
      </p:pic>
      <p:pic>
        <p:nvPicPr>
          <p:cNvPr id="5123" name="Picture 3" descr="C:\Users\Ross\Pictures\Microsoft Clip Organizer\j0359669.wmf"/>
          <p:cNvPicPr>
            <a:picLocks noChangeAspect="1" noChangeArrowheads="1"/>
          </p:cNvPicPr>
          <p:nvPr/>
        </p:nvPicPr>
        <p:blipFill>
          <a:blip r:embed="rId8" cstate="print"/>
          <a:srcRect/>
          <a:stretch>
            <a:fillRect/>
          </a:stretch>
        </p:blipFill>
        <p:spPr bwMode="auto">
          <a:xfrm>
            <a:off x="3143240" y="2285992"/>
            <a:ext cx="1643074" cy="2571768"/>
          </a:xfrm>
          <a:prstGeom prst="rect">
            <a:avLst/>
          </a:prstGeom>
          <a:noFill/>
        </p:spPr>
      </p:pic>
      <p:sp>
        <p:nvSpPr>
          <p:cNvPr id="5" name="TextBox 4"/>
          <p:cNvSpPr txBox="1"/>
          <p:nvPr/>
        </p:nvSpPr>
        <p:spPr>
          <a:xfrm>
            <a:off x="571472" y="5286388"/>
            <a:ext cx="6429420" cy="1323439"/>
          </a:xfrm>
          <a:prstGeom prst="rect">
            <a:avLst/>
          </a:prstGeom>
          <a:solidFill>
            <a:schemeClr val="bg1"/>
          </a:solidFill>
        </p:spPr>
        <p:txBody>
          <a:bodyPr wrap="square" rtlCol="0">
            <a:spAutoFit/>
          </a:bodyPr>
          <a:lstStyle/>
          <a:p>
            <a:r>
              <a:rPr lang="en-GB" sz="2000" b="1" dirty="0" smtClean="0">
                <a:latin typeface="Comic Sans MS" pitchFamily="66" charset="0"/>
              </a:rPr>
              <a:t>“You’re not coming Scumbelina!” laughed Wilma as she put on her best pointy hat. With that she  got on her broomstick and flew out of the door and off to the disco.</a:t>
            </a:r>
            <a:endParaRPr lang="en-GB" sz="2000" b="1" dirty="0">
              <a:latin typeface="Comic Sans MS" pitchFamily="66" charset="0"/>
            </a:endParaRPr>
          </a:p>
        </p:txBody>
      </p:sp>
      <p:pic>
        <p:nvPicPr>
          <p:cNvPr id="6" name="Picture 3" descr="C:\Users\Ross\Pictures\Microsoft Clip Organizer\j0431561.png">
            <a:hlinkClick r:id="" action="ppaction://hlinkshowjump?jump=nextslide"/>
          </p:cNvPr>
          <p:cNvPicPr>
            <a:picLocks noChangeAspect="1" noChangeArrowheads="1"/>
          </p:cNvPicPr>
          <p:nvPr/>
        </p:nvPicPr>
        <p:blipFill>
          <a:blip r:embed="rId9" cstate="print"/>
          <a:srcRect/>
          <a:stretch>
            <a:fillRect/>
          </a:stretch>
        </p:blipFill>
        <p:spPr bwMode="auto">
          <a:xfrm>
            <a:off x="7286644" y="5500702"/>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0" fill="hold"/>
                                        <p:tgtEl>
                                          <p:spTgt spid="3"/>
                                        </p:tgtEl>
                                      </p:cBhvr>
                                    </p:cmd>
                                  </p:childTnLst>
                                </p:cTn>
                              </p:par>
                              <p:par>
                                <p:cTn id="7" presetID="34" presetClass="exit" presetSubtype="0" fill="hold" nodeType="withEffect">
                                  <p:stCondLst>
                                    <p:cond delay="2000"/>
                                  </p:stCondLst>
                                  <p:childTnLst>
                                    <p:anim from="(ppt_x)" to="(ppt_x+1)" calcmode="lin" valueType="num">
                                      <p:cBhvr>
                                        <p:cTn id="8" dur="1000">
                                          <p:stCondLst>
                                            <p:cond delay="0"/>
                                          </p:stCondLst>
                                        </p:cTn>
                                        <p:tgtEl>
                                          <p:spTgt spid="5122"/>
                                        </p:tgtEl>
                                        <p:attrNameLst>
                                          <p:attrName>ppt_x</p:attrName>
                                        </p:attrNameLst>
                                      </p:cBhvr>
                                    </p:anim>
                                    <p:anim from="0" to="-1.0" calcmode="lin" valueType="num">
                                      <p:cBhvr>
                                        <p:cTn id="9" dur="200" accel="50000">
                                          <p:stCondLst>
                                            <p:cond delay="0"/>
                                          </p:stCondLst>
                                        </p:cTn>
                                        <p:tgtEl>
                                          <p:spTgt spid="5122"/>
                                        </p:tgtEl>
                                        <p:attrNameLst>
                                          <p:attrName>xshear</p:attrName>
                                        </p:attrNameLst>
                                      </p:cBhvr>
                                    </p:anim>
                                    <p:set>
                                      <p:cBhvr>
                                        <p:cTn id="10" dur="800">
                                          <p:stCondLst>
                                            <p:cond delay="200"/>
                                          </p:stCondLst>
                                        </p:cTn>
                                        <p:tgtEl>
                                          <p:spTgt spid="5122"/>
                                        </p:tgtEl>
                                        <p:attrNameLst>
                                          <p:attrName>xshear</p:attrName>
                                        </p:attrNameLst>
                                      </p:cBhvr>
                                      <p:to>
                                        <p:strVal val="-1.0"/>
                                      </p:to>
                                    </p:set>
                                    <p:set>
                                      <p:cBhvr>
                                        <p:cTn id="11" dur="1" fill="hold">
                                          <p:stCondLst>
                                            <p:cond delay="999"/>
                                          </p:stCondLst>
                                        </p:cTn>
                                        <p:tgtEl>
                                          <p:spTgt spid="5122"/>
                                        </p:tgtEl>
                                        <p:attrNameLst>
                                          <p:attrName>style.visibility</p:attrName>
                                        </p:attrNameLst>
                                      </p:cBhvr>
                                      <p:to>
                                        <p:strVal val="hidden"/>
                                      </p:to>
                                    </p:set>
                                  </p:childTnLst>
                                  <p:subTnLst>
                                    <p:audio>
                                      <p:cMediaNode>
                                        <p:cTn display="0" masterRel="sameClick">
                                          <p:stCondLst>
                                            <p:cond evt="begin" delay="0">
                                              <p:tn val="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2" name="j0074793.wav">
            <a:hlinkClick r:id="" action="ppaction://media"/>
          </p:cNvPr>
          <p:cNvPicPr>
            <a:picLocks noRot="1" noChangeAspect="1"/>
          </p:cNvPicPr>
          <p:nvPr>
            <a:wavAudioFile r:embed="rId1" name="j0074793.wav"/>
          </p:nvPr>
        </p:nvPicPr>
        <p:blipFill>
          <a:blip r:embed="rId4" cstate="print"/>
          <a:stretch>
            <a:fillRect/>
          </a:stretch>
        </p:blipFill>
        <p:spPr>
          <a:xfrm>
            <a:off x="4143372" y="2571744"/>
            <a:ext cx="304800" cy="304800"/>
          </a:xfrm>
          <a:prstGeom prst="rect">
            <a:avLst/>
          </a:prstGeom>
        </p:spPr>
      </p:pic>
      <p:pic>
        <p:nvPicPr>
          <p:cNvPr id="3" name="Picture 2" descr="C:\Users\Ross\Pictures\Microsoft Clip Organizer\j0359669.wmf"/>
          <p:cNvPicPr>
            <a:picLocks noChangeAspect="1" noChangeArrowheads="1"/>
          </p:cNvPicPr>
          <p:nvPr/>
        </p:nvPicPr>
        <p:blipFill>
          <a:blip r:embed="rId5" cstate="print"/>
          <a:srcRect/>
          <a:stretch>
            <a:fillRect/>
          </a:stretch>
        </p:blipFill>
        <p:spPr bwMode="auto">
          <a:xfrm>
            <a:off x="3000364" y="1714488"/>
            <a:ext cx="2200537" cy="3286148"/>
          </a:xfrm>
          <a:prstGeom prst="rect">
            <a:avLst/>
          </a:prstGeom>
          <a:noFill/>
        </p:spPr>
      </p:pic>
      <p:sp>
        <p:nvSpPr>
          <p:cNvPr id="5" name="TextBox 4"/>
          <p:cNvSpPr txBox="1"/>
          <p:nvPr/>
        </p:nvSpPr>
        <p:spPr>
          <a:xfrm>
            <a:off x="2285984" y="5500702"/>
            <a:ext cx="3786214" cy="707886"/>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Simmy was so sad that she started to cry. Poor Simmy!</a:t>
            </a:r>
            <a:endParaRPr lang="en-GB" sz="2000" b="1" dirty="0">
              <a:latin typeface="Comic Sans MS" pitchFamily="66" charset="0"/>
            </a:endParaRPr>
          </a:p>
        </p:txBody>
      </p:sp>
      <p:pic>
        <p:nvPicPr>
          <p:cNvPr id="6" name="Picture 3" descr="C:\Users\Ross\Pictures\Microsoft Clip Organizer\j0431561.png">
            <a:hlinkClick r:id="" action="ppaction://hlinkshowjump?jump=nextslide"/>
          </p:cNvPr>
          <p:cNvPicPr>
            <a:picLocks noChangeAspect="1" noChangeArrowheads="1"/>
          </p:cNvPicPr>
          <p:nvPr/>
        </p:nvPicPr>
        <p:blipFill>
          <a:blip r:embed="rId6" cstate="print"/>
          <a:srcRect/>
          <a:stretch>
            <a:fillRect/>
          </a:stretch>
        </p:blipFill>
        <p:spPr bwMode="auto">
          <a:xfrm>
            <a:off x="7286644" y="5500702"/>
            <a:ext cx="1214447" cy="1006466"/>
          </a:xfrm>
          <a:prstGeom prst="rect">
            <a:avLst/>
          </a:prstGeom>
          <a:noFill/>
        </p:spPr>
      </p:pic>
      <p:pic>
        <p:nvPicPr>
          <p:cNvPr id="10241" name="Picture 1" descr="C:\Users\Ross\Pictures\Microsoft Clip Organizer\j0091323.wmf"/>
          <p:cNvPicPr>
            <a:picLocks noChangeAspect="1" noChangeArrowheads="1"/>
          </p:cNvPicPr>
          <p:nvPr/>
        </p:nvPicPr>
        <p:blipFill>
          <a:blip r:embed="rId7" cstate="print"/>
          <a:srcRect/>
          <a:stretch>
            <a:fillRect/>
          </a:stretch>
        </p:blipFill>
        <p:spPr bwMode="auto">
          <a:xfrm>
            <a:off x="6500826" y="285728"/>
            <a:ext cx="1714512" cy="2147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2" name="Picture 3" descr="C:\Users\Ross\Pictures\Microsoft Clip Organizer\j0359669.wmf"/>
          <p:cNvPicPr>
            <a:picLocks noChangeAspect="1" noChangeArrowheads="1"/>
          </p:cNvPicPr>
          <p:nvPr/>
        </p:nvPicPr>
        <p:blipFill>
          <a:blip r:embed="rId4" cstate="print"/>
          <a:srcRect/>
          <a:stretch>
            <a:fillRect/>
          </a:stretch>
        </p:blipFill>
        <p:spPr bwMode="auto">
          <a:xfrm>
            <a:off x="2000232" y="2000240"/>
            <a:ext cx="1643074" cy="2428892"/>
          </a:xfrm>
          <a:prstGeom prst="rect">
            <a:avLst/>
          </a:prstGeom>
          <a:noFill/>
        </p:spPr>
      </p:pic>
      <p:pic>
        <p:nvPicPr>
          <p:cNvPr id="3" name="Picture 2" descr="C:\Users\Ross\Pictures\Microsoft Clip Organizer\j0365304.gif"/>
          <p:cNvPicPr>
            <a:picLocks noChangeAspect="1" noChangeArrowheads="1" noCrop="1"/>
          </p:cNvPicPr>
          <p:nvPr/>
        </p:nvPicPr>
        <p:blipFill>
          <a:blip r:embed="rId5" cstate="print"/>
          <a:srcRect/>
          <a:stretch>
            <a:fillRect/>
          </a:stretch>
        </p:blipFill>
        <p:spPr bwMode="auto">
          <a:xfrm>
            <a:off x="4000496" y="1357298"/>
            <a:ext cx="1357322" cy="1041053"/>
          </a:xfrm>
          <a:prstGeom prst="rect">
            <a:avLst/>
          </a:prstGeom>
          <a:noFill/>
        </p:spPr>
      </p:pic>
      <p:sp>
        <p:nvSpPr>
          <p:cNvPr id="5" name="TextBox 4"/>
          <p:cNvSpPr txBox="1"/>
          <p:nvPr/>
        </p:nvSpPr>
        <p:spPr>
          <a:xfrm>
            <a:off x="642910" y="5072074"/>
            <a:ext cx="5929354" cy="1323439"/>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Suddenly a good fairy appeared. “Don’t cry Simmy!” said the good fairy “You shall go to the disco!”. “What will I wear and how will I get there?” asked Simmy, wiping her eyes.</a:t>
            </a:r>
            <a:endParaRPr lang="en-GB" sz="2000" b="1" dirty="0">
              <a:latin typeface="Comic Sans MS" pitchFamily="66" charset="0"/>
            </a:endParaRPr>
          </a:p>
        </p:txBody>
      </p:sp>
      <p:pic>
        <p:nvPicPr>
          <p:cNvPr id="6" name="Picture 3" descr="C:\Users\Ross\Pictures\Microsoft Clip Organizer\j0431561.png">
            <a:hlinkClick r:id="" action="ppaction://hlinkshowjump?jump=nextslide"/>
          </p:cNvPr>
          <p:cNvPicPr>
            <a:picLocks noChangeAspect="1" noChangeArrowheads="1"/>
          </p:cNvPicPr>
          <p:nvPr/>
        </p:nvPicPr>
        <p:blipFill>
          <a:blip r:embed="rId6" cstate="print"/>
          <a:srcRect/>
          <a:stretch>
            <a:fillRect/>
          </a:stretch>
        </p:blipFill>
        <p:spPr bwMode="auto">
          <a:xfrm>
            <a:off x="7286644" y="5500702"/>
            <a:ext cx="1214447" cy="1006466"/>
          </a:xfrm>
          <a:prstGeom prst="rect">
            <a:avLst/>
          </a:prstGeom>
          <a:noFill/>
        </p:spPr>
      </p:pic>
      <p:pic>
        <p:nvPicPr>
          <p:cNvPr id="8193" name="Picture 1" descr="C:\Users\Ross\Pictures\Microsoft Clip Organizer\j0091325.wmf"/>
          <p:cNvPicPr>
            <a:picLocks noChangeAspect="1" noChangeArrowheads="1"/>
          </p:cNvPicPr>
          <p:nvPr/>
        </p:nvPicPr>
        <p:blipFill>
          <a:blip r:embed="rId7" cstate="print"/>
          <a:srcRect/>
          <a:stretch>
            <a:fillRect/>
          </a:stretch>
        </p:blipFill>
        <p:spPr bwMode="auto">
          <a:xfrm>
            <a:off x="6929454" y="285728"/>
            <a:ext cx="1478538" cy="1398468"/>
          </a:xfrm>
          <a:prstGeom prst="rect">
            <a:avLst/>
          </a:prstGeom>
          <a:noFill/>
        </p:spPr>
      </p:pic>
      <p:pic>
        <p:nvPicPr>
          <p:cNvPr id="7" name="BD18812_.wav">
            <a:hlinkClick r:id="" action="ppaction://media"/>
          </p:cNvPr>
          <p:cNvPicPr>
            <a:picLocks noRot="1" noChangeAspect="1"/>
          </p:cNvPicPr>
          <p:nvPr>
            <a:wavAudioFile r:embed="rId1" name="BD18812_.wav"/>
          </p:nvPr>
        </p:nvPicPr>
        <p:blipFill>
          <a:blip r:embed="rId8"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3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7170" name="Picture 2" descr="C:\Users\Ross\Pictures\Microsoft Clip Organizer\j0365304.gif"/>
          <p:cNvPicPr>
            <a:picLocks noChangeAspect="1" noChangeArrowheads="1" noCrop="1"/>
          </p:cNvPicPr>
          <p:nvPr/>
        </p:nvPicPr>
        <p:blipFill>
          <a:blip r:embed="rId3" cstate="print"/>
          <a:srcRect/>
          <a:stretch>
            <a:fillRect/>
          </a:stretch>
        </p:blipFill>
        <p:spPr bwMode="auto">
          <a:xfrm>
            <a:off x="3714744" y="928670"/>
            <a:ext cx="1357322" cy="1041053"/>
          </a:xfrm>
          <a:prstGeom prst="rect">
            <a:avLst/>
          </a:prstGeom>
          <a:noFill/>
        </p:spPr>
      </p:pic>
      <p:pic>
        <p:nvPicPr>
          <p:cNvPr id="7172" name="Picture 4" descr="C:\Users\Ross\Pictures\Microsoft Clip Organizer\j0355917.wmf"/>
          <p:cNvPicPr>
            <a:picLocks noChangeAspect="1" noChangeArrowheads="1"/>
          </p:cNvPicPr>
          <p:nvPr/>
        </p:nvPicPr>
        <p:blipFill>
          <a:blip r:embed="rId4" cstate="print"/>
          <a:srcRect/>
          <a:stretch>
            <a:fillRect/>
          </a:stretch>
        </p:blipFill>
        <p:spPr bwMode="auto">
          <a:xfrm>
            <a:off x="1101725" y="815975"/>
            <a:ext cx="1319213" cy="1973263"/>
          </a:xfrm>
          <a:prstGeom prst="rect">
            <a:avLst/>
          </a:prstGeom>
          <a:noFill/>
        </p:spPr>
      </p:pic>
      <p:pic>
        <p:nvPicPr>
          <p:cNvPr id="7173" name="Picture 5" descr="C:\Users\Ross\Pictures\Microsoft Clip Organizer\bd05145_.wmf"/>
          <p:cNvPicPr>
            <a:picLocks noChangeAspect="1" noChangeArrowheads="1"/>
          </p:cNvPicPr>
          <p:nvPr/>
        </p:nvPicPr>
        <p:blipFill>
          <a:blip r:embed="rId5" cstate="print"/>
          <a:srcRect/>
          <a:stretch>
            <a:fillRect/>
          </a:stretch>
        </p:blipFill>
        <p:spPr bwMode="auto">
          <a:xfrm>
            <a:off x="6240463" y="850900"/>
            <a:ext cx="1985962" cy="1381125"/>
          </a:xfrm>
          <a:prstGeom prst="rect">
            <a:avLst/>
          </a:prstGeom>
          <a:noFill/>
        </p:spPr>
      </p:pic>
      <p:pic>
        <p:nvPicPr>
          <p:cNvPr id="7174" name="Picture 6" descr="C:\Users\Ross\Pictures\Microsoft Clip Organizer\tn01265_.wmf"/>
          <p:cNvPicPr>
            <a:picLocks noChangeAspect="1" noChangeArrowheads="1"/>
          </p:cNvPicPr>
          <p:nvPr/>
        </p:nvPicPr>
        <p:blipFill>
          <a:blip r:embed="rId6" cstate="print"/>
          <a:srcRect/>
          <a:stretch>
            <a:fillRect/>
          </a:stretch>
        </p:blipFill>
        <p:spPr bwMode="auto">
          <a:xfrm>
            <a:off x="2857488" y="2500306"/>
            <a:ext cx="3249618" cy="1870069"/>
          </a:xfrm>
          <a:prstGeom prst="rect">
            <a:avLst/>
          </a:prstGeom>
          <a:noFill/>
        </p:spPr>
      </p:pic>
      <p:sp>
        <p:nvSpPr>
          <p:cNvPr id="8" name="TextBox 7"/>
          <p:cNvSpPr txBox="1"/>
          <p:nvPr/>
        </p:nvSpPr>
        <p:spPr>
          <a:xfrm>
            <a:off x="714348" y="4643446"/>
            <a:ext cx="6215106" cy="1938992"/>
          </a:xfrm>
          <a:prstGeom prst="rect">
            <a:avLst/>
          </a:prstGeom>
          <a:solidFill>
            <a:schemeClr val="bg1">
              <a:lumMod val="95000"/>
            </a:schemeClr>
          </a:solidFill>
        </p:spPr>
        <p:txBody>
          <a:bodyPr wrap="square" rtlCol="0">
            <a:spAutoFit/>
          </a:bodyPr>
          <a:lstStyle/>
          <a:p>
            <a:r>
              <a:rPr lang="en-GB" sz="2000" b="1" dirty="0" smtClean="0">
                <a:latin typeface="Comic Sans MS" pitchFamily="66" charset="0"/>
              </a:rPr>
              <a:t>The good fairy waved her magic wand and made Simmy a splendid sari, some perfect pumps and a lovely limousine. “ Your sari, pumps and limousine will only last until midnight” warned the good fairy. “My wands on the blink at the moment” she explained with a sigh.</a:t>
            </a:r>
            <a:endParaRPr lang="en-GB" sz="2000" b="1" dirty="0">
              <a:latin typeface="Comic Sans MS" pitchFamily="66" charset="0"/>
            </a:endParaRPr>
          </a:p>
        </p:txBody>
      </p:sp>
      <p:pic>
        <p:nvPicPr>
          <p:cNvPr id="9" name="Picture 3" descr="C:\Users\Ross\Pictures\Microsoft Clip Organizer\j0431561.png">
            <a:hlinkClick r:id="" action="ppaction://hlinkshowjump?jump=nextslide"/>
          </p:cNvPr>
          <p:cNvPicPr>
            <a:picLocks noChangeAspect="1" noChangeArrowheads="1"/>
          </p:cNvPicPr>
          <p:nvPr/>
        </p:nvPicPr>
        <p:blipFill>
          <a:blip r:embed="rId7" cstate="print"/>
          <a:srcRect/>
          <a:stretch>
            <a:fillRect/>
          </a:stretch>
        </p:blipFill>
        <p:spPr bwMode="auto">
          <a:xfrm>
            <a:off x="7286644" y="5500702"/>
            <a:ext cx="1214447" cy="100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2000"/>
                                        <p:tgtEl>
                                          <p:spTgt spid="717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dissolve">
                                      <p:cBhvr>
                                        <p:cTn id="11" dur="2000"/>
                                        <p:tgtEl>
                                          <p:spTgt spid="7173"/>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dissolve">
                                      <p:cBhvr>
                                        <p:cTn id="15" dur="2000"/>
                                        <p:tgtEl>
                                          <p:spTgt spid="717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1371</Words>
  <Application>Microsoft Office PowerPoint</Application>
  <PresentationFormat>On-screen Show (4:3)</PresentationFormat>
  <Paragraphs>98</Paragraphs>
  <Slides>37</Slides>
  <Notes>3</Notes>
  <HiddenSlides>0</HiddenSlides>
  <MMClips>22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‘Scumbelina’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dc:creator>
  <cp:lastModifiedBy>Gareth Pitchford</cp:lastModifiedBy>
  <cp:revision>90</cp:revision>
  <dcterms:created xsi:type="dcterms:W3CDTF">2007-03-10T22:16:51Z</dcterms:created>
  <dcterms:modified xsi:type="dcterms:W3CDTF">2009-09-24T23:22:16Z</dcterms:modified>
</cp:coreProperties>
</file>