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CE284-2E26-4C29-8877-3BCC320BF9AA}" type="datetimeFigureOut">
              <a:rPr lang="en-GB" smtClean="0"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4A8CD-701D-464A-9B5A-BC615347418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13" Type="http://schemas.openxmlformats.org/officeDocument/2006/relationships/image" Target="../media/image53.jpeg"/><Relationship Id="rId3" Type="http://schemas.openxmlformats.org/officeDocument/2006/relationships/image" Target="../media/image43.jpeg"/><Relationship Id="rId7" Type="http://schemas.openxmlformats.org/officeDocument/2006/relationships/image" Target="../media/image47.jpeg"/><Relationship Id="rId12" Type="http://schemas.openxmlformats.org/officeDocument/2006/relationships/image" Target="../media/image52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jpeg"/><Relationship Id="rId11" Type="http://schemas.openxmlformats.org/officeDocument/2006/relationships/image" Target="../media/image51.jpeg"/><Relationship Id="rId5" Type="http://schemas.openxmlformats.org/officeDocument/2006/relationships/image" Target="../media/image45.wmf"/><Relationship Id="rId10" Type="http://schemas.openxmlformats.org/officeDocument/2006/relationships/image" Target="../media/image50.jpeg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13" Type="http://schemas.openxmlformats.org/officeDocument/2006/relationships/image" Target="../media/image53.jpeg"/><Relationship Id="rId3" Type="http://schemas.openxmlformats.org/officeDocument/2006/relationships/image" Target="../media/image43.jpeg"/><Relationship Id="rId7" Type="http://schemas.openxmlformats.org/officeDocument/2006/relationships/image" Target="../media/image47.jpeg"/><Relationship Id="rId12" Type="http://schemas.openxmlformats.org/officeDocument/2006/relationships/image" Target="../media/image52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jpeg"/><Relationship Id="rId11" Type="http://schemas.openxmlformats.org/officeDocument/2006/relationships/image" Target="../media/image51.jpeg"/><Relationship Id="rId5" Type="http://schemas.openxmlformats.org/officeDocument/2006/relationships/image" Target="../media/image45.wmf"/><Relationship Id="rId10" Type="http://schemas.openxmlformats.org/officeDocument/2006/relationships/image" Target="../media/image50.jpeg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7" Type="http://schemas.openxmlformats.org/officeDocument/2006/relationships/image" Target="../media/image59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jpeg"/><Relationship Id="rId5" Type="http://schemas.openxmlformats.org/officeDocument/2006/relationships/image" Target="../media/image57.jpeg"/><Relationship Id="rId4" Type="http://schemas.openxmlformats.org/officeDocument/2006/relationships/image" Target="../media/image5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7" Type="http://schemas.openxmlformats.org/officeDocument/2006/relationships/image" Target="../media/image59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jpeg"/><Relationship Id="rId5" Type="http://schemas.openxmlformats.org/officeDocument/2006/relationships/image" Target="../media/image57.jpeg"/><Relationship Id="rId4" Type="http://schemas.openxmlformats.org/officeDocument/2006/relationships/image" Target="../media/image5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0.jpeg"/><Relationship Id="rId3" Type="http://schemas.openxmlformats.org/officeDocument/2006/relationships/image" Target="../media/image3.jpeg"/><Relationship Id="rId7" Type="http://schemas.openxmlformats.org/officeDocument/2006/relationships/image" Target="../media/image15.jpeg"/><Relationship Id="rId12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2.jpeg"/><Relationship Id="rId5" Type="http://schemas.openxmlformats.org/officeDocument/2006/relationships/image" Target="../media/image7.jpeg"/><Relationship Id="rId10" Type="http://schemas.openxmlformats.org/officeDocument/2006/relationships/image" Target="../media/image18.jpeg"/><Relationship Id="rId4" Type="http://schemas.openxmlformats.org/officeDocument/2006/relationships/image" Target="../media/image5.jpeg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1.jpeg"/><Relationship Id="rId3" Type="http://schemas.openxmlformats.org/officeDocument/2006/relationships/image" Target="../media/image3.jpeg"/><Relationship Id="rId7" Type="http://schemas.openxmlformats.org/officeDocument/2006/relationships/image" Target="../media/image17.jpeg"/><Relationship Id="rId12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11" Type="http://schemas.openxmlformats.org/officeDocument/2006/relationships/image" Target="../media/image20.jpeg"/><Relationship Id="rId5" Type="http://schemas.openxmlformats.org/officeDocument/2006/relationships/image" Target="../media/image15.jpeg"/><Relationship Id="rId10" Type="http://schemas.openxmlformats.org/officeDocument/2006/relationships/image" Target="../media/image19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25.wm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13" Type="http://schemas.openxmlformats.org/officeDocument/2006/relationships/image" Target="../media/image31.jpeg"/><Relationship Id="rId3" Type="http://schemas.openxmlformats.org/officeDocument/2006/relationships/image" Target="../media/image10.jpeg"/><Relationship Id="rId7" Type="http://schemas.openxmlformats.org/officeDocument/2006/relationships/image" Target="../media/image25.wmf"/><Relationship Id="rId12" Type="http://schemas.openxmlformats.org/officeDocument/2006/relationships/image" Target="../media/image30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11" Type="http://schemas.openxmlformats.org/officeDocument/2006/relationships/image" Target="../media/image29.jpeg"/><Relationship Id="rId5" Type="http://schemas.openxmlformats.org/officeDocument/2006/relationships/image" Target="../media/image23.jpeg"/><Relationship Id="rId10" Type="http://schemas.openxmlformats.org/officeDocument/2006/relationships/image" Target="../media/image28.jpeg"/><Relationship Id="rId4" Type="http://schemas.openxmlformats.org/officeDocument/2006/relationships/image" Target="../media/image4.jpeg"/><Relationship Id="rId9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image" Target="../media/image33.jpeg"/><Relationship Id="rId7" Type="http://schemas.openxmlformats.org/officeDocument/2006/relationships/image" Target="../media/image36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13" Type="http://schemas.openxmlformats.org/officeDocument/2006/relationships/image" Target="../media/image41.wmf"/><Relationship Id="rId3" Type="http://schemas.openxmlformats.org/officeDocument/2006/relationships/image" Target="../media/image33.jpeg"/><Relationship Id="rId7" Type="http://schemas.openxmlformats.org/officeDocument/2006/relationships/image" Target="../media/image36.jpeg"/><Relationship Id="rId12" Type="http://schemas.openxmlformats.org/officeDocument/2006/relationships/image" Target="../media/image40.wmf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39.jpeg"/><Relationship Id="rId5" Type="http://schemas.openxmlformats.org/officeDocument/2006/relationships/image" Target="../media/image35.jpeg"/><Relationship Id="rId10" Type="http://schemas.openxmlformats.org/officeDocument/2006/relationships/image" Target="../media/image38.jpeg"/><Relationship Id="rId4" Type="http://schemas.openxmlformats.org/officeDocument/2006/relationships/image" Target="../media/image34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ccent" pitchFamily="2" charset="0"/>
              </a:rPr>
              <a:t>Singular and Plural</a:t>
            </a:r>
            <a:endParaRPr lang="en-GB" dirty="0">
              <a:latin typeface="Acce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4077072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One and More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Some nouns have different plurals.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638073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Child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294257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Man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09329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Tooth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15815" y="263807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Children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9832" y="4294256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Men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Teeth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-216532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231740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1560" y="83671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Singular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59832" y="83671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Plural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48064" y="249405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Foot</a:t>
            </a:r>
            <a:endParaRPr lang="en-GB" sz="2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220072" y="4221088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Woman</a:t>
            </a:r>
            <a:endParaRPr lang="en-GB" sz="2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076056" y="609445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Mouse</a:t>
            </a:r>
            <a:endParaRPr lang="en-GB" sz="2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524327" y="249405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Feet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96335" y="4222249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Women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4328" y="609445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Mice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4391980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20072" y="83671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Singular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52320" y="83671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Plural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42" name="Picture 41" descr="ch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484784"/>
            <a:ext cx="840026" cy="1050032"/>
          </a:xfrm>
          <a:prstGeom prst="rect">
            <a:avLst/>
          </a:prstGeom>
        </p:spPr>
      </p:pic>
      <p:pic>
        <p:nvPicPr>
          <p:cNvPr id="43" name="Picture 42" descr="children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3" y="1340768"/>
            <a:ext cx="1152128" cy="1276537"/>
          </a:xfrm>
          <a:prstGeom prst="rect">
            <a:avLst/>
          </a:prstGeom>
        </p:spPr>
      </p:pic>
      <p:pic>
        <p:nvPicPr>
          <p:cNvPr id="307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212976"/>
            <a:ext cx="1086253" cy="1030984"/>
          </a:xfrm>
          <a:prstGeom prst="rect">
            <a:avLst/>
          </a:prstGeom>
          <a:noFill/>
        </p:spPr>
      </p:pic>
      <p:pic>
        <p:nvPicPr>
          <p:cNvPr id="3075" name="Picture 3" descr="C:\Users\Fatima\AppData\Local\Microsoft\Windows\Temporary Internet Files\Content.IE5\PXLBJAKN\MC90029756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3212976"/>
            <a:ext cx="1821485" cy="952805"/>
          </a:xfrm>
          <a:prstGeom prst="rect">
            <a:avLst/>
          </a:prstGeom>
          <a:noFill/>
        </p:spPr>
      </p:pic>
      <p:pic>
        <p:nvPicPr>
          <p:cNvPr id="45" name="Picture 44" descr="toot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4941168"/>
            <a:ext cx="1078607" cy="1091602"/>
          </a:xfrm>
          <a:prstGeom prst="rect">
            <a:avLst/>
          </a:prstGeom>
        </p:spPr>
      </p:pic>
      <p:pic>
        <p:nvPicPr>
          <p:cNvPr id="46" name="Picture 45" descr="teeth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01305" y="4926824"/>
            <a:ext cx="1454671" cy="1164896"/>
          </a:xfrm>
          <a:prstGeom prst="rect">
            <a:avLst/>
          </a:prstGeom>
        </p:spPr>
      </p:pic>
      <p:pic>
        <p:nvPicPr>
          <p:cNvPr id="47" name="Picture 46" descr="foo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36096" y="1268760"/>
            <a:ext cx="753976" cy="1245138"/>
          </a:xfrm>
          <a:prstGeom prst="rect">
            <a:avLst/>
          </a:prstGeom>
        </p:spPr>
      </p:pic>
      <p:pic>
        <p:nvPicPr>
          <p:cNvPr id="3077" name="Picture 5" descr="C:\Users\Fatima\AppData\Local\Microsoft\Windows\Temporary Internet Files\Content.IE5\E8GQJ3XF\MC90005518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1340768"/>
            <a:ext cx="1512168" cy="1152311"/>
          </a:xfrm>
          <a:prstGeom prst="rect">
            <a:avLst/>
          </a:prstGeom>
          <a:noFill/>
        </p:spPr>
      </p:pic>
      <p:pic>
        <p:nvPicPr>
          <p:cNvPr id="48" name="Picture 47" descr="mouse4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220072" y="5013176"/>
            <a:ext cx="1424727" cy="1017662"/>
          </a:xfrm>
          <a:prstGeom prst="rect">
            <a:avLst/>
          </a:prstGeom>
        </p:spPr>
      </p:pic>
      <p:pic>
        <p:nvPicPr>
          <p:cNvPr id="49" name="Picture 48" descr="mice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08304" y="4797152"/>
            <a:ext cx="1486797" cy="1158999"/>
          </a:xfrm>
          <a:prstGeom prst="rect">
            <a:avLst/>
          </a:prstGeom>
        </p:spPr>
      </p:pic>
      <p:pic>
        <p:nvPicPr>
          <p:cNvPr id="50" name="Picture 49" descr="woman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508104" y="2996952"/>
            <a:ext cx="656608" cy="1235968"/>
          </a:xfrm>
          <a:prstGeom prst="rect">
            <a:avLst/>
          </a:prstGeom>
        </p:spPr>
      </p:pic>
      <p:pic>
        <p:nvPicPr>
          <p:cNvPr id="51" name="Picture 50" descr="women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452319" y="2924944"/>
            <a:ext cx="1296144" cy="1359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24" grpId="0"/>
      <p:bldP spid="26" grpId="0"/>
      <p:bldP spid="32" grpId="0"/>
      <p:bldP spid="33" grpId="0"/>
      <p:bldP spid="34" grpId="0"/>
      <p:bldP spid="35" grpId="0"/>
      <p:bldP spid="37" grpId="0"/>
      <p:bldP spid="38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Match singulars and plurals.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20072" y="429425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Child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59832" y="5950441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Man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87824" y="422108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Tooth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452320" y="602244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Children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6022449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Men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235004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Teeth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231740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380312" y="206200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Foot</a:t>
            </a:r>
            <a:endParaRPr lang="en-GB" sz="2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131840" y="2348880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Woman</a:t>
            </a:r>
            <a:endParaRPr lang="en-GB" sz="2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163497" y="2206025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Mouse</a:t>
            </a:r>
            <a:endParaRPr lang="en-GB" sz="2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364087" y="602244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Feet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5575" y="4150241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Women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52320" y="4006225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Mice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42" name="Picture 41" descr="ch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140968"/>
            <a:ext cx="840026" cy="1050032"/>
          </a:xfrm>
          <a:prstGeom prst="rect">
            <a:avLst/>
          </a:prstGeom>
        </p:spPr>
      </p:pic>
      <p:pic>
        <p:nvPicPr>
          <p:cNvPr id="43" name="Picture 42" descr="children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4725145"/>
            <a:ext cx="1152128" cy="1276537"/>
          </a:xfrm>
          <a:prstGeom prst="rect">
            <a:avLst/>
          </a:prstGeom>
        </p:spPr>
      </p:pic>
      <p:pic>
        <p:nvPicPr>
          <p:cNvPr id="307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869160"/>
            <a:ext cx="1086253" cy="1030984"/>
          </a:xfrm>
          <a:prstGeom prst="rect">
            <a:avLst/>
          </a:prstGeom>
          <a:noFill/>
        </p:spPr>
      </p:pic>
      <p:pic>
        <p:nvPicPr>
          <p:cNvPr id="3075" name="Picture 3" descr="C:\Users\Fatima\AppData\Local\Microsoft\Windows\Temporary Internet Files\Content.IE5\PXLBJAKN\MC90029756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941169"/>
            <a:ext cx="1821485" cy="952805"/>
          </a:xfrm>
          <a:prstGeom prst="rect">
            <a:avLst/>
          </a:prstGeom>
          <a:noFill/>
        </p:spPr>
      </p:pic>
      <p:pic>
        <p:nvPicPr>
          <p:cNvPr id="45" name="Picture 44" descr="toot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31840" y="3068960"/>
            <a:ext cx="1078607" cy="1091602"/>
          </a:xfrm>
          <a:prstGeom prst="rect">
            <a:avLst/>
          </a:prstGeom>
        </p:spPr>
      </p:pic>
      <p:pic>
        <p:nvPicPr>
          <p:cNvPr id="46" name="Picture 45" descr="teeth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3033" y="1183569"/>
            <a:ext cx="1454671" cy="1164896"/>
          </a:xfrm>
          <a:prstGeom prst="rect">
            <a:avLst/>
          </a:prstGeom>
        </p:spPr>
      </p:pic>
      <p:pic>
        <p:nvPicPr>
          <p:cNvPr id="47" name="Picture 46" descr="foo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68344" y="836712"/>
            <a:ext cx="753976" cy="1245138"/>
          </a:xfrm>
          <a:prstGeom prst="rect">
            <a:avLst/>
          </a:prstGeom>
        </p:spPr>
      </p:pic>
      <p:pic>
        <p:nvPicPr>
          <p:cNvPr id="3077" name="Picture 5" descr="C:\Users\Fatima\AppData\Local\Microsoft\Windows\Temporary Internet Files\Content.IE5\E8GQJ3XF\MC90005518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064" y="4869160"/>
            <a:ext cx="1512168" cy="1152311"/>
          </a:xfrm>
          <a:prstGeom prst="rect">
            <a:avLst/>
          </a:prstGeom>
          <a:noFill/>
        </p:spPr>
      </p:pic>
      <p:pic>
        <p:nvPicPr>
          <p:cNvPr id="48" name="Picture 47" descr="mouse4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307513" y="1124744"/>
            <a:ext cx="1424727" cy="1017662"/>
          </a:xfrm>
          <a:prstGeom prst="rect">
            <a:avLst/>
          </a:prstGeom>
        </p:spPr>
      </p:pic>
      <p:pic>
        <p:nvPicPr>
          <p:cNvPr id="49" name="Picture 48" descr="mice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236296" y="2708920"/>
            <a:ext cx="1486797" cy="1158999"/>
          </a:xfrm>
          <a:prstGeom prst="rect">
            <a:avLst/>
          </a:prstGeom>
        </p:spPr>
      </p:pic>
      <p:pic>
        <p:nvPicPr>
          <p:cNvPr id="50" name="Picture 49" descr="woman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419872" y="1124744"/>
            <a:ext cx="656608" cy="1235968"/>
          </a:xfrm>
          <a:prstGeom prst="rect">
            <a:avLst/>
          </a:prstGeom>
        </p:spPr>
      </p:pic>
      <p:pic>
        <p:nvPicPr>
          <p:cNvPr id="51" name="Picture 50" descr="women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11559" y="2852936"/>
            <a:ext cx="1296144" cy="1359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3752"/>
            <a:ext cx="86868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Some singular and plurals are the same.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249289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Sheep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83768" y="4294257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Deer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67744" y="609329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Salmon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16015" y="24928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Sheep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60032" y="4294256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Deer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6016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Salmon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158366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10394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67744" y="83671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Singular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32040" y="83671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Plural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34" name="Picture 33" descr="sheep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1463" y="1340768"/>
            <a:ext cx="1516441" cy="1164902"/>
          </a:xfrm>
          <a:prstGeom prst="rect">
            <a:avLst/>
          </a:prstGeom>
        </p:spPr>
      </p:pic>
      <p:pic>
        <p:nvPicPr>
          <p:cNvPr id="35" name="Picture 34" descr="sheep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1340768"/>
            <a:ext cx="2014473" cy="1218431"/>
          </a:xfrm>
          <a:prstGeom prst="rect">
            <a:avLst/>
          </a:prstGeom>
        </p:spPr>
      </p:pic>
      <p:pic>
        <p:nvPicPr>
          <p:cNvPr id="37" name="Picture 36" descr="salmo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869160"/>
            <a:ext cx="910210" cy="1146864"/>
          </a:xfrm>
          <a:prstGeom prst="rect">
            <a:avLst/>
          </a:prstGeom>
        </p:spPr>
      </p:pic>
      <p:pic>
        <p:nvPicPr>
          <p:cNvPr id="38" name="Picture 37" descr="salm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5085184"/>
            <a:ext cx="1295400" cy="790575"/>
          </a:xfrm>
          <a:prstGeom prst="rect">
            <a:avLst/>
          </a:prstGeom>
        </p:spPr>
      </p:pic>
      <p:pic>
        <p:nvPicPr>
          <p:cNvPr id="39" name="Picture 38" descr="de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83768" y="3142129"/>
            <a:ext cx="1114425" cy="1143000"/>
          </a:xfrm>
          <a:prstGeom prst="rect">
            <a:avLst/>
          </a:prstGeom>
        </p:spPr>
      </p:pic>
      <p:pic>
        <p:nvPicPr>
          <p:cNvPr id="40" name="Picture 39" descr="deer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60032" y="3070121"/>
            <a:ext cx="1095375" cy="11430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/>
        </p:nvCxnSpPr>
        <p:spPr>
          <a:xfrm rot="5400000">
            <a:off x="-864604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24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3752"/>
            <a:ext cx="86868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Match singulars and plurals.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44025" y="422108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Sheep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83768" y="2492896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Deer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88024" y="242088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Salmon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16015" y="422224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Sheep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60032" y="6094457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Deer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67744" y="594928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Salmon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410394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4" name="Picture 33" descr="sheep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068960"/>
            <a:ext cx="1516441" cy="1164902"/>
          </a:xfrm>
          <a:prstGeom prst="rect">
            <a:avLst/>
          </a:prstGeom>
        </p:spPr>
      </p:pic>
      <p:pic>
        <p:nvPicPr>
          <p:cNvPr id="35" name="Picture 34" descr="sheep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070121"/>
            <a:ext cx="2014473" cy="1218431"/>
          </a:xfrm>
          <a:prstGeom prst="rect">
            <a:avLst/>
          </a:prstGeom>
        </p:spPr>
      </p:pic>
      <p:pic>
        <p:nvPicPr>
          <p:cNvPr id="37" name="Picture 36" descr="salmo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4725144"/>
            <a:ext cx="910210" cy="1146864"/>
          </a:xfrm>
          <a:prstGeom prst="rect">
            <a:avLst/>
          </a:prstGeom>
        </p:spPr>
      </p:pic>
      <p:pic>
        <p:nvPicPr>
          <p:cNvPr id="38" name="Picture 37" descr="salm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1412776"/>
            <a:ext cx="1295400" cy="790575"/>
          </a:xfrm>
          <a:prstGeom prst="rect">
            <a:avLst/>
          </a:prstGeom>
        </p:spPr>
      </p:pic>
      <p:pic>
        <p:nvPicPr>
          <p:cNvPr id="39" name="Picture 38" descr="de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83768" y="1340768"/>
            <a:ext cx="1114425" cy="1143000"/>
          </a:xfrm>
          <a:prstGeom prst="rect">
            <a:avLst/>
          </a:prstGeom>
        </p:spPr>
      </p:pic>
      <p:pic>
        <p:nvPicPr>
          <p:cNvPr id="40" name="Picture 39" descr="deer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60032" y="4870322"/>
            <a:ext cx="1095375" cy="11430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/>
        </p:nvCxnSpPr>
        <p:spPr>
          <a:xfrm rot="5400000">
            <a:off x="-864604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917848"/>
            <a:ext cx="86868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Write singulars or plurals.</a:t>
            </a:r>
            <a:endParaRPr lang="en-GB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55776" y="299695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55776" y="350100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55776" y="3933056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55776" y="443711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55776" y="494116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55776" y="5445224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55776" y="587727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55776" y="638132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1520" y="299695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1520" y="350100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1520" y="3933056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443711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51520" y="494116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51520" y="5445224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51520" y="587727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1520" y="638132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272480" y="299695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272480" y="350100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272480" y="3933056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272480" y="443711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272480" y="494116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272480" y="5445224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272480" y="587727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272480" y="638132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968224" y="299695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968224" y="350100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968224" y="3933056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968224" y="443711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968224" y="494116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968224" y="5445224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968224" y="587727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68224" y="638132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67544" y="2636912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mice</a:t>
            </a:r>
            <a:endParaRPr lang="en-GB" sz="25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67544" y="316797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bag</a:t>
            </a:r>
            <a:endParaRPr lang="en-GB" sz="25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467544" y="3600018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brush</a:t>
            </a:r>
            <a:endParaRPr lang="en-GB" sz="25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467544" y="4077072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foxes</a:t>
            </a:r>
            <a:endParaRPr lang="en-GB" sz="25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67544" y="460813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donkey</a:t>
            </a:r>
            <a:endParaRPr lang="en-GB" sz="25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7544" y="5112186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cow</a:t>
            </a:r>
            <a:endParaRPr lang="en-GB" sz="25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467544" y="5544234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sheep</a:t>
            </a:r>
            <a:endParaRPr lang="en-GB" sz="25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467544" y="604829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door</a:t>
            </a:r>
            <a:endParaRPr lang="en-GB" sz="25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5220072" y="2636912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teeth</a:t>
            </a:r>
            <a:endParaRPr lang="en-GB" sz="25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5220072" y="316797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kid</a:t>
            </a:r>
            <a:endParaRPr lang="en-GB" sz="25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5220072" y="3600018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glass</a:t>
            </a:r>
            <a:endParaRPr lang="en-GB" sz="25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148064" y="4077072"/>
            <a:ext cx="12961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children</a:t>
            </a:r>
            <a:endParaRPr lang="en-GB" sz="25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5220072" y="460813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spider</a:t>
            </a:r>
            <a:endParaRPr lang="en-GB" sz="25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5220072" y="5112186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ponies</a:t>
            </a:r>
            <a:endParaRPr lang="en-GB" sz="25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5220072" y="5544234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flower</a:t>
            </a:r>
            <a:endParaRPr lang="en-GB" sz="25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5220072" y="604829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lady</a:t>
            </a:r>
            <a:endParaRPr lang="en-GB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917848"/>
            <a:ext cx="86868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Write singulars or plurals.</a:t>
            </a:r>
            <a:endParaRPr lang="en-GB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55776" y="299695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55776" y="350100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55776" y="3933056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55776" y="443711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55776" y="494116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55776" y="5445224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55776" y="587727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55776" y="638132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1520" y="299695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1520" y="350100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1520" y="3933056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443711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51520" y="494116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51520" y="5445224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51520" y="587727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1520" y="638132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272480" y="299695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272480" y="350100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272480" y="3933056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272480" y="443711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272480" y="494116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272480" y="5445224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272480" y="587727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272480" y="638132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968224" y="299695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968224" y="350100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968224" y="3933056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968224" y="443711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968224" y="494116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968224" y="5445224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968224" y="5877272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68224" y="6381328"/>
            <a:ext cx="16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67544" y="2636912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toys</a:t>
            </a:r>
            <a:endParaRPr lang="en-GB" sz="25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67544" y="316797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tail</a:t>
            </a:r>
            <a:endParaRPr lang="en-GB" sz="25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467544" y="3600018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box</a:t>
            </a:r>
            <a:endParaRPr lang="en-GB" sz="25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467544" y="4077072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hats</a:t>
            </a:r>
            <a:endParaRPr lang="en-GB" sz="25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67544" y="460813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pot</a:t>
            </a:r>
            <a:endParaRPr lang="en-GB" sz="25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7544" y="5112186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lunch</a:t>
            </a:r>
            <a:endParaRPr lang="en-GB" sz="25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467544" y="5544234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salmon</a:t>
            </a:r>
            <a:endParaRPr lang="en-GB" sz="25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467544" y="604829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cake</a:t>
            </a:r>
            <a:endParaRPr lang="en-GB" sz="25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5220072" y="2636912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dish</a:t>
            </a:r>
            <a:endParaRPr lang="en-GB" sz="25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5220072" y="316797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baby</a:t>
            </a:r>
            <a:endParaRPr lang="en-GB" sz="25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5148064" y="3600018"/>
            <a:ext cx="14401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windows</a:t>
            </a:r>
            <a:endParaRPr lang="en-GB" sz="25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148064" y="4077072"/>
            <a:ext cx="12961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fish</a:t>
            </a:r>
            <a:endParaRPr lang="en-GB" sz="25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5220072" y="4608130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chair</a:t>
            </a:r>
            <a:endParaRPr lang="en-GB" sz="25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5220072" y="5112186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cars</a:t>
            </a:r>
            <a:endParaRPr lang="en-GB" sz="25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5220072" y="5544234"/>
            <a:ext cx="11521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can</a:t>
            </a:r>
            <a:endParaRPr lang="en-GB" sz="25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5148064" y="6048290"/>
            <a:ext cx="13681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 smtClean="0"/>
              <a:t>balloons</a:t>
            </a:r>
            <a:endParaRPr lang="en-GB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7784" y="2924944"/>
            <a:ext cx="41764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 smtClean="0"/>
              <a:t>Great Work!!!</a:t>
            </a:r>
            <a:endParaRPr lang="en-GB" sz="5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008" y="2708920"/>
            <a:ext cx="8964488" cy="1470025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A noun is a name of a person, place or thing.</a:t>
            </a:r>
            <a:endParaRPr lang="en-GB" sz="3600" b="1" dirty="0"/>
          </a:p>
        </p:txBody>
      </p:sp>
      <p:pic>
        <p:nvPicPr>
          <p:cNvPr id="5" name="Picture 4" descr="ball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332656"/>
            <a:ext cx="1440160" cy="1433759"/>
          </a:xfrm>
          <a:prstGeom prst="rect">
            <a:avLst/>
          </a:prstGeom>
        </p:spPr>
      </p:pic>
      <p:pic>
        <p:nvPicPr>
          <p:cNvPr id="6" name="Picture 5" descr="car pol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4941168"/>
            <a:ext cx="1990725" cy="1695450"/>
          </a:xfrm>
          <a:prstGeom prst="rect">
            <a:avLst/>
          </a:prstGeom>
        </p:spPr>
      </p:pic>
      <p:pic>
        <p:nvPicPr>
          <p:cNvPr id="7" name="Picture 6" descr="brush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4005064"/>
            <a:ext cx="879591" cy="1995314"/>
          </a:xfrm>
          <a:prstGeom prst="rect">
            <a:avLst/>
          </a:prstGeom>
        </p:spPr>
      </p:pic>
      <p:pic>
        <p:nvPicPr>
          <p:cNvPr id="8" name="Picture 7" descr="clock 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4077072"/>
            <a:ext cx="1438275" cy="1762125"/>
          </a:xfrm>
          <a:prstGeom prst="rect">
            <a:avLst/>
          </a:prstGeom>
        </p:spPr>
      </p:pic>
      <p:pic>
        <p:nvPicPr>
          <p:cNvPr id="9" name="Picture 8" descr="leaf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92080" y="1124744"/>
            <a:ext cx="1543050" cy="1628775"/>
          </a:xfrm>
          <a:prstGeom prst="rect">
            <a:avLst/>
          </a:prstGeom>
        </p:spPr>
      </p:pic>
      <p:pic>
        <p:nvPicPr>
          <p:cNvPr id="10" name="Picture 9" descr="sho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11760" y="764704"/>
            <a:ext cx="1844843" cy="1687835"/>
          </a:xfrm>
          <a:prstGeom prst="rect">
            <a:avLst/>
          </a:prstGeom>
        </p:spPr>
      </p:pic>
      <p:pic>
        <p:nvPicPr>
          <p:cNvPr id="11" name="Picture 10" descr="stor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3528" y="3861048"/>
            <a:ext cx="1807401" cy="124648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83768" y="2420888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Shoe</a:t>
            </a:r>
            <a:endParaRPr lang="en-GB" sz="2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940152" y="2420888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Leaf</a:t>
            </a:r>
            <a:endParaRPr lang="en-GB" sz="2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596336" y="191683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Ball</a:t>
            </a:r>
            <a:endParaRPr lang="en-GB" sz="2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75856" y="4365104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Car</a:t>
            </a:r>
            <a:endParaRPr lang="en-GB" sz="2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515719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Story</a:t>
            </a:r>
            <a:endParaRPr lang="en-GB" sz="2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96136" y="5805264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Clock</a:t>
            </a:r>
            <a:endParaRPr lang="en-GB" sz="2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740352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Brush</a:t>
            </a:r>
            <a:endParaRPr lang="en-GB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Nouns can be more than one.</a:t>
            </a:r>
            <a:endParaRPr lang="en-GB" b="1" dirty="0"/>
          </a:p>
        </p:txBody>
      </p:sp>
      <p:pic>
        <p:nvPicPr>
          <p:cNvPr id="4" name="Picture 3" descr="doo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628800"/>
            <a:ext cx="2160240" cy="2160240"/>
          </a:xfrm>
          <a:prstGeom prst="rect">
            <a:avLst/>
          </a:prstGeom>
        </p:spPr>
      </p:pic>
      <p:pic>
        <p:nvPicPr>
          <p:cNvPr id="5" name="Picture 4" descr="brush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412776"/>
            <a:ext cx="1383886" cy="2172469"/>
          </a:xfrm>
          <a:prstGeom prst="rect">
            <a:avLst/>
          </a:prstGeom>
        </p:spPr>
      </p:pic>
      <p:pic>
        <p:nvPicPr>
          <p:cNvPr id="6" name="Picture 5" descr="balloon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31337" y="4293096"/>
            <a:ext cx="1860743" cy="1836043"/>
          </a:xfrm>
          <a:prstGeom prst="rect">
            <a:avLst/>
          </a:prstGeom>
        </p:spPr>
      </p:pic>
      <p:pic>
        <p:nvPicPr>
          <p:cNvPr id="7" name="Picture 6" descr="cup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60232" y="5085184"/>
            <a:ext cx="1901711" cy="850007"/>
          </a:xfrm>
          <a:prstGeom prst="rect">
            <a:avLst/>
          </a:prstGeom>
        </p:spPr>
      </p:pic>
      <p:pic>
        <p:nvPicPr>
          <p:cNvPr id="8" name="Picture 7" descr="monkey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508" y="3679676"/>
            <a:ext cx="2781300" cy="1333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95936" y="213285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Brushes</a:t>
            </a:r>
            <a:endParaRPr lang="en-GB" sz="2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04248" y="378904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Doors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35896" y="573325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Balloons</a:t>
            </a:r>
            <a:endParaRPr lang="en-GB" sz="2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71600" y="321297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Monkeys</a:t>
            </a:r>
            <a:endParaRPr lang="en-GB" sz="2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64288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Cups</a:t>
            </a:r>
            <a:endParaRPr lang="en-GB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Adding </a:t>
            </a:r>
            <a:r>
              <a:rPr lang="en-GB" b="1" dirty="0" smtClean="0">
                <a:solidFill>
                  <a:srgbClr val="C00000"/>
                </a:solidFill>
              </a:rPr>
              <a:t>s</a:t>
            </a:r>
            <a:r>
              <a:rPr lang="en-GB" b="1" dirty="0" smtClean="0"/>
              <a:t> to make plurals.</a:t>
            </a:r>
            <a:endParaRPr lang="en-GB" b="1" dirty="0"/>
          </a:p>
        </p:txBody>
      </p:sp>
      <p:pic>
        <p:nvPicPr>
          <p:cNvPr id="4" name="Picture 3" descr="ball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284984"/>
            <a:ext cx="861524" cy="857695"/>
          </a:xfrm>
          <a:prstGeom prst="rect">
            <a:avLst/>
          </a:prstGeom>
        </p:spPr>
      </p:pic>
      <p:pic>
        <p:nvPicPr>
          <p:cNvPr id="5" name="Picture 4" descr="car pol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5085184"/>
            <a:ext cx="1314335" cy="1119386"/>
          </a:xfrm>
          <a:prstGeom prst="rect">
            <a:avLst/>
          </a:prstGeom>
        </p:spPr>
      </p:pic>
      <p:pic>
        <p:nvPicPr>
          <p:cNvPr id="6" name="Picture 5" descr="clock 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7838" y="1412776"/>
            <a:ext cx="822838" cy="1008112"/>
          </a:xfrm>
          <a:prstGeom prst="rect">
            <a:avLst/>
          </a:prstGeom>
        </p:spPr>
      </p:pic>
      <p:pic>
        <p:nvPicPr>
          <p:cNvPr id="7" name="Picture 6" descr="sho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1470472"/>
            <a:ext cx="1152128" cy="10540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59" y="249289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Shoe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4221088"/>
            <a:ext cx="7924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Ball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238473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Car</a:t>
            </a:r>
            <a:endParaRPr lang="en-GB" sz="2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36096" y="24928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Clock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15815" y="24928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Shoe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3847" y="4221087"/>
            <a:ext cx="7924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Ball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623847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Car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-216532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30374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608004" y="3825045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9" name="Picture 18" descr="shoes man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43808" y="1396132"/>
            <a:ext cx="1800200" cy="1047055"/>
          </a:xfrm>
          <a:prstGeom prst="rect">
            <a:avLst/>
          </a:prstGeom>
        </p:spPr>
      </p:pic>
      <p:pic>
        <p:nvPicPr>
          <p:cNvPr id="20" name="Picture 19" descr="car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646040" y="4881330"/>
            <a:ext cx="2141984" cy="1427989"/>
          </a:xfrm>
          <a:prstGeom prst="rect">
            <a:avLst/>
          </a:prstGeom>
        </p:spPr>
      </p:pic>
      <p:pic>
        <p:nvPicPr>
          <p:cNvPr id="21" name="Picture 20" descr="balls snooke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27784" y="3209156"/>
            <a:ext cx="2046808" cy="939924"/>
          </a:xfrm>
          <a:prstGeom prst="rect">
            <a:avLst/>
          </a:prstGeom>
        </p:spPr>
      </p:pic>
      <p:pic>
        <p:nvPicPr>
          <p:cNvPr id="22" name="Picture 21" descr="clock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668344" y="1412776"/>
            <a:ext cx="1008112" cy="100811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524328" y="24928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Clock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67544" y="90872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Singular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08104" y="90988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Singular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90872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Plural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24328" y="90872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Plural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28" name="Picture 27" descr="cup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08104" y="5229200"/>
            <a:ext cx="1080120" cy="953047"/>
          </a:xfrm>
          <a:prstGeom prst="rect">
            <a:avLst/>
          </a:prstGeom>
        </p:spPr>
      </p:pic>
      <p:pic>
        <p:nvPicPr>
          <p:cNvPr id="29" name="Picture 28" descr="cups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452320" y="5301208"/>
            <a:ext cx="1440160" cy="643708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436096" y="6165305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Cup</a:t>
            </a:r>
            <a:endParaRPr lang="en-GB" sz="2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524328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Cup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/>
          </a:p>
        </p:txBody>
      </p:sp>
      <p:pic>
        <p:nvPicPr>
          <p:cNvPr id="32" name="Picture 31" descr="spoon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364088" y="3606180"/>
            <a:ext cx="1514475" cy="447675"/>
          </a:xfrm>
          <a:prstGeom prst="rect">
            <a:avLst/>
          </a:prstGeom>
        </p:spPr>
      </p:pic>
      <p:pic>
        <p:nvPicPr>
          <p:cNvPr id="33" name="Picture 32" descr="spoon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452320" y="3212976"/>
            <a:ext cx="1147020" cy="1113284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436096" y="443711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Spoon</a:t>
            </a:r>
            <a:endParaRPr lang="en-GB" sz="2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524328" y="443711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Spoon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Match singulars and plurals.</a:t>
            </a:r>
            <a:endParaRPr lang="en-GB" b="1" dirty="0"/>
          </a:p>
        </p:txBody>
      </p:sp>
      <p:pic>
        <p:nvPicPr>
          <p:cNvPr id="4" name="Picture 3" descr="ball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284984"/>
            <a:ext cx="861524" cy="857695"/>
          </a:xfrm>
          <a:prstGeom prst="rect">
            <a:avLst/>
          </a:prstGeom>
        </p:spPr>
      </p:pic>
      <p:pic>
        <p:nvPicPr>
          <p:cNvPr id="5" name="Picture 4" descr="car pol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996952"/>
            <a:ext cx="1314335" cy="1119386"/>
          </a:xfrm>
          <a:prstGeom prst="rect">
            <a:avLst/>
          </a:prstGeom>
        </p:spPr>
      </p:pic>
      <p:pic>
        <p:nvPicPr>
          <p:cNvPr id="6" name="Picture 5" descr="clock 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5830" y="4941168"/>
            <a:ext cx="822838" cy="10081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4221088"/>
            <a:ext cx="7924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Ball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415024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Car</a:t>
            </a:r>
            <a:endParaRPr lang="en-GB" sz="2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64088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Clock</a:t>
            </a:r>
            <a:endParaRPr lang="en-GB" sz="2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75855" y="2496715"/>
            <a:ext cx="7924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Ball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7280" y="6154294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Car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30374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" name="Picture 19" descr="car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7504" y="4797152"/>
            <a:ext cx="2141984" cy="1427989"/>
          </a:xfrm>
          <a:prstGeom prst="rect">
            <a:avLst/>
          </a:prstGeom>
        </p:spPr>
      </p:pic>
      <p:pic>
        <p:nvPicPr>
          <p:cNvPr id="21" name="Picture 20" descr="balls snook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15816" y="1628800"/>
            <a:ext cx="1733194" cy="795908"/>
          </a:xfrm>
          <a:prstGeom prst="rect">
            <a:avLst/>
          </a:prstGeom>
        </p:spPr>
      </p:pic>
      <p:pic>
        <p:nvPicPr>
          <p:cNvPr id="22" name="Picture 21" descr="clock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96336" y="5013176"/>
            <a:ext cx="1008112" cy="100811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452320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Clock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/>
          </a:p>
        </p:txBody>
      </p:sp>
      <p:pic>
        <p:nvPicPr>
          <p:cNvPr id="28" name="Picture 27" descr="cup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347864" y="5085184"/>
            <a:ext cx="1080120" cy="953047"/>
          </a:xfrm>
          <a:prstGeom prst="rect">
            <a:avLst/>
          </a:prstGeom>
        </p:spPr>
      </p:pic>
      <p:pic>
        <p:nvPicPr>
          <p:cNvPr id="29" name="Picture 28" descr="cup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9552" y="1556792"/>
            <a:ext cx="1440160" cy="643708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275856" y="602128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Cup</a:t>
            </a:r>
            <a:endParaRPr lang="en-GB" sz="2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11560" y="234888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Cup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/>
          </a:p>
        </p:txBody>
      </p:sp>
      <p:pic>
        <p:nvPicPr>
          <p:cNvPr id="32" name="Picture 31" descr="spoon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292080" y="1628800"/>
            <a:ext cx="1514475" cy="447675"/>
          </a:xfrm>
          <a:prstGeom prst="rect">
            <a:avLst/>
          </a:prstGeom>
        </p:spPr>
      </p:pic>
      <p:pic>
        <p:nvPicPr>
          <p:cNvPr id="33" name="Picture 32" descr="spoons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596336" y="3242626"/>
            <a:ext cx="1008112" cy="97846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364088" y="245973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Spoon</a:t>
            </a:r>
            <a:endParaRPr lang="en-GB" sz="2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452320" y="4221088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Spoon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/>
          </a:p>
        </p:txBody>
      </p:sp>
      <p:pic>
        <p:nvPicPr>
          <p:cNvPr id="36" name="Picture 35" descr="doors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631832" y="1484784"/>
            <a:ext cx="972616" cy="972616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7452320" y="24928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Door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64088" y="422224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Door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39" name="Picture 38" descr="door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724128" y="3140968"/>
            <a:ext cx="706986" cy="9597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Adding </a:t>
            </a:r>
            <a:r>
              <a:rPr lang="en-GB" b="1" dirty="0" err="1" smtClean="0">
                <a:solidFill>
                  <a:srgbClr val="C00000"/>
                </a:solidFill>
              </a:rPr>
              <a:t>es</a:t>
            </a:r>
            <a:r>
              <a:rPr lang="en-GB" b="1" dirty="0" smtClean="0"/>
              <a:t> to make plurals.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49289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Box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221088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Brush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09329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Fish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15815" y="24928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Box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9832" y="4221087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Brush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Fish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-216532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30374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7544" y="90872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Singular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90872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Plural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64088" y="2708920"/>
            <a:ext cx="3240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/>
              <a:t>When nouns end with </a:t>
            </a:r>
            <a:r>
              <a:rPr lang="en-GB" sz="3000" b="1" dirty="0" err="1" smtClean="0"/>
              <a:t>sh</a:t>
            </a:r>
            <a:r>
              <a:rPr lang="en-GB" sz="3000" dirty="0" smtClean="0"/>
              <a:t>,</a:t>
            </a:r>
            <a:r>
              <a:rPr lang="en-GB" sz="3000" b="1" dirty="0" smtClean="0"/>
              <a:t> </a:t>
            </a:r>
            <a:r>
              <a:rPr lang="en-GB" sz="3000" b="1" dirty="0" err="1" smtClean="0"/>
              <a:t>ch</a:t>
            </a:r>
            <a:r>
              <a:rPr lang="en-GB" sz="3000" dirty="0" smtClean="0"/>
              <a:t>,</a:t>
            </a:r>
            <a:r>
              <a:rPr lang="en-GB" sz="3000" b="1" dirty="0" smtClean="0"/>
              <a:t> s </a:t>
            </a:r>
            <a:r>
              <a:rPr lang="en-GB" sz="3000" dirty="0" smtClean="0"/>
              <a:t>or </a:t>
            </a:r>
            <a:r>
              <a:rPr lang="en-GB" sz="3000" b="1" dirty="0" smtClean="0"/>
              <a:t>x</a:t>
            </a:r>
            <a:r>
              <a:rPr lang="en-GB" sz="3000" dirty="0" smtClean="0"/>
              <a:t> we add </a:t>
            </a:r>
            <a:r>
              <a:rPr lang="en-GB" sz="3000" b="1" dirty="0" err="1" smtClean="0">
                <a:solidFill>
                  <a:srgbClr val="C00000"/>
                </a:solidFill>
              </a:rPr>
              <a:t>es</a:t>
            </a:r>
            <a:r>
              <a:rPr lang="en-GB" sz="3000" dirty="0" smtClean="0"/>
              <a:t> to make plurals.</a:t>
            </a:r>
            <a:endParaRPr lang="en-GB" sz="3000" dirty="0"/>
          </a:p>
        </p:txBody>
      </p:sp>
      <p:pic>
        <p:nvPicPr>
          <p:cNvPr id="37" name="Picture 36" descr="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1090612" cy="1047750"/>
          </a:xfrm>
          <a:prstGeom prst="rect">
            <a:avLst/>
          </a:prstGeom>
        </p:spPr>
      </p:pic>
      <p:pic>
        <p:nvPicPr>
          <p:cNvPr id="38" name="Picture 37" descr="brush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2967586"/>
            <a:ext cx="798494" cy="1253502"/>
          </a:xfrm>
          <a:prstGeom prst="rect">
            <a:avLst/>
          </a:prstGeom>
        </p:spPr>
      </p:pic>
      <p:pic>
        <p:nvPicPr>
          <p:cNvPr id="39" name="Picture 38" descr="brush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196456">
            <a:off x="709033" y="3033280"/>
            <a:ext cx="646126" cy="1465709"/>
          </a:xfrm>
          <a:prstGeom prst="rect">
            <a:avLst/>
          </a:prstGeom>
        </p:spPr>
      </p:pic>
      <p:pic>
        <p:nvPicPr>
          <p:cNvPr id="40" name="Picture 39" descr="box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31840" y="1412776"/>
            <a:ext cx="970765" cy="1037869"/>
          </a:xfrm>
          <a:prstGeom prst="rect">
            <a:avLst/>
          </a:prstGeom>
        </p:spPr>
      </p:pic>
      <p:pic>
        <p:nvPicPr>
          <p:cNvPr id="41" name="Picture 40" descr="fis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544" y="5021932"/>
            <a:ext cx="1315908" cy="855340"/>
          </a:xfrm>
          <a:prstGeom prst="rect">
            <a:avLst/>
          </a:prstGeom>
        </p:spPr>
      </p:pic>
      <p:pic>
        <p:nvPicPr>
          <p:cNvPr id="1027" name="Picture 3" descr="C:\Users\Fatima\AppData\Local\Microsoft\Windows\Temporary Internet Files\Content.IE5\EI4SDW95\MC90035124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4725144"/>
            <a:ext cx="1569774" cy="14075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24" grpId="0"/>
      <p:bldP spid="26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Match singulars and plurals.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4005065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Box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2060847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Brush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212410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Fish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452320" y="213285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Box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962421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Brush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587843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Fish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30374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7" name="Picture 36" descr="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068960"/>
            <a:ext cx="1090612" cy="1047750"/>
          </a:xfrm>
          <a:prstGeom prst="rect">
            <a:avLst/>
          </a:prstGeom>
        </p:spPr>
      </p:pic>
      <p:pic>
        <p:nvPicPr>
          <p:cNvPr id="38" name="Picture 37" descr="brush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708920"/>
            <a:ext cx="798494" cy="1253502"/>
          </a:xfrm>
          <a:prstGeom prst="rect">
            <a:avLst/>
          </a:prstGeom>
        </p:spPr>
      </p:pic>
      <p:pic>
        <p:nvPicPr>
          <p:cNvPr id="39" name="Picture 38" descr="brush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196456">
            <a:off x="3229313" y="873039"/>
            <a:ext cx="646126" cy="1465709"/>
          </a:xfrm>
          <a:prstGeom prst="rect">
            <a:avLst/>
          </a:prstGeom>
        </p:spPr>
      </p:pic>
      <p:pic>
        <p:nvPicPr>
          <p:cNvPr id="40" name="Picture 39" descr="box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68345" y="1052736"/>
            <a:ext cx="970765" cy="1037869"/>
          </a:xfrm>
          <a:prstGeom prst="rect">
            <a:avLst/>
          </a:prstGeom>
        </p:spPr>
      </p:pic>
      <p:pic>
        <p:nvPicPr>
          <p:cNvPr id="41" name="Picture 40" descr="fis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544" y="1052736"/>
            <a:ext cx="1315908" cy="855340"/>
          </a:xfrm>
          <a:prstGeom prst="rect">
            <a:avLst/>
          </a:prstGeom>
        </p:spPr>
      </p:pic>
      <p:pic>
        <p:nvPicPr>
          <p:cNvPr id="1027" name="Picture 3" descr="C:\Users\Fatima\AppData\Local\Microsoft\Windows\Temporary Internet Files\Content.IE5\EI4SDW95\MC90035124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4510280"/>
            <a:ext cx="1569774" cy="1407564"/>
          </a:xfrm>
          <a:prstGeom prst="rect">
            <a:avLst/>
          </a:prstGeom>
          <a:noFill/>
        </p:spPr>
      </p:pic>
      <p:pic>
        <p:nvPicPr>
          <p:cNvPr id="20" name="Picture 19" descr="foxe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2852936"/>
            <a:ext cx="1143000" cy="9144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203848" y="3862209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Fox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552" y="5878433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Fox</a:t>
            </a:r>
            <a:endParaRPr lang="en-GB" sz="2200" b="1" dirty="0"/>
          </a:p>
        </p:txBody>
      </p:sp>
      <p:pic>
        <p:nvPicPr>
          <p:cNvPr id="23" name="Picture 22" descr="fox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9512" y="4797152"/>
            <a:ext cx="1577765" cy="1045269"/>
          </a:xfrm>
          <a:prstGeom prst="rect">
            <a:avLst/>
          </a:prstGeom>
        </p:spPr>
      </p:pic>
      <p:pic>
        <p:nvPicPr>
          <p:cNvPr id="25" name="Picture 24" descr="bunch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220072" y="980728"/>
            <a:ext cx="1207627" cy="114987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220072" y="2204864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Bunch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28" name="Picture 27" descr="bunches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6200000">
            <a:off x="7421099" y="4649656"/>
            <a:ext cx="1179868" cy="133084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452320" y="587727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Bunch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30" name="Picture 29" descr="glasses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436096" y="4585387"/>
            <a:ext cx="886682" cy="129188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220072" y="587727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Glass</a:t>
            </a:r>
            <a:r>
              <a:rPr lang="en-GB" sz="2200" b="1" dirty="0" smtClean="0">
                <a:solidFill>
                  <a:srgbClr val="C00000"/>
                </a:solidFill>
              </a:rPr>
              <a:t>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452320" y="4000805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Glass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34" name="Picture 33" descr="glas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596336" y="2852936"/>
            <a:ext cx="1015883" cy="1079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Adding </a:t>
            </a:r>
            <a:r>
              <a:rPr lang="en-GB" b="1" dirty="0" err="1" smtClean="0">
                <a:solidFill>
                  <a:srgbClr val="C00000"/>
                </a:solidFill>
              </a:rPr>
              <a:t>ies</a:t>
            </a:r>
            <a:r>
              <a:rPr lang="en-GB" b="1" dirty="0" smtClean="0"/>
              <a:t> to make plurals.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49289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Bunny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221088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Pony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093297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Story</a:t>
            </a:r>
            <a:endParaRPr lang="en-GB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15815" y="24928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Bunn</a:t>
            </a:r>
            <a:r>
              <a:rPr lang="en-GB" sz="2200" b="1" dirty="0" smtClean="0">
                <a:solidFill>
                  <a:srgbClr val="C00000"/>
                </a:solidFill>
              </a:rPr>
              <a:t>ies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9832" y="4221087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Pon</a:t>
            </a:r>
            <a:r>
              <a:rPr lang="en-GB" sz="2200" b="1" dirty="0" smtClean="0">
                <a:solidFill>
                  <a:srgbClr val="C00000"/>
                </a:solidFill>
              </a:rPr>
              <a:t>ies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6093296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Stor</a:t>
            </a:r>
            <a:r>
              <a:rPr lang="en-GB" sz="2200" b="1" dirty="0" smtClean="0">
                <a:solidFill>
                  <a:srgbClr val="C00000"/>
                </a:solidFill>
              </a:rPr>
              <a:t>ies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-216532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30374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7544" y="90872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Singular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31840" y="90872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Plural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64088" y="908720"/>
            <a:ext cx="32403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/>
              <a:t>When nouns end with </a:t>
            </a:r>
            <a:r>
              <a:rPr lang="en-GB" sz="3000" b="1" dirty="0" smtClean="0"/>
              <a:t>y</a:t>
            </a:r>
            <a:r>
              <a:rPr lang="en-GB" sz="3000" dirty="0" smtClean="0"/>
              <a:t> we add </a:t>
            </a:r>
            <a:r>
              <a:rPr lang="en-GB" sz="3000" b="1" dirty="0" err="1" smtClean="0">
                <a:solidFill>
                  <a:srgbClr val="C00000"/>
                </a:solidFill>
              </a:rPr>
              <a:t>ies</a:t>
            </a:r>
            <a:r>
              <a:rPr lang="en-GB" sz="3000" dirty="0" smtClean="0"/>
              <a:t> to make plurals. </a:t>
            </a:r>
          </a:p>
          <a:p>
            <a:pPr algn="ctr"/>
            <a:endParaRPr lang="en-GB" sz="3000" dirty="0"/>
          </a:p>
          <a:p>
            <a:pPr algn="ctr"/>
            <a:r>
              <a:rPr lang="en-GB" sz="3000" dirty="0" smtClean="0"/>
              <a:t>If there is a vowel before the </a:t>
            </a:r>
            <a:r>
              <a:rPr lang="en-GB" sz="3000" b="1" dirty="0" smtClean="0"/>
              <a:t>y </a:t>
            </a:r>
            <a:r>
              <a:rPr lang="en-GB" sz="3000" dirty="0" smtClean="0"/>
              <a:t>then </a:t>
            </a:r>
            <a:r>
              <a:rPr lang="en-GB" sz="3000" b="1" dirty="0" smtClean="0">
                <a:solidFill>
                  <a:srgbClr val="C00000"/>
                </a:solidFill>
              </a:rPr>
              <a:t>s</a:t>
            </a:r>
            <a:r>
              <a:rPr lang="en-GB" sz="3000" dirty="0" smtClean="0"/>
              <a:t> is added.</a:t>
            </a:r>
            <a:endParaRPr lang="en-GB" sz="3000" dirty="0"/>
          </a:p>
        </p:txBody>
      </p:sp>
      <p:pic>
        <p:nvPicPr>
          <p:cNvPr id="20" name="Picture 19" descr="bunn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410864"/>
            <a:ext cx="1151239" cy="1135957"/>
          </a:xfrm>
          <a:prstGeom prst="rect">
            <a:avLst/>
          </a:prstGeom>
        </p:spPr>
      </p:pic>
      <p:pic>
        <p:nvPicPr>
          <p:cNvPr id="21" name="Picture 20" descr="bunn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412776"/>
            <a:ext cx="966399" cy="1037654"/>
          </a:xfrm>
          <a:prstGeom prst="rect">
            <a:avLst/>
          </a:prstGeom>
        </p:spPr>
      </p:pic>
      <p:pic>
        <p:nvPicPr>
          <p:cNvPr id="22" name="Picture 21" descr="pony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140968"/>
            <a:ext cx="1233487" cy="923925"/>
          </a:xfrm>
          <a:prstGeom prst="rect">
            <a:avLst/>
          </a:prstGeom>
        </p:spPr>
      </p:pic>
      <p:pic>
        <p:nvPicPr>
          <p:cNvPr id="23" name="Picture 22" descr="poni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43808" y="3140968"/>
            <a:ext cx="1621152" cy="972691"/>
          </a:xfrm>
          <a:prstGeom prst="rect">
            <a:avLst/>
          </a:prstGeom>
        </p:spPr>
      </p:pic>
      <p:pic>
        <p:nvPicPr>
          <p:cNvPr id="25" name="Picture 24" descr="stor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3528" y="4797152"/>
            <a:ext cx="1584176" cy="1092535"/>
          </a:xfrm>
          <a:prstGeom prst="rect">
            <a:avLst/>
          </a:prstGeom>
        </p:spPr>
      </p:pic>
      <p:pic>
        <p:nvPicPr>
          <p:cNvPr id="27" name="Picture 26" descr="storie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43808" y="4941168"/>
            <a:ext cx="1584176" cy="1018399"/>
          </a:xfrm>
          <a:prstGeom prst="rect">
            <a:avLst/>
          </a:prstGeom>
        </p:spPr>
      </p:pic>
      <p:pic>
        <p:nvPicPr>
          <p:cNvPr id="28" name="Picture 27" descr="monke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31680" y="4541490"/>
            <a:ext cx="1240520" cy="1191766"/>
          </a:xfrm>
          <a:prstGeom prst="rect">
            <a:avLst/>
          </a:prstGeom>
        </p:spPr>
      </p:pic>
      <p:pic>
        <p:nvPicPr>
          <p:cNvPr id="29" name="Picture 28" descr="monkey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92280" y="4725144"/>
            <a:ext cx="1880171" cy="901452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148064" y="5805265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Monkey</a:t>
            </a:r>
            <a:endParaRPr lang="en-GB" sz="2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452320" y="5805264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Monkey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24" grpId="0"/>
      <p:bldP spid="26" grpId="0"/>
      <p:bldP spid="36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Match singulars and plurals.</a:t>
            </a:r>
            <a:endParaRPr lang="en-GB" b="1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303748" y="3825044"/>
            <a:ext cx="5256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9552" y="234888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Bunny</a:t>
            </a:r>
            <a:endParaRPr lang="en-GB" sz="2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419872" y="2348880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Pony</a:t>
            </a:r>
            <a:endParaRPr lang="en-GB" sz="2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220072" y="594928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Story</a:t>
            </a:r>
            <a:endParaRPr lang="en-GB" sz="2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131839" y="602244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Bunn</a:t>
            </a:r>
            <a:r>
              <a:rPr lang="en-GB" sz="2200" b="1" dirty="0" smtClean="0">
                <a:solidFill>
                  <a:srgbClr val="C00000"/>
                </a:solidFill>
              </a:rPr>
              <a:t>ies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5950441"/>
            <a:ext cx="115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Pon</a:t>
            </a:r>
            <a:r>
              <a:rPr lang="en-GB" sz="2200" b="1" dirty="0" smtClean="0">
                <a:solidFill>
                  <a:srgbClr val="C00000"/>
                </a:solidFill>
              </a:rPr>
              <a:t>ies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452320" y="2206025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Stor</a:t>
            </a:r>
            <a:r>
              <a:rPr lang="en-GB" sz="2200" b="1" dirty="0" smtClean="0">
                <a:solidFill>
                  <a:srgbClr val="C00000"/>
                </a:solidFill>
              </a:rPr>
              <a:t>ies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45" name="Picture 44" descr="bunn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940417"/>
            <a:ext cx="1151239" cy="1135957"/>
          </a:xfrm>
          <a:prstGeom prst="rect">
            <a:avLst/>
          </a:prstGeom>
        </p:spPr>
      </p:pic>
      <p:pic>
        <p:nvPicPr>
          <p:cNvPr id="46" name="Picture 45" descr="bunn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268760"/>
            <a:ext cx="966399" cy="1037654"/>
          </a:xfrm>
          <a:prstGeom prst="rect">
            <a:avLst/>
          </a:prstGeom>
        </p:spPr>
      </p:pic>
      <p:pic>
        <p:nvPicPr>
          <p:cNvPr id="47" name="Picture 46" descr="pony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1268760"/>
            <a:ext cx="1233487" cy="923925"/>
          </a:xfrm>
          <a:prstGeom prst="rect">
            <a:avLst/>
          </a:prstGeom>
        </p:spPr>
      </p:pic>
      <p:pic>
        <p:nvPicPr>
          <p:cNvPr id="48" name="Picture 47" descr="poni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4978917"/>
            <a:ext cx="1440160" cy="864096"/>
          </a:xfrm>
          <a:prstGeom prst="rect">
            <a:avLst/>
          </a:prstGeom>
        </p:spPr>
      </p:pic>
      <p:pic>
        <p:nvPicPr>
          <p:cNvPr id="49" name="Picture 48" descr="stor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20072" y="4941168"/>
            <a:ext cx="1166530" cy="804503"/>
          </a:xfrm>
          <a:prstGeom prst="rect">
            <a:avLst/>
          </a:prstGeom>
        </p:spPr>
      </p:pic>
      <p:pic>
        <p:nvPicPr>
          <p:cNvPr id="50" name="Picture 49" descr="storie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08304" y="1114457"/>
            <a:ext cx="1584176" cy="1018399"/>
          </a:xfrm>
          <a:prstGeom prst="rect">
            <a:avLst/>
          </a:prstGeom>
        </p:spPr>
      </p:pic>
      <p:pic>
        <p:nvPicPr>
          <p:cNvPr id="51" name="Picture 50" descr="monke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31680" y="2886466"/>
            <a:ext cx="1240520" cy="1191766"/>
          </a:xfrm>
          <a:prstGeom prst="rect">
            <a:avLst/>
          </a:prstGeom>
        </p:spPr>
      </p:pic>
      <p:pic>
        <p:nvPicPr>
          <p:cNvPr id="52" name="Picture 51" descr="monkey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162497" y="4942329"/>
            <a:ext cx="1729983" cy="829444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5148064" y="415024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Monkey</a:t>
            </a:r>
            <a:endParaRPr lang="en-GB" sz="22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452320" y="595044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Monkey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pic>
        <p:nvPicPr>
          <p:cNvPr id="55" name="Picture 54" descr="toys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55440" y="3009131"/>
            <a:ext cx="1624272" cy="1211957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539552" y="422224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Toy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419872" y="4222249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Toy</a:t>
            </a:r>
            <a:endParaRPr lang="en-GB" sz="2200" b="1" dirty="0"/>
          </a:p>
        </p:txBody>
      </p:sp>
      <p:pic>
        <p:nvPicPr>
          <p:cNvPr id="58" name="Picture 57" descr="toy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203848" y="3134097"/>
            <a:ext cx="1214438" cy="942975"/>
          </a:xfrm>
          <a:prstGeom prst="rect">
            <a:avLst/>
          </a:prstGeom>
        </p:spPr>
      </p:pic>
      <p:pic>
        <p:nvPicPr>
          <p:cNvPr id="2050" name="Picture 2" descr="C:\Users\Fatima\AppData\Local\Microsoft\Windows\Temporary Internet Files\Content.IE5\PXLBJAKN\MC900324694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292080" y="1052736"/>
            <a:ext cx="1224136" cy="1099489"/>
          </a:xfrm>
          <a:prstGeom prst="rect">
            <a:avLst/>
          </a:prstGeom>
          <a:noFill/>
        </p:spPr>
      </p:pic>
      <p:sp>
        <p:nvSpPr>
          <p:cNvPr id="59" name="TextBox 58"/>
          <p:cNvSpPr txBox="1"/>
          <p:nvPr/>
        </p:nvSpPr>
        <p:spPr>
          <a:xfrm>
            <a:off x="5148064" y="227687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Boy</a:t>
            </a:r>
            <a:endParaRPr lang="en-GB" sz="2200" b="1" dirty="0"/>
          </a:p>
        </p:txBody>
      </p:sp>
      <p:pic>
        <p:nvPicPr>
          <p:cNvPr id="2052" name="Picture 4" descr="C:\Users\Fatima\AppData\Local\Microsoft\Windows\Temporary Internet Files\Content.IE5\SFKUUT5A\MC900358775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336" y="2815591"/>
            <a:ext cx="936104" cy="1333489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7452320" y="4149080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/>
              <a:t>Boy</a:t>
            </a:r>
            <a:r>
              <a:rPr lang="en-GB" sz="2200" b="1" dirty="0" smtClean="0">
                <a:solidFill>
                  <a:srgbClr val="C00000"/>
                </a:solidFill>
              </a:rPr>
              <a:t>s</a:t>
            </a:r>
            <a:endParaRPr lang="en-GB" sz="2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295</Words>
  <Application>Microsoft Office PowerPoint</Application>
  <PresentationFormat>On-screen Show (4:3)</PresentationFormat>
  <Paragraphs>177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Singular and Plural</vt:lpstr>
      <vt:lpstr>A noun is a name of a person, place or thing.</vt:lpstr>
      <vt:lpstr>Nouns can be more than one.</vt:lpstr>
      <vt:lpstr>Adding s to make plurals.</vt:lpstr>
      <vt:lpstr>Match singulars and plurals.</vt:lpstr>
      <vt:lpstr>Adding es to make plurals.</vt:lpstr>
      <vt:lpstr>Match singulars and plurals.</vt:lpstr>
      <vt:lpstr>Adding ies to make plurals.</vt:lpstr>
      <vt:lpstr>Match singulars and plurals.</vt:lpstr>
      <vt:lpstr>Some nouns have different plurals.</vt:lpstr>
      <vt:lpstr>Match singulars and plurals.</vt:lpstr>
      <vt:lpstr>Some singular and plurals are the same.</vt:lpstr>
      <vt:lpstr>Match singulars and plurals.</vt:lpstr>
      <vt:lpstr>Write singulars or plurals.</vt:lpstr>
      <vt:lpstr>Write singulars or plurals.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Fatima</dc:creator>
  <cp:lastModifiedBy>Gareth Pitchford</cp:lastModifiedBy>
  <cp:revision>69</cp:revision>
  <dcterms:created xsi:type="dcterms:W3CDTF">2010-09-26T15:30:18Z</dcterms:created>
  <dcterms:modified xsi:type="dcterms:W3CDTF">2011-04-20T11:39:24Z</dcterms:modified>
</cp:coreProperties>
</file>