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SPaG’s</a:t>
            </a:r>
            <a:r>
              <a:rPr lang="en-US" dirty="0" smtClean="0"/>
              <a:t> a Joke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76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766119"/>
            <a:ext cx="9378669" cy="5137543"/>
          </a:xfrm>
        </p:spPr>
        <p:txBody>
          <a:bodyPr>
            <a:normAutofit fontScale="85000" lnSpcReduction="20000"/>
          </a:bodyPr>
          <a:lstStyle/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3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en-GB" sz="30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grammatical term for the underlined phrase?</a:t>
            </a:r>
            <a:endParaRPr lang="en-GB" sz="30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3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30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Thieves </a:t>
            </a:r>
            <a:r>
              <a:rPr lang="en-GB" sz="3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broke into </a:t>
            </a:r>
            <a:r>
              <a:rPr lang="en-GB" sz="3000" u="sng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local animal sanctuary at Mayfield</a:t>
            </a:r>
            <a:r>
              <a:rPr lang="en-GB" sz="3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stole all the </a:t>
            </a:r>
            <a:r>
              <a:rPr lang="en-GB" sz="3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dogs. Police say they have no leads.</a:t>
            </a: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endParaRPr lang="en-GB" sz="3000" kern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r>
              <a:rPr lang="en-GB" sz="30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3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clause							F</a:t>
            </a: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r>
              <a:rPr lang="en-GB" sz="3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noun phrase						</a:t>
            </a:r>
            <a:r>
              <a:rPr lang="en-GB" sz="30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3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S</a:t>
            </a: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r>
              <a:rPr lang="en-GB" sz="3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subordinate clause						C</a:t>
            </a:r>
          </a:p>
          <a:p>
            <a:pPr marL="685800" indent="-228600">
              <a:lnSpc>
                <a:spcPct val="119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3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adverbial						</a:t>
            </a:r>
            <a:r>
              <a:rPr lang="en-GB" sz="30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sz="3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M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4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36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604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766119"/>
            <a:ext cx="9450387" cy="5137543"/>
          </a:xfrm>
        </p:spPr>
        <p:txBody>
          <a:bodyPr>
            <a:normAutofit fontScale="85000" lnSpcReduction="20000"/>
          </a:bodyPr>
          <a:lstStyle/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35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en-GB" sz="35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subject of the sentence below?</a:t>
            </a:r>
            <a:endParaRPr lang="en-GB" sz="35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35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35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friends with twenty-five letters of the </a:t>
            </a:r>
            <a:r>
              <a:rPr lang="en-GB" sz="35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alphabet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35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en-GB" sz="35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don’t know Y</a:t>
            </a:r>
            <a:r>
              <a:rPr lang="en-GB" sz="35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endParaRPr lang="en-GB" sz="35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r>
              <a:rPr lang="en-GB" sz="35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friends										:</a:t>
            </a: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r>
              <a:rPr lang="en-GB" sz="35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												!</a:t>
            </a: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r>
              <a:rPr lang="en-GB" sz="35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											</a:t>
            </a:r>
            <a:r>
              <a:rPr lang="en-GB" sz="35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35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’</a:t>
            </a:r>
          </a:p>
          <a:p>
            <a:pPr marL="685800" indent="-228600">
              <a:lnSpc>
                <a:spcPct val="119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35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letters										,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4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36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605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4282" y="766119"/>
            <a:ext cx="9861177" cy="5137543"/>
          </a:xfrm>
        </p:spPr>
        <p:txBody>
          <a:bodyPr>
            <a:normAutofit fontScale="70000" lnSpcReduction="20000"/>
          </a:bodyPr>
          <a:lstStyle/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41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en-GB" sz="41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sentence is punctuated correctly?</a:t>
            </a:r>
            <a:endParaRPr lang="en-GB" sz="41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41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41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Sophie shouted why won’t the bicycle stand up?		D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41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Sophie shouted, “why won’t the bicycle stand up?”	A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41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Sophie shouted, “Why won’t the bicycle stand up”?	O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41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Sophie shouted, “Why won’t the bicycle stand up?”	R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41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41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Because it is two </a:t>
            </a:r>
            <a:r>
              <a:rPr lang="en-GB" sz="4100" kern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tyred</a:t>
            </a:r>
            <a:r>
              <a:rPr lang="en-GB" sz="41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(=too tired)!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4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36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19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766119"/>
            <a:ext cx="10569389" cy="5137543"/>
          </a:xfrm>
        </p:spPr>
        <p:txBody>
          <a:bodyPr>
            <a:normAutofit/>
          </a:bodyPr>
          <a:lstStyle/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36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sentence contains a relative clause?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friend asked if she could borrow the lipstick which I had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bought in the sale.										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H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Unfortunately, I gave her a tube of all-purpose glue.		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now Wednesday and she is still not speaking to me.	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228600">
              <a:lnSpc>
                <a:spcPct val="119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It’s a good job she can breathe through her nose.			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Z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4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36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95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460"/>
                            </p:stCondLst>
                            <p:childTnLst>
                              <p:par>
                                <p:cTn id="8" presetID="1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8071" y="766119"/>
            <a:ext cx="9923929" cy="513754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 </a:t>
            </a:r>
            <a:r>
              <a:rPr lang="en-GB" sz="2800" b="1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sentence should end with a question mark?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29057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29057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 difference between a piano and a fish						H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29057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What’s the difference between a piano and a fish					M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14059" indent="-429057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me tell you what the difference is between a piano and a 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fish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29057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bet you can’t guess what the difference is between a piano		X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29057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a fish  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29057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29057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can’t tune a fish (=tuna fish).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14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14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4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36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54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766119"/>
            <a:ext cx="9444291" cy="5137543"/>
          </a:xfrm>
        </p:spPr>
        <p:txBody>
          <a:bodyPr>
            <a:normAutofit fontScale="85000" lnSpcReduction="10000"/>
          </a:bodyPr>
          <a:lstStyle/>
          <a:p>
            <a:pPr marL="239141" indent="-10541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 </a:t>
            </a:r>
            <a:r>
              <a:rPr lang="en-GB" sz="2800" b="1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sentence indicates that it is most likely that Cinderella will lose her place in the team?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coach might boot Cinderella off the football team.		R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coach will boot Cinderella off the football team.		L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coach could boot Cinderella off the football team.		J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coach may boot Cinderella off the football team.		S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228600">
              <a:lnSpc>
                <a:spcPct val="119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 keeps running away from the ball.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4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36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500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6816" y="766119"/>
            <a:ext cx="10314431" cy="5137543"/>
          </a:xfrm>
        </p:spPr>
        <p:txBody>
          <a:bodyPr>
            <a:normAutofit/>
          </a:bodyPr>
          <a:lstStyle/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sentence is written in standard English?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6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were it that one hat said to the other?					C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6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stays here and I’ll go on a head.							B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6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aerials meet on the roof, fall in love and get married.	</a:t>
            </a:r>
            <a:r>
              <a:rPr lang="en-GB" sz="26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26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6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reception were brilliant.						</a:t>
            </a:r>
            <a:r>
              <a:rPr lang="en-GB" sz="26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sz="26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V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4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36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81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766119"/>
            <a:ext cx="9371139" cy="5137543"/>
          </a:xfrm>
        </p:spPr>
        <p:txBody>
          <a:bodyPr>
            <a:normAutofit/>
          </a:bodyPr>
          <a:lstStyle/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16.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sentence uses the present perfect form?</a:t>
            </a:r>
            <a:endParaRPr lang="en-GB" sz="28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have bought the world’s worst thesaurus.		I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only is it awful,  but it’s also awful.				D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Maggie was crushed by a pile of books.			Z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 only has her shelf to blame.						C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4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36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62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766119"/>
            <a:ext cx="8915399" cy="5137543"/>
          </a:xfrm>
        </p:spPr>
        <p:txBody>
          <a:bodyPr>
            <a:normAutofit lnSpcReduction="10000"/>
          </a:bodyPr>
          <a:lstStyle/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</a:t>
            </a:r>
            <a:r>
              <a:rPr lang="en-GB" sz="36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 the correct word to complete the sentence.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man ____ hobby was eating clocks found it rather time-consuming.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who’s										H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whose										D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										F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										L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4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36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9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766119"/>
            <a:ext cx="9352851" cy="513754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18.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of the words below is an adverb?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0164" indent="-450164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800" u="sng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silly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patient told the </a:t>
            </a:r>
            <a:r>
              <a:rPr lang="en-GB" sz="2800" u="sng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elderly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doctor, “I </a:t>
            </a:r>
            <a:r>
              <a:rPr lang="en-GB" sz="2800" u="sng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often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steal things. I can’t stop.”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“Take these pills. If they don’t work, get me a </a:t>
            </a:r>
            <a:r>
              <a:rPr lang="en-GB" sz="2800" u="sng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lovely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piece of jewellery.”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endParaRPr lang="en-GB" sz="2800" kern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silly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		L				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elderly										N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often										Z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228600">
              <a:lnSpc>
                <a:spcPct val="119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lovely										E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4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36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43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766119"/>
            <a:ext cx="9235234" cy="5137543"/>
          </a:xfrm>
        </p:spPr>
        <p:txBody>
          <a:bodyPr>
            <a:normAutofit/>
          </a:bodyPr>
          <a:lstStyle/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 I’m feeling cold.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one of these replies uses a dash correctly?</a:t>
            </a:r>
            <a:endParaRPr lang="en-GB" sz="28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– and – stand in the corner it’s 90 degrees there.	B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and stand in the corner – it’s 90 degrees there.	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</a:t>
            </a:r>
            <a:endParaRPr lang="en-GB" sz="28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and stand in the corner it’s 90 degrees – there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28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and stand – in the corner it’s 90 degrees there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G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36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96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766119"/>
            <a:ext cx="9435147" cy="5137543"/>
          </a:xfrm>
        </p:spPr>
        <p:txBody>
          <a:bodyPr>
            <a:normAutofit fontScale="25000" lnSpcReduction="20000"/>
          </a:bodyPr>
          <a:lstStyle/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55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en-GB" sz="55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one of these sentences uses a colon correctly</a:t>
            </a:r>
            <a:r>
              <a:rPr lang="en-GB" sz="5500" b="1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endParaRPr lang="en-GB" sz="55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333">
              <a:lnSpc>
                <a:spcPct val="119000"/>
              </a:lnSpc>
              <a:spcBef>
                <a:spcPts val="0"/>
              </a:spcBef>
            </a:pPr>
            <a:r>
              <a:rPr lang="en-GB" sz="64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man was taken to hospital today: after eating four different types of bulb, daffodil,</a:t>
            </a:r>
          </a:p>
          <a:p>
            <a:pPr marL="28131">
              <a:lnSpc>
                <a:spcPct val="119000"/>
              </a:lnSpc>
              <a:spcBef>
                <a:spcPts val="0"/>
              </a:spcBef>
            </a:pPr>
            <a:r>
              <a:rPr lang="en-GB" sz="64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crocus, tulip and snowdrop.											</a:t>
            </a:r>
            <a:r>
              <a:rPr lang="en-GB" sz="64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R</a:t>
            </a:r>
            <a:endParaRPr lang="en-GB" sz="6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333">
              <a:lnSpc>
                <a:spcPct val="119000"/>
              </a:lnSpc>
              <a:spcBef>
                <a:spcPts val="0"/>
              </a:spcBef>
            </a:pPr>
            <a:r>
              <a:rPr lang="en-GB" sz="64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man was taken to hospital today after eating four different types of bulb: daffodil,</a:t>
            </a:r>
          </a:p>
          <a:p>
            <a:pPr marL="685800" indent="-657657">
              <a:lnSpc>
                <a:spcPct val="119000"/>
              </a:lnSpc>
              <a:spcBef>
                <a:spcPts val="0"/>
              </a:spcBef>
            </a:pPr>
            <a:r>
              <a:rPr lang="en-GB" sz="64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crocus, tulip and snowdrop.											</a:t>
            </a:r>
            <a:r>
              <a:rPr lang="en-GB" sz="64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</a:t>
            </a:r>
            <a:endParaRPr lang="en-GB" sz="6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333">
              <a:lnSpc>
                <a:spcPct val="119000"/>
              </a:lnSpc>
              <a:spcBef>
                <a:spcPts val="0"/>
              </a:spcBef>
            </a:pPr>
            <a:r>
              <a:rPr lang="en-GB" sz="64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man was taken to hospital today: after eating four different types of bulb, daffodil:</a:t>
            </a:r>
          </a:p>
          <a:p>
            <a:pPr marL="685800" indent="-657657">
              <a:lnSpc>
                <a:spcPct val="119000"/>
              </a:lnSpc>
              <a:spcBef>
                <a:spcPts val="0"/>
              </a:spcBef>
            </a:pPr>
            <a:r>
              <a:rPr lang="en-GB" sz="64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crocus: tulip and snowdrop.											</a:t>
            </a:r>
            <a:r>
              <a:rPr lang="en-GB" sz="64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D</a:t>
            </a:r>
            <a:endParaRPr lang="en-GB" sz="6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57657">
              <a:lnSpc>
                <a:spcPct val="119000"/>
              </a:lnSpc>
              <a:spcBef>
                <a:spcPts val="0"/>
              </a:spcBef>
            </a:pPr>
            <a:r>
              <a:rPr lang="en-GB" sz="64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man was taken to: hospital today, after eating four different types of bulb, daffodil,</a:t>
            </a:r>
          </a:p>
          <a:p>
            <a:pPr marL="685800" indent="-657657">
              <a:lnSpc>
                <a:spcPct val="119000"/>
              </a:lnSpc>
              <a:spcBef>
                <a:spcPts val="0"/>
              </a:spcBef>
            </a:pPr>
            <a:r>
              <a:rPr lang="en-GB" sz="64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crocus, tulip and snowdrop.											</a:t>
            </a:r>
            <a:r>
              <a:rPr lang="en-GB" sz="64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Q</a:t>
            </a:r>
            <a:endParaRPr lang="en-GB" sz="6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15455">
              <a:lnSpc>
                <a:spcPct val="119000"/>
              </a:lnSpc>
              <a:spcBef>
                <a:spcPts val="0"/>
              </a:spcBef>
            </a:pPr>
            <a:r>
              <a:rPr lang="en-GB" sz="64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685800" indent="-615455">
              <a:lnSpc>
                <a:spcPct val="119000"/>
              </a:lnSpc>
              <a:spcBef>
                <a:spcPts val="0"/>
              </a:spcBef>
            </a:pPr>
            <a:r>
              <a:rPr lang="en-GB" sz="64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 say that he is making a good recovery and expect him to be out in the Spring.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4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20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4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20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0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 marL="685800" indent="-615455">
              <a:lnSpc>
                <a:spcPct val="119000"/>
              </a:lnSpc>
              <a:spcBef>
                <a:spcPts val="0"/>
              </a:spcBef>
            </a:pPr>
            <a:endParaRPr lang="en-GB" sz="28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44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28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44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2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36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65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920"/>
                            </p:stCondLst>
                            <p:childTnLst>
                              <p:par>
                                <p:cTn id="8" presetID="1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766119"/>
            <a:ext cx="10149841" cy="513754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19000"/>
              </a:lnSpc>
              <a:spcBef>
                <a:spcPts val="0"/>
              </a:spcBef>
            </a:pPr>
            <a:r>
              <a:rPr lang="en-GB" sz="26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20. </a:t>
            </a:r>
            <a:r>
              <a:rPr lang="en-GB" sz="26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sentence uses punctuation to show parenthesis?</a:t>
            </a:r>
            <a:endParaRPr lang="en-GB" sz="26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9000"/>
              </a:lnSpc>
              <a:spcBef>
                <a:spcPts val="0"/>
              </a:spcBef>
            </a:pP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diner, pulling a face, complained that the coffee tasted like earth. 	</a:t>
            </a:r>
            <a:r>
              <a:rPr lang="en-GB" sz="24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en-GB" sz="2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9000"/>
              </a:lnSpc>
              <a:spcBef>
                <a:spcPts val="0"/>
              </a:spcBef>
            </a:pP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waiter explained, “Just this morning, it was ground.”				</a:t>
            </a:r>
            <a:r>
              <a:rPr lang="en-GB" sz="24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G</a:t>
            </a:r>
            <a:endParaRPr lang="en-GB" sz="2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9000"/>
              </a:lnSpc>
              <a:spcBef>
                <a:spcPts val="0"/>
              </a:spcBef>
            </a:pP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fair-haired, dirt-laden burglar took a shower.						</a:t>
            </a:r>
            <a:r>
              <a:rPr lang="en-GB" sz="24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</a:t>
            </a:r>
            <a:endParaRPr lang="en-GB" sz="2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9000"/>
              </a:lnSpc>
              <a:spcBef>
                <a:spcPts val="0"/>
              </a:spcBef>
            </a:pPr>
            <a:r>
              <a:rPr lang="en-GB" sz="24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a little dim, he thought this would ensure he got a clean getaway.	C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4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36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96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766119"/>
            <a:ext cx="8915399" cy="5137543"/>
          </a:xfrm>
        </p:spPr>
        <p:txBody>
          <a:bodyPr>
            <a:normAutofit/>
          </a:bodyPr>
          <a:lstStyle/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What did the duck say when it bought lipstick?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one of these is a command?</a:t>
            </a:r>
            <a:endParaRPr lang="en-GB" sz="28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need to put it on my bill.						X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Putting it on my bill will make me look nice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V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it on my bill.								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T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should apply it to my bill.						D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36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41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766119"/>
            <a:ext cx="8915399" cy="5137543"/>
          </a:xfrm>
        </p:spPr>
        <p:txBody>
          <a:bodyPr>
            <a:normAutofit fontScale="85000" lnSpcReduction="20000"/>
          </a:bodyPr>
          <a:lstStyle/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30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3</a:t>
            </a:r>
            <a:r>
              <a:rPr lang="en-GB" sz="3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3000" u="sng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mended the toaster</a:t>
            </a:r>
            <a:r>
              <a:rPr lang="en-GB" sz="3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although my girlfriend says that I am hopeless at fixing appliances. Well, she’s in for a shock</a:t>
            </a:r>
            <a:r>
              <a:rPr lang="en-GB" sz="30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endParaRPr lang="en-GB" sz="30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3000" b="1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What </a:t>
            </a:r>
            <a:r>
              <a:rPr lang="en-GB" sz="30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grammatical term for the underlined part </a:t>
            </a:r>
            <a:r>
              <a:rPr lang="en-GB" sz="3000" b="1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first</a:t>
            </a:r>
            <a:r>
              <a:rPr lang="en-GB" sz="30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b="1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sentence</a:t>
            </a:r>
            <a:r>
              <a:rPr lang="en-GB" sz="30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30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r>
              <a:rPr lang="en-GB" sz="3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main clause								S</a:t>
            </a: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r>
              <a:rPr lang="en-GB" sz="3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subordinate clause		</a:t>
            </a:r>
            <a:r>
              <a:rPr lang="en-GB" sz="30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3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K</a:t>
            </a:r>
          </a:p>
          <a:p>
            <a:pPr marL="685800" indent="-228600">
              <a:lnSpc>
                <a:spcPct val="119000"/>
              </a:lnSpc>
              <a:spcBef>
                <a:spcPts val="0"/>
              </a:spcBef>
            </a:pPr>
            <a:r>
              <a:rPr lang="en-GB" sz="3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noun phrase								R</a:t>
            </a:r>
          </a:p>
          <a:p>
            <a:pPr marL="685800" indent="-228600">
              <a:lnSpc>
                <a:spcPct val="119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3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adjectival phrase						A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4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36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755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0212" y="766119"/>
            <a:ext cx="10605247" cy="5137543"/>
          </a:xfrm>
        </p:spPr>
        <p:txBody>
          <a:bodyPr>
            <a:normAutofit/>
          </a:bodyPr>
          <a:lstStyle/>
          <a:p>
            <a:pPr marL="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sentence uses the underlined word as a noun?</a:t>
            </a:r>
            <a:endParaRPr lang="en-GB" sz="28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is a </a:t>
            </a:r>
            <a:r>
              <a:rPr lang="en-GB" sz="2800" u="sng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line between a numerator and a denominator.	Q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a fraction of </a:t>
            </a:r>
            <a:r>
              <a:rPr lang="en-GB" sz="2800" u="sng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 find this funny.				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G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I’ve fallen in love </a:t>
            </a:r>
            <a:r>
              <a:rPr lang="en-GB" sz="2800" u="sng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pencil and we’re getting married.	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M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can’t </a:t>
            </a:r>
            <a:r>
              <a:rPr lang="en-GB" sz="2800" u="sng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wait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tell my parents about my bride 2B.			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4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36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617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02342" y="837836"/>
            <a:ext cx="9665540" cy="5137543"/>
          </a:xfrm>
        </p:spPr>
        <p:txBody>
          <a:bodyPr>
            <a:normAutofit fontScale="40000" lnSpcReduction="20000"/>
          </a:bodyPr>
          <a:lstStyle/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7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GB" sz="70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sentence is punctuated correctly?</a:t>
            </a:r>
            <a:endParaRPr lang="en-GB" sz="70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4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7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Yesterday, two men stole a calendar from the shop.		Z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7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Yesterday two men, stole a calendar from the shop.		L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7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Yesterday two men stole a calendar, from the shop.		S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7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Yesterday, two men stole a calendar, from the shop.		A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7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7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each got six months.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59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59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59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07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0847" y="766119"/>
            <a:ext cx="9932894" cy="5137543"/>
          </a:xfrm>
        </p:spPr>
        <p:txBody>
          <a:bodyPr>
            <a:normAutofit/>
          </a:bodyPr>
          <a:lstStyle/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word class is the underlined word in </a:t>
            </a:r>
            <a:r>
              <a:rPr lang="en-GB" sz="2800" b="1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sentence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cross-eyed teacher said, “I can’t control </a:t>
            </a:r>
            <a:r>
              <a:rPr lang="en-GB" sz="2800" u="sng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pupils.”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pronoun											R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determiner										X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adjective											C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adverb										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E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4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36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60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766119"/>
            <a:ext cx="9127658" cy="5137543"/>
          </a:xfrm>
        </p:spPr>
        <p:txBody>
          <a:bodyPr>
            <a:normAutofit/>
          </a:bodyPr>
          <a:lstStyle/>
          <a:p>
            <a:pPr marL="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sentence is the most formal?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Kindly inform me what one eye stated to the other.	,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did one eye say to the other?					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.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Tell us what the right eye said to lefty.				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!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 what them peepers said to each other?			;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Between you and me, there’s something that smells.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4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36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86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8954" y="739225"/>
            <a:ext cx="10454433" cy="5137543"/>
          </a:xfrm>
        </p:spPr>
        <p:txBody>
          <a:bodyPr>
            <a:normAutofit fontScale="92500" lnSpcReduction="10000"/>
          </a:bodyPr>
          <a:lstStyle/>
          <a:p>
            <a:pPr marL="457200" indent="-228600">
              <a:lnSpc>
                <a:spcPct val="119000"/>
              </a:lnSpc>
              <a:spcBef>
                <a:spcPts val="0"/>
              </a:spcBef>
            </a:pPr>
            <a:r>
              <a:rPr lang="en-GB" sz="3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en-GB" sz="28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option completes the sentence in the past perfect tense?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9141" indent="-28131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9141" indent="-28131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Y6 class ate their homework because their teacher ___ them it was a piece of cake.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9141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told												O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9141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told										</a:t>
            </a:r>
            <a:r>
              <a:rPr lang="en-GB" sz="28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9141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 told										H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9141">
              <a:lnSpc>
                <a:spcPct val="119000"/>
              </a:lnSpc>
              <a:spcBef>
                <a:spcPts val="0"/>
              </a:spcBef>
            </a:pPr>
            <a:r>
              <a:rPr lang="en-GB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telling										Q</a:t>
            </a:r>
            <a:endParaRPr lang="en-GB" sz="14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4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36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20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184</TotalTime>
  <Words>267</Words>
  <Application>Microsoft Office PowerPoint</Application>
  <PresentationFormat>Widescreen</PresentationFormat>
  <Paragraphs>199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Century Gothic</vt:lpstr>
      <vt:lpstr>Wingdings 3</vt:lpstr>
      <vt:lpstr>Wisp</vt:lpstr>
      <vt:lpstr>SPaG’s a Joke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SPaG’s a Joke</dc:title>
  <dc:creator>Peter Barnett</dc:creator>
  <cp:lastModifiedBy>Peter Barnett</cp:lastModifiedBy>
  <cp:revision>10</cp:revision>
  <dcterms:created xsi:type="dcterms:W3CDTF">2018-10-25T09:36:46Z</dcterms:created>
  <dcterms:modified xsi:type="dcterms:W3CDTF">2018-10-25T12:40:50Z</dcterms:modified>
</cp:coreProperties>
</file>