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2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47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7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42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7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65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74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30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63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74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D5F2D-69AF-4994-BB07-0B017AABD871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A6928-1A79-462D-9BA9-96D0E60BB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4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594529" y="1461007"/>
            <a:ext cx="6172200" cy="3818467"/>
            <a:chOff x="105949376" y="105868696"/>
            <a:chExt cx="3980330" cy="1250577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949376" y="105868696"/>
              <a:ext cx="3980330" cy="125057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6325894" y="106592422"/>
              <a:ext cx="3375212" cy="526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Key Stage 2</a:t>
              </a:r>
              <a:endParaRPr kumimoji="0" lang="en-US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05949376" y="105868696"/>
              <a:ext cx="3980330" cy="537881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06688965" y="106032297"/>
              <a:ext cx="3240741" cy="374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SPaG’s</a:t>
              </a:r>
              <a:r>
                <a:rPr kumimoji="0" lang="en-US" altLang="en-US" sz="4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 a Joke</a:t>
              </a:r>
              <a:endPara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9772783" y="106315138"/>
              <a:ext cx="156923" cy="91439"/>
            </a:xfrm>
            <a:prstGeom prst="rect">
              <a:avLst/>
            </a:prstGeom>
            <a:solidFill>
              <a:srgbClr val="000000"/>
            </a:solidFill>
            <a:ln w="254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291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2549658" y="854092"/>
            <a:ext cx="8268905" cy="952674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Tick one box in each row to show whether the sentence is in the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present progressive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past progressive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368615"/>
              </p:ext>
            </p:extLst>
          </p:nvPr>
        </p:nvGraphicFramePr>
        <p:xfrm>
          <a:off x="2549658" y="2038121"/>
          <a:ext cx="7718063" cy="4252510"/>
        </p:xfrm>
        <a:graphic>
          <a:graphicData uri="http://schemas.openxmlformats.org/drawingml/2006/table">
            <a:tbl>
              <a:tblPr/>
              <a:tblGrid>
                <a:gridCol w="4450969"/>
                <a:gridCol w="1578128"/>
                <a:gridCol w="1688966"/>
              </a:tblGrid>
              <a:tr h="88263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Sentence</a:t>
                      </a:r>
                      <a:endParaRPr lang="en-US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Present progressive</a:t>
                      </a:r>
                      <a:endParaRPr lang="en-US" sz="16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 progressive</a:t>
                      </a:r>
                      <a:endParaRPr lang="en-US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</a:tr>
              <a:tr h="112329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 cement mixer and a police van were driving towards Manchester.</a:t>
                      </a:r>
                      <a:endParaRPr lang="en-GB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329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Before the crash, the driver of the cement mixer was checking his mobile phone.</a:t>
                      </a:r>
                      <a:endParaRPr lang="en-GB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329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Police are currently searching the area for twelve hardened criminals.</a:t>
                      </a:r>
                      <a:endParaRPr lang="en-GB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3"/>
          <p:cNvSpPr>
            <a:spLocks noChangeArrowheads="1" noChangeShapeType="1"/>
          </p:cNvSpPr>
          <p:nvPr/>
        </p:nvSpPr>
        <p:spPr bwMode="auto">
          <a:xfrm>
            <a:off x="3886491" y="3397095"/>
            <a:ext cx="7717721" cy="425393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295" y="3174887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295" y="4319179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1084" y="5406780"/>
            <a:ext cx="548688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01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631561" y="1941511"/>
            <a:ext cx="7173451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Tick the meaning of the word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re-</a:t>
            </a:r>
            <a:r>
              <a:rPr lang="en-GB" sz="2800" b="1" kern="1400" dirty="0" err="1">
                <a:solidFill>
                  <a:srgbClr val="000000"/>
                </a:solidFill>
                <a:latin typeface="Arial" panose="020B0604020202020204" pitchFamily="34" charset="0"/>
              </a:rPr>
              <a:t>markable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3200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			Tick </a:t>
            </a:r>
            <a:r>
              <a:rPr lang="en-US" sz="3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one</a:t>
            </a:r>
            <a:endParaRPr lang="en-US" sz="28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amazing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can be marked again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magic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should be remarked about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687733" y="3934354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87733" y="4516175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687733" y="5099255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687733" y="5666639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733" y="4540245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22583" y="854092"/>
            <a:ext cx="9654448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 just love our new whiteboards—I find them re-</a:t>
            </a:r>
            <a:r>
              <a:rPr lang="en-GB" sz="2800" kern="1400" dirty="0" err="1">
                <a:solidFill>
                  <a:srgbClr val="000000"/>
                </a:solidFill>
                <a:latin typeface="Arial" panose="020B0604020202020204" pitchFamily="34" charset="0"/>
              </a:rPr>
              <a:t>markable</a:t>
            </a:r>
            <a:r>
              <a:rPr lang="en-GB" sz="12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1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0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1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7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6989" y="854092"/>
            <a:ext cx="8550558" cy="1106910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Complete the sentence below with an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adjective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formed from the noun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delight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  <a:spcAft>
                <a:spcPts val="20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I don’t quite know why living in Switzerland is so _______________ but the flag really </a:t>
            </a:r>
            <a:r>
              <a:rPr lang="en-GB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is 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a big plus.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11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62690" y="4279786"/>
            <a:ext cx="1850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delightful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Flag of Switzerland (Pantone)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643" y="4975288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16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6988" y="854092"/>
            <a:ext cx="9123436" cy="1106910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Replace the underlined words with the correct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pronoun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 Write one pronoun in each box.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300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Nadia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stayed up all night wondering where the Sun was.  Then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the Sun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dawned on </a:t>
            </a:r>
            <a:r>
              <a:rPr lang="en-GB" sz="2800" u="sng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Nadia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12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72020" y="2401678"/>
            <a:ext cx="1795750" cy="6830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818706" y="3742063"/>
            <a:ext cx="1795750" cy="6830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920170" y="3742063"/>
            <a:ext cx="1795750" cy="6830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>
            <a:off x="2869895" y="3084724"/>
            <a:ext cx="181777" cy="16525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wn Arrow 8"/>
          <p:cNvSpPr/>
          <p:nvPr/>
        </p:nvSpPr>
        <p:spPr>
          <a:xfrm>
            <a:off x="7716581" y="4425109"/>
            <a:ext cx="181777" cy="16525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>
            <a:off x="4727156" y="4425109"/>
            <a:ext cx="181777" cy="16525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423712" y="2460515"/>
            <a:ext cx="1344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0307" y="3821976"/>
            <a:ext cx="1344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88647" y="3821976"/>
            <a:ext cx="1344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6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60" y="854092"/>
            <a:ext cx="8711184" cy="1148444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Bearing in mind the meaning of the second sentence, add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two commas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to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first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sentence below. 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13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90216" y="2413686"/>
            <a:ext cx="8619744" cy="4213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219000"/>
              </a:lnSpc>
              <a:spcAft>
                <a:spcPts val="6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Following the latest bank robbery Chief Inspector Jones said that he was looking </a:t>
            </a: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for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a tall woman dressed in green with one eye.  He later stated that if he hadn’t found her by Wednesday, he would open his other eye and use that too.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4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28866" y="3536514"/>
            <a:ext cx="13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,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69730" y="2759416"/>
            <a:ext cx="13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,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20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6989" y="854092"/>
            <a:ext cx="9365806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Underline the subordinate clause in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each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sentence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As </a:t>
            </a:r>
            <a:r>
              <a:rPr lang="en-GB" sz="2800" kern="1400" dirty="0">
                <a:solidFill>
                  <a:schemeClr val="bg1"/>
                </a:solidFill>
                <a:latin typeface="Arial" panose="020B0604020202020204" pitchFamily="34" charset="0"/>
              </a:rPr>
              <a:t>frog’s car had been toad away, 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he had to use the bus to get home</a:t>
            </a:r>
            <a:r>
              <a:rPr lang="en-GB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Beekeepers 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often have sticky hair </a:t>
            </a:r>
            <a:r>
              <a:rPr lang="en-GB" sz="2800" kern="1400" dirty="0">
                <a:solidFill>
                  <a:schemeClr val="bg1"/>
                </a:solidFill>
                <a:latin typeface="Arial" panose="020B0604020202020204" pitchFamily="34" charset="0"/>
              </a:rPr>
              <a:t>because they use </a:t>
            </a:r>
            <a:r>
              <a:rPr lang="en-GB" sz="2800" kern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honeycombs.</a:t>
            </a:r>
            <a:endParaRPr lang="en-GB" sz="2800" kern="14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800" kern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Ever </a:t>
            </a:r>
            <a:r>
              <a:rPr lang="en-GB" sz="2800" kern="1400" dirty="0">
                <a:solidFill>
                  <a:schemeClr val="bg1"/>
                </a:solidFill>
                <a:latin typeface="Arial" panose="020B0604020202020204" pitchFamily="34" charset="0"/>
              </a:rPr>
              <a:t>since our dog Bouncer ate the Scrabble tiles, 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he has been leaving little </a:t>
            </a:r>
            <a:r>
              <a:rPr lang="en-GB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messages 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all round the house.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14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33842" y="3167350"/>
            <a:ext cx="3117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because they </a:t>
            </a:r>
            <a:r>
              <a:rPr lang="en-GB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use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56989" y="2082188"/>
            <a:ext cx="5662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As frog’s car had been toad away,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256989" y="3690570"/>
            <a:ext cx="2544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oneycombs.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126" y="4443747"/>
            <a:ext cx="829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Ever since our dog Bouncer ate the Scrabble tiles,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28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60" y="356998"/>
            <a:ext cx="9097554" cy="1559594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Draw a line to match each </a:t>
            </a:r>
            <a:r>
              <a:rPr lang="en-GB" sz="24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prefix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 to a word to make </a:t>
            </a:r>
            <a:r>
              <a:rPr lang="en-GB" sz="24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four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different words. Use each prefix only once.  Insert the four completed words in the sentences below to complete the joke.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114697" y="356998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15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99360" y="2413686"/>
            <a:ext cx="8619744" cy="90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4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807990" y="2037791"/>
            <a:ext cx="1423987" cy="407988"/>
            <a:chOff x="107754591" y="110497034"/>
            <a:chExt cx="1424354" cy="407377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07754591" y="110497034"/>
              <a:ext cx="1396634" cy="407377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109123505" y="110666212"/>
              <a:ext cx="55440" cy="55440"/>
            </a:xfrm>
            <a:prstGeom prst="ellipse">
              <a:avLst/>
            </a:prstGeom>
            <a:solidFill>
              <a:srgbClr val="00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4807990" y="3965857"/>
            <a:ext cx="1423987" cy="407988"/>
            <a:chOff x="107754591" y="110497034"/>
            <a:chExt cx="1424354" cy="407377"/>
          </a:xfrm>
        </p:grpSpPr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107754591" y="110497034"/>
              <a:ext cx="1396634" cy="407377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Oval 4"/>
            <p:cNvSpPr>
              <a:spLocks noChangeArrowheads="1"/>
            </p:cNvSpPr>
            <p:nvPr/>
          </p:nvSpPr>
          <p:spPr bwMode="auto">
            <a:xfrm>
              <a:off x="109123505" y="110666212"/>
              <a:ext cx="55440" cy="55440"/>
            </a:xfrm>
            <a:prstGeom prst="ellipse">
              <a:avLst/>
            </a:prstGeom>
            <a:solidFill>
              <a:srgbClr val="00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4808172" y="2704136"/>
            <a:ext cx="1423987" cy="407988"/>
            <a:chOff x="107754591" y="110497034"/>
            <a:chExt cx="1424354" cy="407377"/>
          </a:xfrm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107754591" y="110497034"/>
              <a:ext cx="1396634" cy="407377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Oval 4"/>
            <p:cNvSpPr>
              <a:spLocks noChangeArrowheads="1"/>
            </p:cNvSpPr>
            <p:nvPr/>
          </p:nvSpPr>
          <p:spPr bwMode="auto">
            <a:xfrm>
              <a:off x="109123505" y="110666212"/>
              <a:ext cx="55440" cy="55440"/>
            </a:xfrm>
            <a:prstGeom prst="ellipse">
              <a:avLst/>
            </a:prstGeom>
            <a:solidFill>
              <a:srgbClr val="00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4807990" y="3351954"/>
            <a:ext cx="1423987" cy="407988"/>
            <a:chOff x="107754591" y="110497034"/>
            <a:chExt cx="1424354" cy="407377"/>
          </a:xfrm>
        </p:grpSpPr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107754591" y="110497034"/>
              <a:ext cx="1396634" cy="407377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Oval 4"/>
            <p:cNvSpPr>
              <a:spLocks noChangeArrowheads="1"/>
            </p:cNvSpPr>
            <p:nvPr/>
          </p:nvSpPr>
          <p:spPr bwMode="auto">
            <a:xfrm>
              <a:off x="109123505" y="110666212"/>
              <a:ext cx="55440" cy="55440"/>
            </a:xfrm>
            <a:prstGeom prst="ellipse">
              <a:avLst/>
            </a:prstGeom>
            <a:solidFill>
              <a:srgbClr val="00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7605260" y="2037791"/>
            <a:ext cx="1428750" cy="407988"/>
            <a:chOff x="110138260" y="110497034"/>
            <a:chExt cx="1428065" cy="407377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 flipH="1">
              <a:off x="110169691" y="110497034"/>
              <a:ext cx="1396634" cy="407377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Oval 7"/>
            <p:cNvSpPr>
              <a:spLocks noChangeArrowheads="1"/>
            </p:cNvSpPr>
            <p:nvPr/>
          </p:nvSpPr>
          <p:spPr bwMode="auto">
            <a:xfrm flipH="1">
              <a:off x="110138260" y="110666212"/>
              <a:ext cx="55440" cy="55440"/>
            </a:xfrm>
            <a:prstGeom prst="ellipse">
              <a:avLst/>
            </a:prstGeom>
            <a:solidFill>
              <a:srgbClr val="00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2" name="Group 5"/>
          <p:cNvGrpSpPr>
            <a:grpSpLocks/>
          </p:cNvGrpSpPr>
          <p:nvPr/>
        </p:nvGrpSpPr>
        <p:grpSpPr bwMode="auto">
          <a:xfrm>
            <a:off x="7605260" y="2683175"/>
            <a:ext cx="1428750" cy="407988"/>
            <a:chOff x="110138260" y="110497034"/>
            <a:chExt cx="1428065" cy="407377"/>
          </a:xfrm>
        </p:grpSpPr>
        <p:sp>
          <p:nvSpPr>
            <p:cNvPr id="23" name="Rectangle 6"/>
            <p:cNvSpPr>
              <a:spLocks noChangeArrowheads="1"/>
            </p:cNvSpPr>
            <p:nvPr/>
          </p:nvSpPr>
          <p:spPr bwMode="auto">
            <a:xfrm flipH="1">
              <a:off x="110169691" y="110497034"/>
              <a:ext cx="1396634" cy="407377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Oval 7"/>
            <p:cNvSpPr>
              <a:spLocks noChangeArrowheads="1"/>
            </p:cNvSpPr>
            <p:nvPr/>
          </p:nvSpPr>
          <p:spPr bwMode="auto">
            <a:xfrm flipH="1">
              <a:off x="110138260" y="110666212"/>
              <a:ext cx="55440" cy="55440"/>
            </a:xfrm>
            <a:prstGeom prst="ellipse">
              <a:avLst/>
            </a:prstGeom>
            <a:solidFill>
              <a:srgbClr val="00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5" name="Group 5"/>
          <p:cNvGrpSpPr>
            <a:grpSpLocks/>
          </p:cNvGrpSpPr>
          <p:nvPr/>
        </p:nvGrpSpPr>
        <p:grpSpPr bwMode="auto">
          <a:xfrm>
            <a:off x="7632993" y="3335167"/>
            <a:ext cx="1428750" cy="407988"/>
            <a:chOff x="110138260" y="110497034"/>
            <a:chExt cx="1428065" cy="407377"/>
          </a:xfrm>
        </p:grpSpPr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 flipH="1">
              <a:off x="110169691" y="110497034"/>
              <a:ext cx="1396634" cy="407377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Oval 7"/>
            <p:cNvSpPr>
              <a:spLocks noChangeArrowheads="1"/>
            </p:cNvSpPr>
            <p:nvPr/>
          </p:nvSpPr>
          <p:spPr bwMode="auto">
            <a:xfrm flipH="1">
              <a:off x="110138260" y="110666212"/>
              <a:ext cx="55440" cy="55440"/>
            </a:xfrm>
            <a:prstGeom prst="ellipse">
              <a:avLst/>
            </a:prstGeom>
            <a:solidFill>
              <a:srgbClr val="00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8" name="Group 5"/>
          <p:cNvGrpSpPr>
            <a:grpSpLocks/>
          </p:cNvGrpSpPr>
          <p:nvPr/>
        </p:nvGrpSpPr>
        <p:grpSpPr bwMode="auto">
          <a:xfrm>
            <a:off x="7632993" y="3965857"/>
            <a:ext cx="1428750" cy="407988"/>
            <a:chOff x="110138260" y="110497034"/>
            <a:chExt cx="1428065" cy="407377"/>
          </a:xfrm>
        </p:grpSpPr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 flipH="1">
              <a:off x="110169691" y="110497034"/>
              <a:ext cx="1396634" cy="407377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Oval 7"/>
            <p:cNvSpPr>
              <a:spLocks noChangeArrowheads="1"/>
            </p:cNvSpPr>
            <p:nvPr/>
          </p:nvSpPr>
          <p:spPr bwMode="auto">
            <a:xfrm flipH="1">
              <a:off x="110138260" y="110666212"/>
              <a:ext cx="55440" cy="55440"/>
            </a:xfrm>
            <a:prstGeom prst="ellipse">
              <a:avLst/>
            </a:prstGeom>
            <a:solidFill>
              <a:srgbClr val="00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943903" y="2045669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92173" y="2687680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patiently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75349" y="2723464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90379" y="3371282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90379" y="3978384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729431" y="3347694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44108" y="3965815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fortune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88460" y="2028518"/>
            <a:ext cx="1476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fortunately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6223027" y="2269547"/>
            <a:ext cx="1400996" cy="1286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7" idx="0"/>
            <a:endCxn id="24" idx="3"/>
          </p:cNvCxnSpPr>
          <p:nvPr/>
        </p:nvCxnSpPr>
        <p:spPr>
          <a:xfrm>
            <a:off x="6204264" y="2207223"/>
            <a:ext cx="1448340" cy="692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5" idx="0"/>
            <a:endCxn id="30" idx="3"/>
          </p:cNvCxnSpPr>
          <p:nvPr/>
        </p:nvCxnSpPr>
        <p:spPr>
          <a:xfrm>
            <a:off x="6204446" y="2873568"/>
            <a:ext cx="1475891" cy="130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2" idx="2"/>
            <a:endCxn id="27" idx="6"/>
          </p:cNvCxnSpPr>
          <p:nvPr/>
        </p:nvCxnSpPr>
        <p:spPr>
          <a:xfrm flipV="1">
            <a:off x="6176551" y="3532361"/>
            <a:ext cx="1456442" cy="6306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95086" y="4637058"/>
            <a:ext cx="11393713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en-GB" sz="20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Last Saturday I had the ____________ of watching my football team lose 5-0. The result was </a:t>
            </a:r>
            <a:r>
              <a:rPr lang="en-GB" sz="2000" kern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__________ </a:t>
            </a:r>
            <a:r>
              <a:rPr lang="en-GB" sz="20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as they had already been relegated.  _____________as I waited  ______________ 	to leave the ground, the temperature rose. It must have been because so many fans had </a:t>
            </a:r>
            <a:r>
              <a:rPr lang="en-GB" sz="2000" kern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stayed </a:t>
            </a:r>
            <a:r>
              <a:rPr lang="en-GB" sz="20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away.</a:t>
            </a: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0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1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149600" y="4775200"/>
            <a:ext cx="1378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misfortune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232572" y="4775200"/>
            <a:ext cx="1233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irrelevant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212148" y="5408146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impatiently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951648" y="5443930"/>
            <a:ext cx="1712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Unfortunately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95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2" grpId="0"/>
      <p:bldP spid="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316255" y="838217"/>
            <a:ext cx="9035125" cy="1106910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Complete the sentence below using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conjunctions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from the box. Use each conjunction only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once.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225000"/>
              </a:lnSpc>
              <a:spcAft>
                <a:spcPts val="8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You can make notes using scrap paper ___________ a pen _________ biro, 	________ not a broken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pencil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—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it’s pointless.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16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402668" y="5604933"/>
            <a:ext cx="3200399" cy="592667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3100" y="5639656"/>
            <a:ext cx="3119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nd       but        or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55667" y="2904067"/>
            <a:ext cx="78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6875" y="3843867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10867" y="3843867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3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79161" y="854092"/>
            <a:ext cx="7173451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sentence is an exclamation?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3200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				</a:t>
            </a:r>
            <a:endParaRPr lang="en-US" sz="28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Did you hear that Felix the cat won a prize at the dog show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It’s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a cat-has-trophy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Susan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thinks it is a cat-has-trophy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The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judges said that no rules had been broken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17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485395" y="3062288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481161" y="386365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9481161" y="453546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9481183" y="520727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1161" y="3907890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64694" y="2241427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78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167467" y="854092"/>
            <a:ext cx="7485145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sentence is grammatically correct?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Two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weeks ago, I will order a Chinese takeaway.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Last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night I ordered numbers 9, 13, 27 and 53.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Tomorrow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, my wife had said the food tasted a bit odd.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Last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Thursday I will take it back.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18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493885" y="285947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493884" y="3446515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9493884" y="4080087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9493884" y="4723636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157" y="3503021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64694" y="2241427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5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60" y="854092"/>
            <a:ext cx="7654834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Underline the 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adverbial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 the sentence below.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2972" y="2184986"/>
            <a:ext cx="9448800" cy="791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Every week </a:t>
            </a:r>
            <a:r>
              <a:rPr lang="en-GB" sz="24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clean the mirrors—it’s a job I can see myself doing.</a:t>
            </a:r>
            <a:endParaRPr lang="en-GB" sz="24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0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1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2972" y="2184986"/>
            <a:ext cx="9448800" cy="491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Every week </a:t>
            </a:r>
            <a:r>
              <a:rPr lang="en-GB" sz="10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1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2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316255" y="838217"/>
            <a:ext cx="9035125" cy="1106910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Tick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two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boxes to show where the missing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inverted commas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should go.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250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Did  </a:t>
            </a:r>
            <a:r>
              <a:rPr lang="en-GB" sz="28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you  know  that  the  toilet  paper  rolled  downhill  to  get  to  the  bottom?  asked  Sam.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225000"/>
              </a:lnSpc>
              <a:spcAft>
                <a:spcPts val="8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19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1972732" y="2935068"/>
            <a:ext cx="550691" cy="674688"/>
            <a:chOff x="107626003" y="113709450"/>
            <a:chExt cx="762000" cy="43815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107626003" y="113709450"/>
              <a:ext cx="762000" cy="32385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2052" name="AutoShape 4"/>
            <p:cNvCxnSpPr>
              <a:cxnSpLocks noChangeShapeType="1"/>
            </p:cNvCxnSpPr>
            <p:nvPr/>
          </p:nvCxnSpPr>
          <p:spPr bwMode="auto">
            <a:xfrm>
              <a:off x="108013500" y="114042825"/>
              <a:ext cx="0" cy="104775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7619998" y="3023071"/>
            <a:ext cx="550691" cy="674688"/>
            <a:chOff x="107626003" y="113709450"/>
            <a:chExt cx="762000" cy="438150"/>
          </a:xfrm>
        </p:grpSpPr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107626003" y="113709450"/>
              <a:ext cx="762000" cy="32385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14" name="AutoShape 4"/>
            <p:cNvCxnSpPr>
              <a:cxnSpLocks noChangeShapeType="1"/>
            </p:cNvCxnSpPr>
            <p:nvPr/>
          </p:nvCxnSpPr>
          <p:spPr bwMode="auto">
            <a:xfrm>
              <a:off x="108013500" y="114042825"/>
              <a:ext cx="0" cy="104775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5088466" y="4061826"/>
            <a:ext cx="550691" cy="674688"/>
            <a:chOff x="107626003" y="113709450"/>
            <a:chExt cx="762000" cy="438150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107626003" y="113709450"/>
              <a:ext cx="762000" cy="32385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17" name="AutoShape 4"/>
            <p:cNvCxnSpPr>
              <a:cxnSpLocks noChangeShapeType="1"/>
            </p:cNvCxnSpPr>
            <p:nvPr/>
          </p:nvCxnSpPr>
          <p:spPr bwMode="auto">
            <a:xfrm>
              <a:off x="108013500" y="114042825"/>
              <a:ext cx="0" cy="104775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6833817" y="4061826"/>
            <a:ext cx="550691" cy="674688"/>
            <a:chOff x="107626003" y="113709450"/>
            <a:chExt cx="762000" cy="438150"/>
          </a:xfrm>
        </p:grpSpPr>
        <p:sp>
          <p:nvSpPr>
            <p:cNvPr id="19" name="Rectangle 3"/>
            <p:cNvSpPr>
              <a:spLocks noChangeArrowheads="1"/>
            </p:cNvSpPr>
            <p:nvPr/>
          </p:nvSpPr>
          <p:spPr bwMode="auto">
            <a:xfrm>
              <a:off x="107626003" y="113709450"/>
              <a:ext cx="762000" cy="32385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20" name="AutoShape 4"/>
            <p:cNvCxnSpPr>
              <a:cxnSpLocks noChangeShapeType="1"/>
            </p:cNvCxnSpPr>
            <p:nvPr/>
          </p:nvCxnSpPr>
          <p:spPr bwMode="auto">
            <a:xfrm>
              <a:off x="108013500" y="114042825"/>
              <a:ext cx="0" cy="104775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  <p:pic>
        <p:nvPicPr>
          <p:cNvPr id="21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043" y="2935068"/>
            <a:ext cx="510068" cy="498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466" y="4061826"/>
            <a:ext cx="510068" cy="498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383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60" y="854092"/>
            <a:ext cx="9177528" cy="1121012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Circle two words that are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antonyms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in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first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sentence below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8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A wife phones her husband and advises him to drive sensibly as the local radio had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reported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that a driver was stupidly driving the wrong way down the motorway.  The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husband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replied, “It’s much worse than that; there are hundreds of drivers going the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wrong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way.”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434965" y="3337221"/>
            <a:ext cx="1540933" cy="55033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349621" y="4303437"/>
            <a:ext cx="1540933" cy="55033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21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185755" y="854092"/>
            <a:ext cx="8008637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sentence is the most formal?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Did you know the shark ate the clownfish?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Apparently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it tasted a little funny.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Kindly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inform me which vegetable the librarian likes most.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She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simply adores quiet peas.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21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124110" y="2752747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0148781" y="3417794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0147325" y="4094889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0147325" y="4773607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0962" y="4117819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614053" y="2252307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8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185755" y="854092"/>
            <a:ext cx="8008637" cy="1102724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Tick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one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box in each row to show whether the sentence is written in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active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or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passive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22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149602"/>
              </p:ext>
            </p:extLst>
          </p:nvPr>
        </p:nvGraphicFramePr>
        <p:xfrm>
          <a:off x="2258568" y="2374296"/>
          <a:ext cx="6720459" cy="3253996"/>
        </p:xfrm>
        <a:graphic>
          <a:graphicData uri="http://schemas.openxmlformats.org/drawingml/2006/table">
            <a:tbl>
              <a:tblPr/>
              <a:tblGrid>
                <a:gridCol w="4343400"/>
                <a:gridCol w="1170432"/>
                <a:gridCol w="1206627"/>
              </a:tblGrid>
              <a:tr h="53426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Sentence</a:t>
                      </a:r>
                      <a:endParaRPr lang="en-US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Active</a:t>
                      </a:r>
                      <a:endParaRPr lang="en-US" sz="2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Passive</a:t>
                      </a:r>
                      <a:endParaRPr lang="en-US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grape was trodden on by Joe.</a:t>
                      </a:r>
                      <a:endParaRPr lang="en-GB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 let out a little wine.</a:t>
                      </a:r>
                      <a:endParaRPr lang="en-GB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clock was eaten by Amira yesterday.</a:t>
                      </a:r>
                      <a:endParaRPr lang="en-GB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She found it very time-consuming.</a:t>
                      </a:r>
                      <a:endParaRPr lang="en-GB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4564063" y="9101138"/>
            <a:ext cx="5765800" cy="3254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2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701" y="2968882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153" y="5015262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949" y="4357288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153" y="3652953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84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2"/>
            <a:ext cx="8842248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Circle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possessive pronoun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the sentence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50000"/>
              </a:lnSpc>
              <a:spcAft>
                <a:spcPts val="6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Although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my shoes have Velcro, Sara refuses to have Velcro on hers as she thinks it is a total rip-off.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23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822192" y="3611881"/>
            <a:ext cx="841248" cy="44026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11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2"/>
            <a:ext cx="9134856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Insert a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colon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in the correct place in the sentence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I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was  left  with  two  impressions  after  my  visit  to  the  Space  Restaurant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fabulous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food  but  no  atmosphere.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244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1224" y="3328416"/>
            <a:ext cx="356616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735667" y="854092"/>
            <a:ext cx="8314266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sentence uses the word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round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as a noun?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When it was time to cut Alice’s cake, Mrs Smith asked her husband to </a:t>
            </a:r>
            <a:r>
              <a:rPr lang="en-GB" sz="20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round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 up the girls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First Mr Smith finished his </a:t>
            </a:r>
            <a:r>
              <a:rPr lang="en-GB" sz="20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round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 of crazy golf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Then he set off </a:t>
            </a:r>
            <a:r>
              <a:rPr lang="en-GB" sz="20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round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 the side of the house to find the girls in the back garden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Finally, passing the </a:t>
            </a:r>
            <a:r>
              <a:rPr lang="en-GB" sz="20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round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 flower bed, he entered the kitchen through the back door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“I’ve rounded them all up—there’s 30”</a:t>
            </a: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“Are you sure? I only invited 26 of Alice’s friends.”</a:t>
            </a: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“You did ask me to round them </a:t>
            </a:r>
            <a:r>
              <a:rPr lang="en-GB" sz="20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up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.”</a:t>
            </a:r>
            <a:r>
              <a:rPr lang="en-GB" sz="20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49420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25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07717" y="2105908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0007717" y="276495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0007717" y="325189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0003483" y="3910007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120" y="2796812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463640" y="1548864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31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2"/>
            <a:ext cx="8988552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Circle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conjunction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each sentence.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After I explained to the doctor that no one listens to me, he called out, “Next please!”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 was fired from the keyboard factory today as I wasn’t putting in enough shifts.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Because I hadn’t changed out of my army clothes, I still had a grenade in my pocket.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Things went horribly wrong when the checkout assistant asked for my PIN.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26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342170" y="2084833"/>
            <a:ext cx="841248" cy="44026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034272" y="3090672"/>
            <a:ext cx="612648" cy="37321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150146" y="3931920"/>
            <a:ext cx="1635470" cy="46634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623304" y="4876800"/>
            <a:ext cx="938784" cy="51816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66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185755" y="854092"/>
            <a:ext cx="8008637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What is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subject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of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first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sentence below?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After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break, Joseph sat on the floor to complete his long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multiplication calculations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  He explained that Mrs Jones had told him to do them without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tables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US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		break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US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		floor</a:t>
            </a:r>
            <a:endParaRPr lang="en-US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US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		Joseph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US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		calculations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27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530408" y="3620937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530408" y="438996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525551" y="5189860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6530408" y="5989759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551" y="5220734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54111" y="3147951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5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185755" y="854092"/>
            <a:ext cx="9043077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verb form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completes the sentence?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After the patient _______  that he thought he was a pair of curtains, the doctor told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him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to pull himself together.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was explaining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has 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explained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had 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explained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2000"/>
              </a:spcAft>
            </a:pPr>
            <a:r>
              <a:rPr lang="en-GB" sz="28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is </a:t>
            </a:r>
            <a:r>
              <a:rPr lang="en-GB" sz="2800" kern="1400" dirty="0">
                <a:solidFill>
                  <a:srgbClr val="424242"/>
                </a:solidFill>
                <a:latin typeface="Arial" panose="020B0604020202020204" pitchFamily="34" charset="0"/>
              </a:rPr>
              <a:t>explaining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28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844383" y="3243027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844383" y="4013266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844383" y="4783505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844383" y="555562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383" y="4829622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2319" y="2704876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49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60" y="854092"/>
            <a:ext cx="8830056" cy="1166732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Tick one box in each row to show whether each sentence is a </a:t>
            </a:r>
            <a:r>
              <a:rPr lang="en-GB" sz="2800" b="1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question</a:t>
            </a: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800" b="1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statement </a:t>
            </a: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 </a:t>
            </a:r>
            <a:r>
              <a:rPr lang="en-GB" sz="2800" b="1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command.</a:t>
            </a: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706344"/>
              </p:ext>
            </p:extLst>
          </p:nvPr>
        </p:nvGraphicFramePr>
        <p:xfrm>
          <a:off x="2834639" y="2301461"/>
          <a:ext cx="6748273" cy="4007900"/>
        </p:xfrm>
        <a:graphic>
          <a:graphicData uri="http://schemas.openxmlformats.org/drawingml/2006/table">
            <a:tbl>
              <a:tblPr/>
              <a:tblGrid>
                <a:gridCol w="3204175"/>
                <a:gridCol w="1111794"/>
                <a:gridCol w="1188720"/>
                <a:gridCol w="1243584"/>
              </a:tblGrid>
              <a:tr h="80158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Sentence</a:t>
                      </a:r>
                      <a:endParaRPr lang="en-US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Question</a:t>
                      </a:r>
                      <a:endParaRPr lang="en-US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Statement</a:t>
                      </a:r>
                      <a:endParaRPr lang="en-US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Command</a:t>
                      </a:r>
                      <a:endParaRPr lang="en-US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</a:tr>
              <a:tr h="80158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 did the envelope say to the stamp</a:t>
                      </a:r>
                      <a:endParaRPr lang="en-GB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58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Stick with me and we’ll go places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58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Why are fish so clever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58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It is because they go around in schools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4641850" y="5016500"/>
            <a:ext cx="5705475" cy="3400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4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470" y="3236976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530" y="5638800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470" y="4856562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766" y="4013302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3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2"/>
            <a:ext cx="9345168" cy="117587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Tick one box in each row to show whether the apostrophe is used for a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contracted form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or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possession.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294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78572"/>
              </p:ext>
            </p:extLst>
          </p:nvPr>
        </p:nvGraphicFramePr>
        <p:xfrm>
          <a:off x="2295144" y="2468878"/>
          <a:ext cx="7671815" cy="3685033"/>
        </p:xfrm>
        <a:graphic>
          <a:graphicData uri="http://schemas.openxmlformats.org/drawingml/2006/table">
            <a:tbl>
              <a:tblPr/>
              <a:tblGrid>
                <a:gridCol w="4633316"/>
                <a:gridCol w="1602892"/>
                <a:gridCol w="1435607"/>
              </a:tblGrid>
              <a:tr h="96728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Sentence</a:t>
                      </a:r>
                      <a:endParaRPr lang="en-US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Apostrophe for contracted form</a:t>
                      </a:r>
                      <a:endParaRPr lang="en-US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Apostrophe for possession</a:t>
                      </a:r>
                      <a:endParaRPr lang="en-US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</a:tr>
              <a:tr h="90591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Sue’s luggage had been lost by the airline.</a:t>
                      </a:r>
                      <a:endParaRPr lang="en-GB" sz="1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91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She wasn’t going to take that lying down so she decided to sue.</a:t>
                      </a:r>
                      <a:endParaRPr lang="en-GB" sz="1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91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Unfortunately Sue’s now lost a different sort of case.</a:t>
                      </a:r>
                      <a:endParaRPr lang="en-GB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4549775" y="10182225"/>
            <a:ext cx="5765800" cy="26924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813" y="3618106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8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245" y="4492882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245" y="5385946"/>
            <a:ext cx="543810" cy="53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35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735666" y="854092"/>
            <a:ext cx="9209701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of the first four sentences uses brackets correctly?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000" kern="1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John 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the butcher wears size 10 (EU 44.5) 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shoes.</a:t>
            </a:r>
            <a:endParaRPr lang="en-GB" sz="14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Yesterday 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he went (to the market and) bought a new shirt with collar size 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16.</a:t>
            </a:r>
            <a:endParaRPr lang="en-GB" sz="14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Last 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week he replaced his hat (with a purple striped bobble) hat 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size 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XL 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60cm.</a:t>
            </a:r>
            <a:endParaRPr lang="en-GB" sz="14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He 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is hoping that his wife (will remember his chest size is M) when she buys him a new jumper at Christmas.</a:t>
            </a:r>
            <a:endParaRPr lang="en-GB" sz="1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spcAft>
                <a:spcPts val="600"/>
              </a:spcAft>
            </a:pP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From the information above, you should be able to work out what he weighs. </a:t>
            </a:r>
            <a:r>
              <a:rPr lang="en-GB" sz="20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Answer </a:t>
            </a:r>
            <a:r>
              <a:rPr lang="en-GB" sz="20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Question 40.</a:t>
            </a:r>
            <a:endParaRPr lang="en-GB" sz="1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49420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98222" y="196122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0998222" y="252813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1001461" y="3144141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1007153" y="3760150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2" y="2003411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463640" y="1548864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38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2"/>
            <a:ext cx="9134856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Add two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hyphens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to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first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sentence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Last  night,  the  captain  of  container  ship   </a:t>
            </a:r>
            <a:r>
              <a:rPr lang="en-GB" sz="2800" kern="1400" dirty="0" err="1">
                <a:solidFill>
                  <a:srgbClr val="000000"/>
                </a:solidFill>
                <a:latin typeface="Arial" panose="020B0604020202020204" pitchFamily="34" charset="0"/>
              </a:rPr>
              <a:t>Seabulk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,  whose  cargo  consisted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of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sixty  five  tonnes  of  red 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paint,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made  a  half  hearted, 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unsuccessful  attempt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to  avoid  a  collision with  the  ship  </a:t>
            </a:r>
            <a:r>
              <a:rPr lang="en-GB" sz="2800" kern="1400" dirty="0" err="1">
                <a:solidFill>
                  <a:srgbClr val="000000"/>
                </a:solidFill>
                <a:latin typeface="Arial" panose="020B0604020202020204" pitchFamily="34" charset="0"/>
              </a:rPr>
              <a:t>Seabreeze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 carrying  violet  paint.  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Both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crews are believed to be marooned.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31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88936" y="2774769"/>
            <a:ext cx="356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-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6662" y="3435096"/>
            <a:ext cx="356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-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2"/>
            <a:ext cx="8842248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Circle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relative pronoun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the sentence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75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Mr  Tomkins,  whose  dog  liked  to bite  its  tail,  always  carried  two  water  	bottles  when   he  played  golf—in  case  he  got  a  hole  in  one.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4416552" y="2304289"/>
            <a:ext cx="1225296" cy="44026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52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847088" y="878141"/>
            <a:ext cx="10021823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sentence shows that the walls are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most likely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to meet?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One wall said to the other, “I may meet you in the corner.”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One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wall said to the other, “I will meet you in the corner.”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One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wall said to the other, “I could meet you in the corner.”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One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wall said to the other, “I might meet you in the corner.”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41970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33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534478" y="255459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1541757" y="3537778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1531949" y="5504148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1531950" y="452096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757" y="3559897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63855" y="1681044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75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2"/>
            <a:ext cx="8842248" cy="131303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Rewrite the first sentence below as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direct speech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Remember to punctuate your sentence correctly.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My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daughter told me to stop acting like a flamingo.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___________________________________________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So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 had to put my foot down.	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34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58568" y="3785616"/>
            <a:ext cx="8503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My daughter said, “Stop acting like a flamingo.”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Flamingo, Pink, Pink Flamingo, Water Bird, Plu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79" y="2780305"/>
            <a:ext cx="1689227" cy="253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86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32468" y="878141"/>
            <a:ext cx="10336444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sentence is written in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subjunctive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mood?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Life is short so it is essential that she smile before she lose her teeth.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Smile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before you lose your teeth—life is short</a:t>
            </a: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225000"/>
              </a:lnSpc>
              <a:spcAft>
                <a:spcPts val="300"/>
              </a:spcAft>
            </a:pPr>
            <a:endParaRPr lang="en-GB" sz="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Because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life is short, it is important that she smiles before she loses her teeth.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Once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you’ve lost your teeth, your smile is never the same.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72637" y="878141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35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447533" y="2499888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1447537" y="329520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1447534" y="498021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1447536" y="4135489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4809" y="2528677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63855" y="1681044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32468" y="878141"/>
            <a:ext cx="10336444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sentence uses the underlined word as a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verb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 </a:t>
            </a: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Just beside the </a:t>
            </a:r>
            <a:r>
              <a:rPr lang="en-GB" sz="24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exit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to the bank, I was approached by an old lady.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She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wanted me to help her check her </a:t>
            </a:r>
            <a:r>
              <a:rPr lang="en-GB" sz="24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balance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So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without </a:t>
            </a:r>
            <a:r>
              <a:rPr lang="en-GB" sz="24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hesitation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, I pushed her over.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25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will never </a:t>
            </a:r>
            <a:r>
              <a:rPr lang="en-GB" sz="24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date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 another apostrophe—the last one was too possessive.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72637" y="878141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36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447533" y="2499888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1447537" y="329520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1447534" y="498021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1447536" y="4135489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7533" y="5002331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63855" y="1681044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63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775967" y="854092"/>
            <a:ext cx="10068899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Insert a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semi-colon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the correct place in the sentence below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  am  good  at  sleeping  I  can  do  it  with  my  eyes  closed.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74821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37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5291" y="2845815"/>
            <a:ext cx="356616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02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1"/>
            <a:ext cx="9450832" cy="1093241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Circle the correct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verb form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each underlined pair to complete the sentences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Roger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and Mariam 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was / were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working in a shoe-recycling factory.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They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found that the work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was / were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 sole destroying.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number 6 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was / were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very afraid as 7 ate 9.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8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316133" y="2683933"/>
            <a:ext cx="931334" cy="44162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225031" y="4286843"/>
            <a:ext cx="931334" cy="44162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624831" y="5372269"/>
            <a:ext cx="931334" cy="44162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23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60" y="854092"/>
            <a:ext cx="8711184" cy="1148444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 three </a:t>
            </a:r>
            <a:r>
              <a:rPr lang="en-GB" sz="2800" b="1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commas</a:t>
            </a: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the second sentence to show that five signs were taken.</a:t>
            </a: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99360" y="2413686"/>
            <a:ext cx="8619744" cy="3474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94000"/>
              </a:lnSpc>
              <a:spcAft>
                <a:spcPts val="600"/>
              </a:spcAft>
              <a:tabLst>
                <a:tab pos="64922" algn="l"/>
                <a:tab pos="103327" algn="l"/>
              </a:tabLst>
            </a:pPr>
            <a:r>
              <a:rPr lang="en-GB" sz="24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was shocked when the  highway police said that my sister was a thief.  But when I opened her bedroom door, all the signs were there: STOP Crossroads Roundabout  No Waiting and  Slippery Road.</a:t>
            </a:r>
            <a:endParaRPr lang="en-GB" sz="24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4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88196" y="4110082"/>
            <a:ext cx="13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,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4448" y="4105080"/>
            <a:ext cx="13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,</a:t>
            </a:r>
            <a:endParaRPr lang="en-GB" sz="2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7860" y="4105080"/>
            <a:ext cx="13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,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59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1"/>
            <a:ext cx="9450832" cy="1093241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Circle the two words that are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synonyms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in the sentences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  was  amazed  that  Sophie  had  painted  her  eyebrows  so  quickly.  When  I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pointed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out  that  they  looked  a little  high  to  me,  she  looked  surprised.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362620" y="2862072"/>
            <a:ext cx="1492843" cy="54288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417054" y="4553712"/>
            <a:ext cx="1666241" cy="56692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99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775967" y="854092"/>
            <a:ext cx="10068899" cy="113015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Tick one box in each row to show whether the underlined noun is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singular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or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plural.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74821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39104"/>
              </p:ext>
            </p:extLst>
          </p:nvPr>
        </p:nvGraphicFramePr>
        <p:xfrm>
          <a:off x="1874520" y="2723406"/>
          <a:ext cx="9866376" cy="2574063"/>
        </p:xfrm>
        <a:graphic>
          <a:graphicData uri="http://schemas.openxmlformats.org/drawingml/2006/table">
            <a:tbl>
              <a:tblPr/>
              <a:tblGrid>
                <a:gridCol w="7296912"/>
                <a:gridCol w="1207008"/>
                <a:gridCol w="1362456"/>
              </a:tblGrid>
              <a:tr h="53426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Singular</a:t>
                      </a:r>
                      <a:endParaRPr lang="en-US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Plural</a:t>
                      </a:r>
                      <a:endParaRPr lang="en-US" sz="1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John</a:t>
                      </a:r>
                      <a:r>
                        <a:rPr lang="en-GB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’s scales are used to weigh meat.</a:t>
                      </a:r>
                      <a:endParaRPr lang="en-GB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One </a:t>
                      </a:r>
                      <a:r>
                        <a:rPr lang="en-GB" sz="1600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customer’</a:t>
                      </a:r>
                      <a:r>
                        <a:rPr lang="en-GB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 comment read, ‘My wife’s gone vegetarian—big missed steak.’</a:t>
                      </a:r>
                      <a:endParaRPr lang="en-GB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sign on the </a:t>
                      </a:r>
                      <a:r>
                        <a:rPr lang="en-GB" sz="1600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children’</a:t>
                      </a:r>
                      <a:r>
                        <a:rPr lang="en-GB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 section  reads, ‘Nice to meat you!’</a:t>
                      </a:r>
                      <a:endParaRPr lang="en-GB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4518025" y="9461500"/>
            <a:ext cx="5765800" cy="25733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024" y="3346681"/>
            <a:ext cx="542591" cy="5303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024" y="4006555"/>
            <a:ext cx="542591" cy="5303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0376" y="4657321"/>
            <a:ext cx="542591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2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775967" y="854092"/>
            <a:ext cx="10068899" cy="1139300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Insert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two commas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the sentence below to stop Granny being eaten.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When  we  have  finished  baking  let’s  eat  Granny.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74821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41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30043" y="3929886"/>
            <a:ext cx="356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,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54043" y="3891276"/>
            <a:ext cx="356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,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7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32468" y="878141"/>
            <a:ext cx="10336444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second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sentence, what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word class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could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well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be?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Hamza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fell down the well.  She could not see that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well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noun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only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adverb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only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noun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or adverb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adjective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only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72637" y="878141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42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158336" y="2647426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158336" y="3751844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161002" y="5960680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158335" y="4856262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335" y="4893233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9943" y="2136419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File:Eye-ch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47" y="2839248"/>
            <a:ext cx="2399177" cy="299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14974" y="6642556"/>
            <a:ext cx="9171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By Rept0n1x [GFDL (http://www.gnu.org/copyleft/fdl.html) or CC BY-SA 3.0  (https://creativecommons.org/licenses/by-sa/3.0)], from Wikimedia Commons</a:t>
            </a:r>
          </a:p>
        </p:txBody>
      </p:sp>
      <p:pic>
        <p:nvPicPr>
          <p:cNvPr id="5124" name="Picture 4" descr="https://upload.wikimedia.org/wikipedia/commons/thumb/9/95/Fleetwood_round_table_wishing_well_-_DSC06564.JPG/576px-Fleetwood_round_table_wishing_well_-_DSC0656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543" y="2990169"/>
            <a:ext cx="2130552" cy="284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36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775967" y="854092"/>
            <a:ext cx="10068899" cy="1706228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Rewrite the statement below to make it into a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question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 You may need to add extra words.  Remember to punctuate your sentence correctly.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If you look really closely, all mirrors look like eyeballs.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endParaRPr lang="en-GB" sz="2800" kern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74821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43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5966" y="3877056"/>
            <a:ext cx="9297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Any of: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look really closely, what do all mirrors look like?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5966" y="4677923"/>
            <a:ext cx="9004810" cy="605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all mirrors look like if you look really closely?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5966" y="5129784"/>
            <a:ext cx="9178546" cy="605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look really closely, do all mirrors look like eyeballs?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50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32468" y="878141"/>
            <a:ext cx="10336444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option completes the sentence in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past </a:t>
            </a:r>
            <a:r>
              <a:rPr lang="en-GB" sz="2800" b="1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perfect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As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soon as Black Jack the pirate  _______ the age of 80, he exclaimed, “Aye matey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!”</a:t>
            </a:r>
            <a:r>
              <a:rPr lang="en-GB" sz="28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had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reached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has reached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was reaching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reached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8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72637" y="878141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44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840095" y="297336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840095" y="3779276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839985" y="5544370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840094" y="4661823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985" y="2973363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23518" y="2442128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38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775967" y="854092"/>
            <a:ext cx="10068899" cy="1139300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Complete the sentence below with a verb formed from the adjective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thick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r>
              <a:rPr lang="en-GB" sz="2800" dirty="0" smtClean="0"/>
              <a:t>As </a:t>
            </a:r>
            <a:r>
              <a:rPr lang="en-GB" sz="2800" dirty="0"/>
              <a:t>I had suspected all along, someone has been adding manure to my allotment. </a:t>
            </a:r>
          </a:p>
          <a:p>
            <a:r>
              <a:rPr lang="en-GB" sz="2800" dirty="0"/>
              <a:t> </a:t>
            </a:r>
          </a:p>
          <a:p>
            <a:r>
              <a:rPr lang="en-GB" sz="2800" dirty="0"/>
              <a:t> </a:t>
            </a:r>
            <a:r>
              <a:rPr lang="en-GB" sz="2800" dirty="0" smtClean="0"/>
              <a:t>The </a:t>
            </a:r>
            <a:r>
              <a:rPr lang="en-GB" sz="2800" dirty="0"/>
              <a:t>plot _________.</a:t>
            </a:r>
          </a:p>
          <a:p>
            <a:r>
              <a:rPr lang="en-GB" sz="2800" dirty="0"/>
              <a:t> 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74821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45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6976" y="3813048"/>
            <a:ext cx="157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thickens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8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49401" y="854092"/>
            <a:ext cx="10541000" cy="1000108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Rewrite the two sentences below as one sentence using an appropriate </a:t>
            </a:r>
            <a:r>
              <a:rPr lang="en-GB" sz="2400" b="1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co-ordinating </a:t>
            </a:r>
            <a:r>
              <a:rPr lang="en-GB" sz="24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conjunction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.  Remember to punctuate your answer correctly.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500" kern="1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5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Parallel </a:t>
            </a:r>
            <a:r>
              <a:rPr lang="en-GB" sz="2500" kern="1400" dirty="0">
                <a:solidFill>
                  <a:srgbClr val="000000"/>
                </a:solidFill>
                <a:latin typeface="Arial" panose="020B0604020202020204" pitchFamily="34" charset="0"/>
              </a:rPr>
              <a:t>lines have so much in common.  It’s a shame they’ll never meet.</a:t>
            </a:r>
            <a:endParaRPr lang="en-GB" sz="25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r>
              <a:rPr lang="en-GB" sz="2800" dirty="0"/>
              <a:t> 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05488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46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4667" y="3923115"/>
            <a:ext cx="10735734" cy="550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9000"/>
              </a:lnSpc>
              <a:spcAft>
                <a:spcPts val="600"/>
              </a:spcAft>
            </a:pPr>
            <a:r>
              <a:rPr lang="en-GB" sz="2500" kern="1400" dirty="0">
                <a:solidFill>
                  <a:srgbClr val="000000"/>
                </a:solidFill>
                <a:latin typeface="Arial" panose="020B0604020202020204" pitchFamily="34" charset="0"/>
              </a:rPr>
              <a:t>Parallel lines have so much in </a:t>
            </a:r>
            <a:r>
              <a:rPr lang="en-GB" sz="25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common so it’s </a:t>
            </a:r>
            <a:r>
              <a:rPr lang="en-GB" sz="2500" kern="1400" dirty="0">
                <a:solidFill>
                  <a:srgbClr val="000000"/>
                </a:solidFill>
                <a:latin typeface="Arial" panose="020B0604020202020204" pitchFamily="34" charset="0"/>
              </a:rPr>
              <a:t>a shame they’ll never meet.</a:t>
            </a:r>
            <a:endParaRPr lang="en-GB" sz="25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4667" y="4499031"/>
            <a:ext cx="10735734" cy="550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9000"/>
              </a:lnSpc>
              <a:spcAft>
                <a:spcPts val="600"/>
              </a:spcAft>
            </a:pPr>
            <a:r>
              <a:rPr lang="en-GB" sz="2500" kern="1400" dirty="0">
                <a:solidFill>
                  <a:srgbClr val="000000"/>
                </a:solidFill>
                <a:latin typeface="Arial" panose="020B0604020202020204" pitchFamily="34" charset="0"/>
              </a:rPr>
              <a:t>Parallel lines have so much in </a:t>
            </a:r>
            <a:r>
              <a:rPr lang="en-GB" sz="25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common yet it’s </a:t>
            </a:r>
            <a:r>
              <a:rPr lang="en-GB" sz="2500" kern="1400" dirty="0">
                <a:solidFill>
                  <a:srgbClr val="000000"/>
                </a:solidFill>
                <a:latin typeface="Arial" panose="020B0604020202020204" pitchFamily="34" charset="0"/>
              </a:rPr>
              <a:t>a shame they’ll never meet.</a:t>
            </a:r>
            <a:endParaRPr lang="en-GB" sz="25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667" y="5049182"/>
            <a:ext cx="10735734" cy="550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9000"/>
              </a:lnSpc>
              <a:spcAft>
                <a:spcPts val="600"/>
              </a:spcAft>
            </a:pPr>
            <a:r>
              <a:rPr lang="en-GB" sz="2500" kern="1400" dirty="0">
                <a:solidFill>
                  <a:srgbClr val="000000"/>
                </a:solidFill>
                <a:latin typeface="Arial" panose="020B0604020202020204" pitchFamily="34" charset="0"/>
              </a:rPr>
              <a:t>Parallel lines have so much in </a:t>
            </a:r>
            <a:r>
              <a:rPr lang="en-GB" sz="25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common but it’s </a:t>
            </a:r>
            <a:r>
              <a:rPr lang="en-GB" sz="2500" kern="1400" dirty="0">
                <a:solidFill>
                  <a:srgbClr val="000000"/>
                </a:solidFill>
                <a:latin typeface="Arial" panose="020B0604020202020204" pitchFamily="34" charset="0"/>
              </a:rPr>
              <a:t>a shame they’ll never meet.</a:t>
            </a:r>
            <a:endParaRPr lang="en-GB" sz="25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8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49401" y="854092"/>
            <a:ext cx="10541000" cy="960848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one </a:t>
            </a:r>
            <a:r>
              <a:rPr lang="en-GB" sz="24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prefix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 can be added to all three words below to make their antonyms? Write the prefix in the box.</a:t>
            </a: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partial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possible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lausible</a:t>
            </a:r>
          </a:p>
          <a:p>
            <a:pPr>
              <a:spcAft>
                <a:spcPts val="300"/>
              </a:spcAft>
            </a:pP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1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16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16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My mum says nothing is </a:t>
            </a: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___________ </a:t>
            </a: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</a:rPr>
              <a:t>but I do nothing every day</a:t>
            </a:r>
            <a:endParaRPr lang="en-GB" sz="2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16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500" kern="1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r>
              <a:rPr lang="en-GB" sz="2800" dirty="0"/>
              <a:t> 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05488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47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38099" y="3707136"/>
            <a:ext cx="744928" cy="550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9000"/>
              </a:lnSpc>
              <a:spcAft>
                <a:spcPts val="600"/>
              </a:spcAft>
            </a:pPr>
            <a:r>
              <a:rPr lang="en-GB" sz="2500" kern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im</a:t>
            </a:r>
            <a:endParaRPr lang="en-GB" sz="25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83455" y="5504824"/>
            <a:ext cx="1736446" cy="550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9000"/>
              </a:lnSpc>
              <a:spcAft>
                <a:spcPts val="600"/>
              </a:spcAft>
            </a:pPr>
            <a:r>
              <a:rPr lang="en-GB" sz="25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impossible</a:t>
            </a:r>
            <a:endParaRPr lang="en-GB" sz="25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8488" y="3648456"/>
            <a:ext cx="2423160" cy="66751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618488" y="4631847"/>
            <a:ext cx="10015324" cy="557098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sentence below using one of the antonyms you formed.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5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1"/>
            <a:ext cx="7943051" cy="699287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Circle two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proper nouns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 the sentences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Mrs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Smith  strode  into  the  top  class 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at          St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Mary’s  Primary  School  and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announced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that  8/10  pupils  had  failed  the  latest  maths  test.  I  was  proud  that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I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would  be  in  the  other  2%.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48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029579" y="2093205"/>
            <a:ext cx="2145814" cy="50751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164543" y="2600722"/>
            <a:ext cx="4434561" cy="53982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08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60" y="854092"/>
            <a:ext cx="8409432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Underline five </a:t>
            </a:r>
            <a:r>
              <a:rPr lang="en-GB" sz="2800" b="1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prepositions</a:t>
            </a: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 the sentences below.</a:t>
            </a: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40636" y="2224922"/>
            <a:ext cx="9326880" cy="2811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4223" indent="-140665">
              <a:lnSpc>
                <a:spcPct val="119000"/>
              </a:lnSpc>
              <a:spcAft>
                <a:spcPts val="15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3200" kern="140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anose="020B0604020202020204" pitchFamily="34" charset="0"/>
              </a:rPr>
              <a:t>Sarah walked </a:t>
            </a:r>
            <a:r>
              <a:rPr lang="en-GB" sz="3200" kern="14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across</a:t>
            </a:r>
            <a:r>
              <a:rPr lang="en-GB" sz="3200" kern="140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anose="020B0604020202020204" pitchFamily="34" charset="0"/>
              </a:rPr>
              <a:t> the playground, threw a lump </a:t>
            </a:r>
            <a:r>
              <a:rPr lang="en-GB" sz="3200" kern="14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en-GB" sz="3200" kern="140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anose="020B0604020202020204" pitchFamily="34" charset="0"/>
              </a:rPr>
              <a:t> cheddar </a:t>
            </a:r>
            <a:r>
              <a:rPr lang="en-GB" sz="3200" kern="14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towards</a:t>
            </a:r>
            <a:r>
              <a:rPr lang="en-GB" sz="3200" kern="140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anose="020B0604020202020204" pitchFamily="34" charset="0"/>
              </a:rPr>
              <a:t> Mary and then ducked </a:t>
            </a:r>
            <a:r>
              <a:rPr lang="en-GB" sz="3200" kern="14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behind</a:t>
            </a:r>
            <a:r>
              <a:rPr lang="en-GB" sz="3200" kern="140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anose="020B0604020202020204" pitchFamily="34" charset="0"/>
              </a:rPr>
              <a:t> the rubbish bin. Mary, gazing </a:t>
            </a:r>
            <a:r>
              <a:rPr lang="en-GB" sz="3200" kern="14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at</a:t>
            </a:r>
            <a:r>
              <a:rPr lang="en-GB" sz="3200" kern="140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anose="020B0604020202020204" pitchFamily="34" charset="0"/>
              </a:rPr>
              <a:t> the cheese, exclaimed, “That’s not  very mature.”</a:t>
            </a:r>
            <a:endParaRPr lang="en-GB" sz="32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0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1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9107" y="2277542"/>
            <a:ext cx="163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400" dirty="0">
                <a:solidFill>
                  <a:srgbClr val="424242"/>
                </a:solidFill>
                <a:latin typeface="Arial" panose="020B0604020202020204" pitchFamily="34" charset="0"/>
              </a:rPr>
              <a:t>across</a:t>
            </a:r>
            <a:endParaRPr lang="en-GB" sz="3200" kern="1400" dirty="0">
              <a:solidFill>
                <a:srgbClr val="424242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99360" y="3427661"/>
            <a:ext cx="163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behind</a:t>
            </a:r>
            <a:endParaRPr lang="en-GB" sz="3200" kern="1400" dirty="0">
              <a:solidFill>
                <a:srgbClr val="424242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16880" y="2822109"/>
            <a:ext cx="163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towards</a:t>
            </a:r>
            <a:endParaRPr lang="en-GB" sz="3200" kern="1400" dirty="0">
              <a:solidFill>
                <a:srgbClr val="424242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3676" y="2833742"/>
            <a:ext cx="633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of</a:t>
            </a:r>
            <a:endParaRPr lang="en-GB" sz="3200" kern="1400" dirty="0">
              <a:solidFill>
                <a:srgbClr val="424242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762" y="3427661"/>
            <a:ext cx="529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at</a:t>
            </a:r>
            <a:endParaRPr lang="en-GB" sz="3200" kern="1400" dirty="0">
              <a:solidFill>
                <a:srgbClr val="424242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Image result for mature chedd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404" y="4643278"/>
            <a:ext cx="1876012" cy="187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30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1"/>
            <a:ext cx="9450832" cy="1093241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From the sentences below, complete the table with one example of each of the three different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noun types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went shopping yesterday with my family and bought a blindfold. Now I am having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some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regrets as I can’t see myself wearing it.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942833"/>
              </p:ext>
            </p:extLst>
          </p:nvPr>
        </p:nvGraphicFramePr>
        <p:xfrm>
          <a:off x="3661549" y="3675019"/>
          <a:ext cx="5643214" cy="2574063"/>
        </p:xfrm>
        <a:graphic>
          <a:graphicData uri="http://schemas.openxmlformats.org/drawingml/2006/table">
            <a:tbl>
              <a:tblPr/>
              <a:tblGrid>
                <a:gridCol w="1869961"/>
                <a:gridCol w="3773253"/>
              </a:tblGrid>
              <a:tr h="53426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Noun type</a:t>
                      </a:r>
                      <a:endParaRPr lang="en-U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Example</a:t>
                      </a:r>
                      <a:endParaRPr lang="en-U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9"/>
                    </a:solidFill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concrete</a:t>
                      </a:r>
                      <a:endParaRPr lang="en-U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abstract</a:t>
                      </a:r>
                      <a:endParaRPr lang="en-US" sz="2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collective</a:t>
                      </a:r>
                      <a:endParaRPr lang="en-US" sz="2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6923238" y="12472376"/>
            <a:ext cx="4048125" cy="25733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483156" y="4274149"/>
            <a:ext cx="1905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blindfold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1291" y="4961302"/>
            <a:ext cx="1905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regrets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59426" y="5605192"/>
            <a:ext cx="1272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85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8568" y="854091"/>
            <a:ext cx="9450832" cy="644203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Circle four different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determiners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in the sentences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Every  meal  my  mum  would  feed  me  some  alphabet  soup,  claiming  that  I  was  	very 	fond of  it.  The  truth  is  that  she  was  just  putting  words  in  my  mouth.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End </a:t>
            </a:r>
            <a:r>
              <a:rPr lang="en-US" sz="2800" kern="1400" smtClean="0">
                <a:solidFill>
                  <a:srgbClr val="000000"/>
                </a:solidFill>
                <a:latin typeface="Calibri" panose="020F0502020204030204" pitchFamily="34" charset="0"/>
              </a:rPr>
              <a:t>of Test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50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071171" y="2663768"/>
            <a:ext cx="1341082" cy="54288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463489" y="3206648"/>
            <a:ext cx="785175" cy="461969"/>
          </a:xfrm>
          <a:prstGeom prst="ellipse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681293" y="2663768"/>
            <a:ext cx="1046602" cy="56692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274545" y="2743199"/>
            <a:ext cx="705079" cy="463449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4085" y="3761064"/>
            <a:ext cx="725487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7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59" y="854091"/>
            <a:ext cx="8761308" cy="1135575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What is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word class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of the words underlined in the sentence below?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u="sng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My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guest slept like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log and woke up in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</a:rPr>
              <a:t>the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fireplace.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3200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			Tick </a:t>
            </a:r>
            <a:r>
              <a:rPr lang="en-US" sz="3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one</a:t>
            </a:r>
            <a:endParaRPr lang="en-US" sz="28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pronouns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		</a:t>
            </a: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determiners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		</a:t>
            </a: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adjectives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		nouns</a:t>
            </a:r>
            <a:endParaRPr lang="en-US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5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687733" y="3934354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87733" y="4516175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687733" y="5122066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687733" y="5703887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733" y="4540245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259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60" y="854092"/>
            <a:ext cx="7654834" cy="565406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Circle the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object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 in the first sentence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My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pet owl Toby lost his voice last night.  He didn’t give a hoot.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6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48866" y="2175933"/>
            <a:ext cx="1540933" cy="55033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008" y="3602060"/>
            <a:ext cx="1891791" cy="252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85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499359" y="854091"/>
            <a:ext cx="8761308" cy="565407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Which sentence uses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capital letters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correctly?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The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M1 northbound between Sheffield and Barnsley has been </a:t>
            </a: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blocked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by an overturned </a:t>
            </a:r>
            <a:r>
              <a:rPr lang="en-GB" sz="2400" kern="1400" dirty="0" err="1">
                <a:solidFill>
                  <a:srgbClr val="424242"/>
                </a:solidFill>
                <a:latin typeface="Arial" panose="020B0604020202020204" pitchFamily="34" charset="0"/>
              </a:rPr>
              <a:t>tesco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 lorry.</a:t>
            </a:r>
            <a:r>
              <a:rPr lang="en-GB" sz="24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The M1 northbound between </a:t>
            </a:r>
            <a:r>
              <a:rPr lang="en-GB" sz="2400" kern="1400" dirty="0" err="1" smtClean="0">
                <a:solidFill>
                  <a:srgbClr val="424242"/>
                </a:solidFill>
                <a:latin typeface="Arial" panose="020B0604020202020204" pitchFamily="34" charset="0"/>
              </a:rPr>
              <a:t>sheffield</a:t>
            </a: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 and </a:t>
            </a:r>
            <a:r>
              <a:rPr lang="en-GB" sz="2400" kern="1400" dirty="0" err="1" smtClean="0">
                <a:solidFill>
                  <a:srgbClr val="424242"/>
                </a:solidFill>
                <a:latin typeface="Arial" panose="020B0604020202020204" pitchFamily="34" charset="0"/>
              </a:rPr>
              <a:t>barnsley</a:t>
            </a: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 has been blocked by an overturned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Tesco lorry. 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The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M1 northbound between Sheffield and Barnsley has been </a:t>
            </a: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blocked by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an overturned Tesco lorry. </a:t>
            </a:r>
            <a:r>
              <a:rPr lang="en-GB" sz="28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The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m1 northbound between Sheffield and Barnsley has been </a:t>
            </a: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blocked by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an overturned Tesco lorry. </a:t>
            </a: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300"/>
              </a:spcAft>
            </a:pP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The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lorry was carrying 3 tonnes of onions. Police are advising stranded motorists to </a:t>
            </a:r>
            <a:r>
              <a:rPr lang="en-GB" sz="2400" kern="1400" dirty="0" smtClean="0">
                <a:solidFill>
                  <a:srgbClr val="424242"/>
                </a:solidFill>
                <a:latin typeface="Arial" panose="020B0604020202020204" pitchFamily="34" charset="0"/>
              </a:rPr>
              <a:t>find </a:t>
            </a:r>
            <a:r>
              <a:rPr lang="en-GB" sz="2400" kern="1400" dirty="0">
                <a:solidFill>
                  <a:srgbClr val="424242"/>
                </a:solidFill>
                <a:latin typeface="Arial" panose="020B0604020202020204" pitchFamily="34" charset="0"/>
              </a:rPr>
              <a:t>a hard shoulder to cry on.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2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</a:rPr>
              <a:t>7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273570" y="1706484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1273570" y="2799489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1297412" y="3765778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1297412" y="4709948"/>
            <a:ext cx="334433" cy="383645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305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688" y="3804830"/>
            <a:ext cx="347157" cy="3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38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256989" y="854092"/>
            <a:ext cx="8550558" cy="1106910"/>
          </a:xfrm>
          <a:prstGeom prst="roundRect">
            <a:avLst>
              <a:gd name="adj" fmla="val 16667"/>
            </a:avLst>
          </a:prstGeom>
          <a:solidFill>
            <a:srgbClr val="FFE8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Insert a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</a:rPr>
              <a:t>subordinating conjunction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to complete the sentence below.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I hate Russian dolls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____________  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they’re so full of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themselves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1154" y="854092"/>
            <a:ext cx="670560" cy="565406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8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5210" y="2704374"/>
            <a:ext cx="1850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30715" y="6642556"/>
            <a:ext cx="9203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By Original photo: </a:t>
            </a:r>
            <a:r>
              <a:rPr lang="en-GB" sz="800" dirty="0" err="1"/>
              <a:t>User:FanghongDerivative</a:t>
            </a:r>
            <a:r>
              <a:rPr lang="en-GB" sz="800" dirty="0"/>
              <a:t> work: User:Gnomz007 [GFDL (http://www.gnu.org/copyleft/fdl.html) or CC-BY-SA-3.0 (http://creativecommons.org/licenses/by-sa/3.0/)], via Wikimedia Commons</a:t>
            </a:r>
          </a:p>
        </p:txBody>
      </p:sp>
      <p:pic>
        <p:nvPicPr>
          <p:cNvPr id="2050" name="Picture 2" descr="https://upload.wikimedia.org/wikipedia/commons/thumb/d/d2/Russian-Matroshka_no_bg.jpg/960px-Russian-Matroshka_no_b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454" y="3526425"/>
            <a:ext cx="3521625" cy="281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98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1503</Words>
  <Application>Microsoft Office PowerPoint</Application>
  <PresentationFormat>Widescreen</PresentationFormat>
  <Paragraphs>714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Barnett</dc:creator>
  <cp:lastModifiedBy>Peter Barnett</cp:lastModifiedBy>
  <cp:revision>50</cp:revision>
  <dcterms:created xsi:type="dcterms:W3CDTF">2018-10-28T15:02:33Z</dcterms:created>
  <dcterms:modified xsi:type="dcterms:W3CDTF">2018-11-08T13:55:27Z</dcterms:modified>
</cp:coreProperties>
</file>