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Lst>
  <p:notesMasterIdLst>
    <p:notesMasterId r:id="rId40"/>
  </p:notesMasterIdLst>
  <p:sldIdLst>
    <p:sldId id="256" r:id="rId3"/>
    <p:sldId id="257" r:id="rId4"/>
    <p:sldId id="260" r:id="rId5"/>
    <p:sldId id="262" r:id="rId6"/>
    <p:sldId id="264" r:id="rId7"/>
    <p:sldId id="258" r:id="rId8"/>
    <p:sldId id="259" r:id="rId9"/>
    <p:sldId id="265" r:id="rId10"/>
    <p:sldId id="272" r:id="rId11"/>
    <p:sldId id="266" r:id="rId12"/>
    <p:sldId id="267" r:id="rId13"/>
    <p:sldId id="268" r:id="rId14"/>
    <p:sldId id="269" r:id="rId15"/>
    <p:sldId id="270" r:id="rId16"/>
    <p:sldId id="271" r:id="rId17"/>
    <p:sldId id="273" r:id="rId18"/>
    <p:sldId id="274" r:id="rId19"/>
    <p:sldId id="275" r:id="rId20"/>
    <p:sldId id="276" r:id="rId21"/>
    <p:sldId id="277" r:id="rId22"/>
    <p:sldId id="278" r:id="rId23"/>
    <p:sldId id="287" r:id="rId24"/>
    <p:sldId id="281" r:id="rId25"/>
    <p:sldId id="288" r:id="rId26"/>
    <p:sldId id="282" r:id="rId27"/>
    <p:sldId id="289" r:id="rId28"/>
    <p:sldId id="283" r:id="rId29"/>
    <p:sldId id="284" r:id="rId30"/>
    <p:sldId id="290" r:id="rId31"/>
    <p:sldId id="285" r:id="rId32"/>
    <p:sldId id="286" r:id="rId33"/>
    <p:sldId id="291" r:id="rId34"/>
    <p:sldId id="292" r:id="rId35"/>
    <p:sldId id="293" r:id="rId36"/>
    <p:sldId id="294" r:id="rId37"/>
    <p:sldId id="295" r:id="rId38"/>
    <p:sldId id="296" r:id="rId39"/>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00" autoAdjust="0"/>
    <p:restoredTop sz="94600"/>
  </p:normalViewPr>
  <p:slideViewPr>
    <p:cSldViewPr>
      <p:cViewPr varScale="1">
        <p:scale>
          <a:sx n="68" d="100"/>
          <a:sy n="68" d="100"/>
        </p:scale>
        <p:origin x="153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GB" altLang="en-US"/>
          </a:p>
        </p:txBody>
      </p:sp>
      <p:sp>
        <p:nvSpPr>
          <p:cNvPr id="215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GB" altLang="en-US"/>
          </a:p>
        </p:txBody>
      </p:sp>
      <p:sp>
        <p:nvSpPr>
          <p:cNvPr id="215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5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215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GB" altLang="en-US"/>
          </a:p>
        </p:txBody>
      </p:sp>
      <p:sp>
        <p:nvSpPr>
          <p:cNvPr id="215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B1297992-FBF7-4394-936B-531FEA3825C2}" type="slidenum">
              <a:rPr lang="en-GB" altLang="en-US"/>
              <a:pPr/>
              <a:t>‹#›</a:t>
            </a:fld>
            <a:endParaRPr lang="en-GB" altLang="en-US"/>
          </a:p>
        </p:txBody>
      </p:sp>
    </p:spTree>
    <p:extLst>
      <p:ext uri="{BB962C8B-B14F-4D97-AF65-F5344CB8AC3E}">
        <p14:creationId xmlns:p14="http://schemas.microsoft.com/office/powerpoint/2010/main" val="241964400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Arial" panose="020B0604020202020204" pitchFamily="34" charset="0"/>
                <a:ea typeface="+mn-ea"/>
                <a:cs typeface="Arial" panose="020B0604020202020204" pitchFamily="34" charset="0"/>
              </a:rPr>
              <a:t>https://www.flickr.com/photos/xubangwen/9638440194</a:t>
            </a:r>
          </a:p>
          <a:p>
            <a:r>
              <a:rPr lang="en-GB" sz="1200" kern="1200" dirty="0">
                <a:solidFill>
                  <a:schemeClr val="tx1"/>
                </a:solidFill>
                <a:effectLst/>
                <a:latin typeface="Arial" panose="020B0604020202020204" pitchFamily="34" charset="0"/>
                <a:ea typeface="+mn-ea"/>
                <a:cs typeface="Arial" panose="020B0604020202020204" pitchFamily="34" charset="0"/>
              </a:rPr>
              <a:t> </a:t>
            </a:r>
          </a:p>
          <a:p>
            <a:endParaRPr lang="en-GB" dirty="0"/>
          </a:p>
        </p:txBody>
      </p:sp>
      <p:sp>
        <p:nvSpPr>
          <p:cNvPr id="4" name="Slide Number Placeholder 3"/>
          <p:cNvSpPr>
            <a:spLocks noGrp="1"/>
          </p:cNvSpPr>
          <p:nvPr>
            <p:ph type="sldNum" sz="quarter" idx="10"/>
          </p:nvPr>
        </p:nvSpPr>
        <p:spPr/>
        <p:txBody>
          <a:bodyPr/>
          <a:lstStyle/>
          <a:p>
            <a:fld id="{B1297992-FBF7-4394-936B-531FEA3825C2}" type="slidenum">
              <a:rPr lang="en-GB" altLang="en-US" smtClean="0"/>
              <a:pPr/>
              <a:t>2</a:t>
            </a:fld>
            <a:endParaRPr lang="en-GB" altLang="en-US"/>
          </a:p>
        </p:txBody>
      </p:sp>
    </p:spTree>
    <p:extLst>
      <p:ext uri="{BB962C8B-B14F-4D97-AF65-F5344CB8AC3E}">
        <p14:creationId xmlns:p14="http://schemas.microsoft.com/office/powerpoint/2010/main" val="1759546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sz="1200" kern="1200" dirty="0">
                <a:solidFill>
                  <a:schemeClr val="tx1"/>
                </a:solidFill>
                <a:effectLst/>
                <a:latin typeface="Arial" panose="020B0604020202020204" pitchFamily="34" charset="0"/>
                <a:ea typeface="+mn-ea"/>
                <a:cs typeface="Arial" panose="020B0604020202020204" pitchFamily="34" charset="0"/>
              </a:rPr>
              <a:t>http://maxpixel.freegreatpicture.com/photo-111695</a:t>
            </a:r>
          </a:p>
          <a:p>
            <a:endParaRPr lang="en-GB" dirty="0"/>
          </a:p>
        </p:txBody>
      </p:sp>
      <p:sp>
        <p:nvSpPr>
          <p:cNvPr id="4" name="Slide Number Placeholder 3"/>
          <p:cNvSpPr>
            <a:spLocks noGrp="1"/>
          </p:cNvSpPr>
          <p:nvPr>
            <p:ph type="sldNum" sz="quarter" idx="10"/>
          </p:nvPr>
        </p:nvSpPr>
        <p:spPr/>
        <p:txBody>
          <a:bodyPr/>
          <a:lstStyle/>
          <a:p>
            <a:fld id="{B1297992-FBF7-4394-936B-531FEA3825C2}" type="slidenum">
              <a:rPr lang="en-GB" altLang="en-US" smtClean="0"/>
              <a:pPr/>
              <a:t>8</a:t>
            </a:fld>
            <a:endParaRPr lang="en-GB" altLang="en-US"/>
          </a:p>
        </p:txBody>
      </p:sp>
    </p:spTree>
    <p:extLst>
      <p:ext uri="{BB962C8B-B14F-4D97-AF65-F5344CB8AC3E}">
        <p14:creationId xmlns:p14="http://schemas.microsoft.com/office/powerpoint/2010/main" val="454192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sz="1200" kern="1200" dirty="0">
                <a:solidFill>
                  <a:schemeClr val="tx1"/>
                </a:solidFill>
                <a:effectLst/>
                <a:latin typeface="Arial" panose="020B0604020202020204" pitchFamily="34" charset="0"/>
                <a:ea typeface="+mn-ea"/>
                <a:cs typeface="Arial" panose="020B0604020202020204" pitchFamily="34" charset="0"/>
              </a:rPr>
              <a:t>https://commons.wikimedia.org/wiki/File%3ASingapore_Airlines_inflight_meal_lunch.jpg</a:t>
            </a:r>
          </a:p>
          <a:p>
            <a:endParaRPr lang="en-GB" dirty="0"/>
          </a:p>
        </p:txBody>
      </p:sp>
      <p:sp>
        <p:nvSpPr>
          <p:cNvPr id="4" name="Slide Number Placeholder 3"/>
          <p:cNvSpPr>
            <a:spLocks noGrp="1"/>
          </p:cNvSpPr>
          <p:nvPr>
            <p:ph type="sldNum" sz="quarter" idx="10"/>
          </p:nvPr>
        </p:nvSpPr>
        <p:spPr/>
        <p:txBody>
          <a:bodyPr/>
          <a:lstStyle/>
          <a:p>
            <a:fld id="{B1297992-FBF7-4394-936B-531FEA3825C2}" type="slidenum">
              <a:rPr lang="en-GB" altLang="en-US" smtClean="0"/>
              <a:pPr/>
              <a:t>10</a:t>
            </a:fld>
            <a:endParaRPr lang="en-GB" altLang="en-US"/>
          </a:p>
        </p:txBody>
      </p:sp>
    </p:spTree>
    <p:extLst>
      <p:ext uri="{BB962C8B-B14F-4D97-AF65-F5344CB8AC3E}">
        <p14:creationId xmlns:p14="http://schemas.microsoft.com/office/powerpoint/2010/main" val="18023835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1297992-FBF7-4394-936B-531FEA3825C2}" type="slidenum">
              <a:rPr lang="en-GB" altLang="en-US" smtClean="0"/>
              <a:pPr/>
              <a:t>18</a:t>
            </a:fld>
            <a:endParaRPr lang="en-GB" altLang="en-US"/>
          </a:p>
        </p:txBody>
      </p:sp>
    </p:spTree>
    <p:extLst>
      <p:ext uri="{BB962C8B-B14F-4D97-AF65-F5344CB8AC3E}">
        <p14:creationId xmlns:p14="http://schemas.microsoft.com/office/powerpoint/2010/main" val="112616408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image" Target="../media/image2.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ctrTitle"/>
            <p:custDataLst>
              <p:tags r:id="rId1"/>
            </p:custDataLst>
          </p:nvPr>
        </p:nvSpPr>
        <p:spPr>
          <a:xfrm>
            <a:off x="2701925" y="2130425"/>
            <a:ext cx="4800600" cy="1470025"/>
          </a:xfrm>
        </p:spPr>
        <p:txBody>
          <a:bodyPr/>
          <a:lstStyle>
            <a:lvl1pPr>
              <a:buClr>
                <a:srgbClr val="FFFFFF"/>
              </a:buClr>
              <a:defRPr/>
            </a:lvl1pPr>
          </a:lstStyle>
          <a:p>
            <a:pPr lvl="0"/>
            <a:r>
              <a:rPr lang="en-US" altLang="en-US" noProof="0"/>
              <a:t>Click to edit Master title style</a:t>
            </a:r>
            <a:endParaRPr lang="en-GB" altLang="en-US" noProof="0"/>
          </a:p>
        </p:txBody>
      </p:sp>
      <p:sp>
        <p:nvSpPr>
          <p:cNvPr id="40963" name="Rectangle 3"/>
          <p:cNvSpPr>
            <a:spLocks noGrp="1" noChangeArrowheads="1"/>
          </p:cNvSpPr>
          <p:nvPr>
            <p:ph type="subTitle" idx="1"/>
            <p:custDataLst>
              <p:tags r:id="rId2"/>
            </p:custDataLst>
          </p:nvPr>
        </p:nvSpPr>
        <p:spPr>
          <a:xfrm>
            <a:off x="2701925" y="3886200"/>
            <a:ext cx="4114800" cy="1752600"/>
          </a:xfrm>
        </p:spPr>
        <p:txBody>
          <a:bodyPr/>
          <a:lstStyle>
            <a:lvl1pPr marL="0" indent="0">
              <a:buClr>
                <a:srgbClr val="FFFFFF"/>
              </a:buClr>
              <a:buFontTx/>
              <a:buNone/>
              <a:defRPr/>
            </a:lvl1pPr>
          </a:lstStyle>
          <a:p>
            <a:pPr lvl="0"/>
            <a:r>
              <a:rPr lang="en-US" altLang="en-US" noProof="0"/>
              <a:t>Click to edit Master subtitle style</a:t>
            </a:r>
            <a:endParaRPr lang="en-GB" altLang="en-US" noProof="0"/>
          </a:p>
        </p:txBody>
      </p:sp>
      <p:sp>
        <p:nvSpPr>
          <p:cNvPr id="40964" name="Rectangle 4"/>
          <p:cNvSpPr>
            <a:spLocks noGrp="1" noChangeArrowheads="1"/>
          </p:cNvSpPr>
          <p:nvPr>
            <p:ph type="dt" sz="half" idx="2"/>
          </p:nvPr>
        </p:nvSpPr>
        <p:spPr/>
        <p:txBody>
          <a:bodyPr/>
          <a:lstStyle>
            <a:lvl1pPr>
              <a:defRPr/>
            </a:lvl1pPr>
          </a:lstStyle>
          <a:p>
            <a:endParaRPr lang="en-GB" altLang="en-US"/>
          </a:p>
        </p:txBody>
      </p:sp>
      <p:sp>
        <p:nvSpPr>
          <p:cNvPr id="40965" name="Rectangle 5"/>
          <p:cNvSpPr>
            <a:spLocks noGrp="1" noChangeArrowheads="1"/>
          </p:cNvSpPr>
          <p:nvPr>
            <p:ph type="ftr" sz="quarter" idx="3"/>
          </p:nvPr>
        </p:nvSpPr>
        <p:spPr/>
        <p:txBody>
          <a:bodyPr/>
          <a:lstStyle>
            <a:lvl1pPr>
              <a:defRPr/>
            </a:lvl1pPr>
          </a:lstStyle>
          <a:p>
            <a:endParaRPr lang="en-GB" altLang="en-US"/>
          </a:p>
        </p:txBody>
      </p:sp>
      <p:sp>
        <p:nvSpPr>
          <p:cNvPr id="40966" name="Rectangle 6"/>
          <p:cNvSpPr>
            <a:spLocks noGrp="1" noChangeArrowheads="1"/>
          </p:cNvSpPr>
          <p:nvPr>
            <p:ph type="sldNum" sz="quarter" idx="4"/>
          </p:nvPr>
        </p:nvSpPr>
        <p:spPr/>
        <p:txBody>
          <a:bodyPr/>
          <a:lstStyle>
            <a:lvl1pPr>
              <a:defRPr/>
            </a:lvl1pPr>
          </a:lstStyle>
          <a:p>
            <a:fld id="{DA69BB19-4023-4A47-8085-2F1CC5C1F0F8}" type="slidenum">
              <a:rPr lang="en-GB" altLang="en-US"/>
              <a:pPr/>
              <a:t>‹#›</a:t>
            </a:fld>
            <a:endParaRPr lang="en-GB"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D2EB48AD-8676-4394-833C-04C1B8524A90}" type="slidenum">
              <a:rPr lang="en-GB" altLang="en-US"/>
              <a:pPr/>
              <a:t>‹#›</a:t>
            </a:fld>
            <a:endParaRPr lang="en-GB" altLang="en-US"/>
          </a:p>
        </p:txBody>
      </p:sp>
    </p:spTree>
    <p:extLst>
      <p:ext uri="{BB962C8B-B14F-4D97-AF65-F5344CB8AC3E}">
        <p14:creationId xmlns:p14="http://schemas.microsoft.com/office/powerpoint/2010/main" val="332166955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39025" y="274638"/>
            <a:ext cx="158115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693988" y="274638"/>
            <a:ext cx="4592637"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38D55C05-44A0-4BA4-A3BB-9EB74AC96472}" type="slidenum">
              <a:rPr lang="en-GB" altLang="en-US"/>
              <a:pPr/>
              <a:t>‹#›</a:t>
            </a:fld>
            <a:endParaRPr lang="en-GB" altLang="en-US"/>
          </a:p>
        </p:txBody>
      </p:sp>
    </p:spTree>
    <p:extLst>
      <p:ext uri="{BB962C8B-B14F-4D97-AF65-F5344CB8AC3E}">
        <p14:creationId xmlns:p14="http://schemas.microsoft.com/office/powerpoint/2010/main" val="3671841892"/>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136525" y="136525"/>
            <a:ext cx="8866188" cy="6581775"/>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8131" name="Rectangle 3"/>
          <p:cNvSpPr>
            <a:spLocks noGrp="1" noChangeArrowheads="1"/>
          </p:cNvSpPr>
          <p:nvPr>
            <p:ph type="ctrTitle"/>
            <p:custDataLst>
              <p:tags r:id="rId1"/>
            </p:custDataLst>
          </p:nvPr>
        </p:nvSpPr>
        <p:spPr>
          <a:xfrm>
            <a:off x="455613" y="2130425"/>
            <a:ext cx="7313612" cy="1470025"/>
          </a:xfrm>
        </p:spPr>
        <p:txBody>
          <a:bodyPr/>
          <a:lstStyle>
            <a:lvl1pPr>
              <a:defRPr/>
            </a:lvl1pPr>
          </a:lstStyle>
          <a:p>
            <a:pPr lvl="0"/>
            <a:r>
              <a:rPr lang="en-GB" altLang="en-US" noProof="0"/>
              <a:t>Click to edit Master title style</a:t>
            </a:r>
          </a:p>
        </p:txBody>
      </p:sp>
      <p:sp>
        <p:nvSpPr>
          <p:cNvPr id="48132" name="Rectangle 4"/>
          <p:cNvSpPr>
            <a:spLocks noGrp="1" noChangeArrowheads="1"/>
          </p:cNvSpPr>
          <p:nvPr>
            <p:ph type="subTitle" idx="1"/>
            <p:custDataLst>
              <p:tags r:id="rId2"/>
            </p:custDataLst>
          </p:nvPr>
        </p:nvSpPr>
        <p:spPr>
          <a:xfrm>
            <a:off x="455613" y="3886200"/>
            <a:ext cx="7313612" cy="1752600"/>
          </a:xfrm>
        </p:spPr>
        <p:txBody>
          <a:bodyPr/>
          <a:lstStyle>
            <a:lvl1pPr marL="0" indent="0">
              <a:buClr>
                <a:srgbClr val="FFFFFF"/>
              </a:buClr>
              <a:buFontTx/>
              <a:buNone/>
              <a:defRPr/>
            </a:lvl1pPr>
          </a:lstStyle>
          <a:p>
            <a:pPr lvl="0"/>
            <a:r>
              <a:rPr lang="en-GB" altLang="en-US" noProof="0"/>
              <a:t>Click to edit Master subtitle style</a:t>
            </a:r>
          </a:p>
        </p:txBody>
      </p:sp>
      <p:sp>
        <p:nvSpPr>
          <p:cNvPr id="48133" name="Rectangle 5"/>
          <p:cNvSpPr>
            <a:spLocks noGrp="1" noChangeArrowheads="1"/>
          </p:cNvSpPr>
          <p:nvPr>
            <p:ph type="dt" sz="half" idx="2"/>
          </p:nvPr>
        </p:nvSpPr>
        <p:spPr/>
        <p:txBody>
          <a:bodyPr/>
          <a:lstStyle>
            <a:lvl1pPr>
              <a:defRPr/>
            </a:lvl1pPr>
          </a:lstStyle>
          <a:p>
            <a:endParaRPr lang="en-GB" altLang="en-US"/>
          </a:p>
        </p:txBody>
      </p:sp>
      <p:sp>
        <p:nvSpPr>
          <p:cNvPr id="48134" name="Rectangle 6"/>
          <p:cNvSpPr>
            <a:spLocks noGrp="1" noChangeArrowheads="1"/>
          </p:cNvSpPr>
          <p:nvPr>
            <p:ph type="ftr" sz="quarter" idx="3"/>
          </p:nvPr>
        </p:nvSpPr>
        <p:spPr/>
        <p:txBody>
          <a:bodyPr/>
          <a:lstStyle>
            <a:lvl1pPr>
              <a:defRPr/>
            </a:lvl1pPr>
          </a:lstStyle>
          <a:p>
            <a:endParaRPr lang="en-GB" altLang="en-US"/>
          </a:p>
        </p:txBody>
      </p:sp>
      <p:sp>
        <p:nvSpPr>
          <p:cNvPr id="48135" name="Rectangle 7"/>
          <p:cNvSpPr>
            <a:spLocks noGrp="1" noChangeArrowheads="1"/>
          </p:cNvSpPr>
          <p:nvPr>
            <p:ph type="sldNum" sz="quarter" idx="4"/>
          </p:nvPr>
        </p:nvSpPr>
        <p:spPr/>
        <p:txBody>
          <a:bodyPr/>
          <a:lstStyle>
            <a:lvl1pPr>
              <a:defRPr/>
            </a:lvl1pPr>
          </a:lstStyle>
          <a:p>
            <a:fld id="{A51A4F31-6DDE-4620-A6CE-A8F603315F2A}" type="slidenum">
              <a:rPr lang="en-GB" altLang="en-US"/>
              <a:pPr/>
              <a:t>‹#›</a:t>
            </a:fld>
            <a:endParaRPr lang="en-GB" alt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84DA1901-BB21-41AF-A0DE-59EEF7DFB32A}" type="slidenum">
              <a:rPr lang="en-GB" altLang="en-US"/>
              <a:pPr/>
              <a:t>‹#›</a:t>
            </a:fld>
            <a:endParaRPr lang="en-GB" altLang="en-US"/>
          </a:p>
        </p:txBody>
      </p:sp>
    </p:spTree>
    <p:extLst>
      <p:ext uri="{BB962C8B-B14F-4D97-AF65-F5344CB8AC3E}">
        <p14:creationId xmlns:p14="http://schemas.microsoft.com/office/powerpoint/2010/main" val="1291537319"/>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F0C06EF7-5BF7-4E9B-BF5B-D8FD72BDD4E9}" type="slidenum">
              <a:rPr lang="en-GB" altLang="en-US"/>
              <a:pPr/>
              <a:t>‹#›</a:t>
            </a:fld>
            <a:endParaRPr lang="en-GB" altLang="en-US"/>
          </a:p>
        </p:txBody>
      </p:sp>
    </p:spTree>
    <p:extLst>
      <p:ext uri="{BB962C8B-B14F-4D97-AF65-F5344CB8AC3E}">
        <p14:creationId xmlns:p14="http://schemas.microsoft.com/office/powerpoint/2010/main" val="2403372638"/>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5613" y="1600200"/>
            <a:ext cx="4037012"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5025" y="1600200"/>
            <a:ext cx="4037013"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4CCE6BB9-1896-4EC7-AE62-82A5AE6B4ADE}" type="slidenum">
              <a:rPr lang="en-GB" altLang="en-US"/>
              <a:pPr/>
              <a:t>‹#›</a:t>
            </a:fld>
            <a:endParaRPr lang="en-GB" altLang="en-US"/>
          </a:p>
        </p:txBody>
      </p:sp>
    </p:spTree>
    <p:extLst>
      <p:ext uri="{BB962C8B-B14F-4D97-AF65-F5344CB8AC3E}">
        <p14:creationId xmlns:p14="http://schemas.microsoft.com/office/powerpoint/2010/main" val="3857492539"/>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endParaRPr lang="en-GB" altLang="en-US"/>
          </a:p>
        </p:txBody>
      </p:sp>
      <p:sp>
        <p:nvSpPr>
          <p:cNvPr id="8" name="Footer Placeholder 7"/>
          <p:cNvSpPr>
            <a:spLocks noGrp="1"/>
          </p:cNvSpPr>
          <p:nvPr>
            <p:ph type="ftr" sz="quarter" idx="11"/>
          </p:nvPr>
        </p:nvSpPr>
        <p:spPr/>
        <p:txBody>
          <a:bodyPr/>
          <a:lstStyle>
            <a:lvl1pPr>
              <a:defRPr/>
            </a:lvl1pPr>
          </a:lstStyle>
          <a:p>
            <a:endParaRPr lang="en-GB" altLang="en-US"/>
          </a:p>
        </p:txBody>
      </p:sp>
      <p:sp>
        <p:nvSpPr>
          <p:cNvPr id="9" name="Slide Number Placeholder 8"/>
          <p:cNvSpPr>
            <a:spLocks noGrp="1"/>
          </p:cNvSpPr>
          <p:nvPr>
            <p:ph type="sldNum" sz="quarter" idx="12"/>
          </p:nvPr>
        </p:nvSpPr>
        <p:spPr/>
        <p:txBody>
          <a:bodyPr/>
          <a:lstStyle>
            <a:lvl1pPr>
              <a:defRPr/>
            </a:lvl1pPr>
          </a:lstStyle>
          <a:p>
            <a:fld id="{9396FBEE-D9A3-460D-BD67-73D7F432C149}" type="slidenum">
              <a:rPr lang="en-GB" altLang="en-US"/>
              <a:pPr/>
              <a:t>‹#›</a:t>
            </a:fld>
            <a:endParaRPr lang="en-GB" altLang="en-US"/>
          </a:p>
        </p:txBody>
      </p:sp>
    </p:spTree>
    <p:extLst>
      <p:ext uri="{BB962C8B-B14F-4D97-AF65-F5344CB8AC3E}">
        <p14:creationId xmlns:p14="http://schemas.microsoft.com/office/powerpoint/2010/main" val="2005481844"/>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ltLang="en-US"/>
          </a:p>
        </p:txBody>
      </p:sp>
      <p:sp>
        <p:nvSpPr>
          <p:cNvPr id="4" name="Footer Placeholder 3"/>
          <p:cNvSpPr>
            <a:spLocks noGrp="1"/>
          </p:cNvSpPr>
          <p:nvPr>
            <p:ph type="ftr" sz="quarter" idx="11"/>
          </p:nvPr>
        </p:nvSpPr>
        <p:spPr/>
        <p:txBody>
          <a:bodyPr/>
          <a:lstStyle>
            <a:lvl1pPr>
              <a:defRPr/>
            </a:lvl1pPr>
          </a:lstStyle>
          <a:p>
            <a:endParaRPr lang="en-GB" altLang="en-US"/>
          </a:p>
        </p:txBody>
      </p:sp>
      <p:sp>
        <p:nvSpPr>
          <p:cNvPr id="5" name="Slide Number Placeholder 4"/>
          <p:cNvSpPr>
            <a:spLocks noGrp="1"/>
          </p:cNvSpPr>
          <p:nvPr>
            <p:ph type="sldNum" sz="quarter" idx="12"/>
          </p:nvPr>
        </p:nvSpPr>
        <p:spPr/>
        <p:txBody>
          <a:bodyPr/>
          <a:lstStyle>
            <a:lvl1pPr>
              <a:defRPr/>
            </a:lvl1pPr>
          </a:lstStyle>
          <a:p>
            <a:fld id="{D91A7241-CF23-423D-955E-5DDB0B9DC7C3}" type="slidenum">
              <a:rPr lang="en-GB" altLang="en-US"/>
              <a:pPr/>
              <a:t>‹#›</a:t>
            </a:fld>
            <a:endParaRPr lang="en-GB" altLang="en-US"/>
          </a:p>
        </p:txBody>
      </p:sp>
    </p:spTree>
    <p:extLst>
      <p:ext uri="{BB962C8B-B14F-4D97-AF65-F5344CB8AC3E}">
        <p14:creationId xmlns:p14="http://schemas.microsoft.com/office/powerpoint/2010/main" val="3626281788"/>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ltLang="en-US"/>
          </a:p>
        </p:txBody>
      </p:sp>
      <p:sp>
        <p:nvSpPr>
          <p:cNvPr id="3" name="Footer Placeholder 2"/>
          <p:cNvSpPr>
            <a:spLocks noGrp="1"/>
          </p:cNvSpPr>
          <p:nvPr>
            <p:ph type="ftr" sz="quarter" idx="11"/>
          </p:nvPr>
        </p:nvSpPr>
        <p:spPr/>
        <p:txBody>
          <a:bodyPr/>
          <a:lstStyle>
            <a:lvl1pPr>
              <a:defRPr/>
            </a:lvl1pPr>
          </a:lstStyle>
          <a:p>
            <a:endParaRPr lang="en-GB" altLang="en-US"/>
          </a:p>
        </p:txBody>
      </p:sp>
      <p:sp>
        <p:nvSpPr>
          <p:cNvPr id="4" name="Slide Number Placeholder 3"/>
          <p:cNvSpPr>
            <a:spLocks noGrp="1"/>
          </p:cNvSpPr>
          <p:nvPr>
            <p:ph type="sldNum" sz="quarter" idx="12"/>
          </p:nvPr>
        </p:nvSpPr>
        <p:spPr/>
        <p:txBody>
          <a:bodyPr/>
          <a:lstStyle>
            <a:lvl1pPr>
              <a:defRPr/>
            </a:lvl1pPr>
          </a:lstStyle>
          <a:p>
            <a:fld id="{AC9C46B6-692A-45B1-B9B9-39164132D3E4}" type="slidenum">
              <a:rPr lang="en-GB" altLang="en-US"/>
              <a:pPr/>
              <a:t>‹#›</a:t>
            </a:fld>
            <a:endParaRPr lang="en-GB" altLang="en-US"/>
          </a:p>
        </p:txBody>
      </p:sp>
    </p:spTree>
    <p:extLst>
      <p:ext uri="{BB962C8B-B14F-4D97-AF65-F5344CB8AC3E}">
        <p14:creationId xmlns:p14="http://schemas.microsoft.com/office/powerpoint/2010/main" val="3719880293"/>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3FD7F101-44D7-4BED-A7AF-8F69D951A2A3}" type="slidenum">
              <a:rPr lang="en-GB" altLang="en-US"/>
              <a:pPr/>
              <a:t>‹#›</a:t>
            </a:fld>
            <a:endParaRPr lang="en-GB" altLang="en-US"/>
          </a:p>
        </p:txBody>
      </p:sp>
    </p:spTree>
    <p:extLst>
      <p:ext uri="{BB962C8B-B14F-4D97-AF65-F5344CB8AC3E}">
        <p14:creationId xmlns:p14="http://schemas.microsoft.com/office/powerpoint/2010/main" val="248892922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E17CAAE1-71B1-407B-BE07-6AFF982AA53D}" type="slidenum">
              <a:rPr lang="en-GB" altLang="en-US"/>
              <a:pPr/>
              <a:t>‹#›</a:t>
            </a:fld>
            <a:endParaRPr lang="en-GB" altLang="en-US"/>
          </a:p>
        </p:txBody>
      </p:sp>
    </p:spTree>
    <p:extLst>
      <p:ext uri="{BB962C8B-B14F-4D97-AF65-F5344CB8AC3E}">
        <p14:creationId xmlns:p14="http://schemas.microsoft.com/office/powerpoint/2010/main" val="624560955"/>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C074670E-E29A-446D-8AAC-E00060C9D7E2}" type="slidenum">
              <a:rPr lang="en-GB" altLang="en-US"/>
              <a:pPr/>
              <a:t>‹#›</a:t>
            </a:fld>
            <a:endParaRPr lang="en-GB" altLang="en-US"/>
          </a:p>
        </p:txBody>
      </p:sp>
    </p:spTree>
    <p:extLst>
      <p:ext uri="{BB962C8B-B14F-4D97-AF65-F5344CB8AC3E}">
        <p14:creationId xmlns:p14="http://schemas.microsoft.com/office/powerpoint/2010/main" val="1521212747"/>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A8CF859F-6F45-4726-B33E-716F1280985B}" type="slidenum">
              <a:rPr lang="en-GB" altLang="en-US"/>
              <a:pPr/>
              <a:t>‹#›</a:t>
            </a:fld>
            <a:endParaRPr lang="en-GB" altLang="en-US"/>
          </a:p>
        </p:txBody>
      </p:sp>
    </p:spTree>
    <p:extLst>
      <p:ext uri="{BB962C8B-B14F-4D97-AF65-F5344CB8AC3E}">
        <p14:creationId xmlns:p14="http://schemas.microsoft.com/office/powerpoint/2010/main" val="498006943"/>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274638"/>
            <a:ext cx="2055813"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5613" y="274638"/>
            <a:ext cx="6018212"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6B1E3CC9-F58B-4106-B80D-C608DE589BC4}" type="slidenum">
              <a:rPr lang="en-GB" altLang="en-US"/>
              <a:pPr/>
              <a:t>‹#›</a:t>
            </a:fld>
            <a:endParaRPr lang="en-GB" altLang="en-US"/>
          </a:p>
        </p:txBody>
      </p:sp>
    </p:spTree>
    <p:extLst>
      <p:ext uri="{BB962C8B-B14F-4D97-AF65-F5344CB8AC3E}">
        <p14:creationId xmlns:p14="http://schemas.microsoft.com/office/powerpoint/2010/main" val="36630587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FE0823A2-1114-4D61-85A6-D1AA25BD594A}" type="slidenum">
              <a:rPr lang="en-GB" altLang="en-US"/>
              <a:pPr/>
              <a:t>‹#›</a:t>
            </a:fld>
            <a:endParaRPr lang="en-GB" altLang="en-US"/>
          </a:p>
        </p:txBody>
      </p:sp>
    </p:spTree>
    <p:extLst>
      <p:ext uri="{BB962C8B-B14F-4D97-AF65-F5344CB8AC3E}">
        <p14:creationId xmlns:p14="http://schemas.microsoft.com/office/powerpoint/2010/main" val="427088367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2693988" y="1600200"/>
            <a:ext cx="30861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932488" y="1600200"/>
            <a:ext cx="3087687"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63BF730A-D9A3-41A2-87AA-09C48505595C}" type="slidenum">
              <a:rPr lang="en-GB" altLang="en-US"/>
              <a:pPr/>
              <a:t>‹#›</a:t>
            </a:fld>
            <a:endParaRPr lang="en-GB" altLang="en-US"/>
          </a:p>
        </p:txBody>
      </p:sp>
    </p:spTree>
    <p:extLst>
      <p:ext uri="{BB962C8B-B14F-4D97-AF65-F5344CB8AC3E}">
        <p14:creationId xmlns:p14="http://schemas.microsoft.com/office/powerpoint/2010/main" val="380247239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endParaRPr lang="en-GB" altLang="en-US"/>
          </a:p>
        </p:txBody>
      </p:sp>
      <p:sp>
        <p:nvSpPr>
          <p:cNvPr id="8" name="Footer Placeholder 7"/>
          <p:cNvSpPr>
            <a:spLocks noGrp="1"/>
          </p:cNvSpPr>
          <p:nvPr>
            <p:ph type="ftr" sz="quarter" idx="11"/>
          </p:nvPr>
        </p:nvSpPr>
        <p:spPr/>
        <p:txBody>
          <a:bodyPr/>
          <a:lstStyle>
            <a:lvl1pPr>
              <a:defRPr/>
            </a:lvl1pPr>
          </a:lstStyle>
          <a:p>
            <a:endParaRPr lang="en-GB" altLang="en-US"/>
          </a:p>
        </p:txBody>
      </p:sp>
      <p:sp>
        <p:nvSpPr>
          <p:cNvPr id="9" name="Slide Number Placeholder 8"/>
          <p:cNvSpPr>
            <a:spLocks noGrp="1"/>
          </p:cNvSpPr>
          <p:nvPr>
            <p:ph type="sldNum" sz="quarter" idx="12"/>
          </p:nvPr>
        </p:nvSpPr>
        <p:spPr/>
        <p:txBody>
          <a:bodyPr/>
          <a:lstStyle>
            <a:lvl1pPr>
              <a:defRPr/>
            </a:lvl1pPr>
          </a:lstStyle>
          <a:p>
            <a:fld id="{EFB223D1-6BB7-4EAA-9796-6F8F16F27C37}" type="slidenum">
              <a:rPr lang="en-GB" altLang="en-US"/>
              <a:pPr/>
              <a:t>‹#›</a:t>
            </a:fld>
            <a:endParaRPr lang="en-GB" altLang="en-US"/>
          </a:p>
        </p:txBody>
      </p:sp>
    </p:spTree>
    <p:extLst>
      <p:ext uri="{BB962C8B-B14F-4D97-AF65-F5344CB8AC3E}">
        <p14:creationId xmlns:p14="http://schemas.microsoft.com/office/powerpoint/2010/main" val="247740990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ltLang="en-US"/>
          </a:p>
        </p:txBody>
      </p:sp>
      <p:sp>
        <p:nvSpPr>
          <p:cNvPr id="4" name="Footer Placeholder 3"/>
          <p:cNvSpPr>
            <a:spLocks noGrp="1"/>
          </p:cNvSpPr>
          <p:nvPr>
            <p:ph type="ftr" sz="quarter" idx="11"/>
          </p:nvPr>
        </p:nvSpPr>
        <p:spPr/>
        <p:txBody>
          <a:bodyPr/>
          <a:lstStyle>
            <a:lvl1pPr>
              <a:defRPr/>
            </a:lvl1pPr>
          </a:lstStyle>
          <a:p>
            <a:endParaRPr lang="en-GB" altLang="en-US"/>
          </a:p>
        </p:txBody>
      </p:sp>
      <p:sp>
        <p:nvSpPr>
          <p:cNvPr id="5" name="Slide Number Placeholder 4"/>
          <p:cNvSpPr>
            <a:spLocks noGrp="1"/>
          </p:cNvSpPr>
          <p:nvPr>
            <p:ph type="sldNum" sz="quarter" idx="12"/>
          </p:nvPr>
        </p:nvSpPr>
        <p:spPr/>
        <p:txBody>
          <a:bodyPr/>
          <a:lstStyle>
            <a:lvl1pPr>
              <a:defRPr/>
            </a:lvl1pPr>
          </a:lstStyle>
          <a:p>
            <a:fld id="{5232EA03-8D62-43A0-99EF-6C4FEFC0A100}" type="slidenum">
              <a:rPr lang="en-GB" altLang="en-US"/>
              <a:pPr/>
              <a:t>‹#›</a:t>
            </a:fld>
            <a:endParaRPr lang="en-GB" altLang="en-US"/>
          </a:p>
        </p:txBody>
      </p:sp>
    </p:spTree>
    <p:extLst>
      <p:ext uri="{BB962C8B-B14F-4D97-AF65-F5344CB8AC3E}">
        <p14:creationId xmlns:p14="http://schemas.microsoft.com/office/powerpoint/2010/main" val="112021652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ltLang="en-US"/>
          </a:p>
        </p:txBody>
      </p:sp>
      <p:sp>
        <p:nvSpPr>
          <p:cNvPr id="3" name="Footer Placeholder 2"/>
          <p:cNvSpPr>
            <a:spLocks noGrp="1"/>
          </p:cNvSpPr>
          <p:nvPr>
            <p:ph type="ftr" sz="quarter" idx="11"/>
          </p:nvPr>
        </p:nvSpPr>
        <p:spPr/>
        <p:txBody>
          <a:bodyPr/>
          <a:lstStyle>
            <a:lvl1pPr>
              <a:defRPr/>
            </a:lvl1pPr>
          </a:lstStyle>
          <a:p>
            <a:endParaRPr lang="en-GB" altLang="en-US"/>
          </a:p>
        </p:txBody>
      </p:sp>
      <p:sp>
        <p:nvSpPr>
          <p:cNvPr id="4" name="Slide Number Placeholder 3"/>
          <p:cNvSpPr>
            <a:spLocks noGrp="1"/>
          </p:cNvSpPr>
          <p:nvPr>
            <p:ph type="sldNum" sz="quarter" idx="12"/>
          </p:nvPr>
        </p:nvSpPr>
        <p:spPr/>
        <p:txBody>
          <a:bodyPr/>
          <a:lstStyle>
            <a:lvl1pPr>
              <a:defRPr/>
            </a:lvl1pPr>
          </a:lstStyle>
          <a:p>
            <a:fld id="{DE52A717-9624-4A1A-BFC5-0A5C461D717F}" type="slidenum">
              <a:rPr lang="en-GB" altLang="en-US"/>
              <a:pPr/>
              <a:t>‹#›</a:t>
            </a:fld>
            <a:endParaRPr lang="en-GB" altLang="en-US"/>
          </a:p>
        </p:txBody>
      </p:sp>
    </p:spTree>
    <p:extLst>
      <p:ext uri="{BB962C8B-B14F-4D97-AF65-F5344CB8AC3E}">
        <p14:creationId xmlns:p14="http://schemas.microsoft.com/office/powerpoint/2010/main" val="1592253788"/>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932B1AB5-B218-40B3-8B79-E6D87A03048B}" type="slidenum">
              <a:rPr lang="en-GB" altLang="en-US"/>
              <a:pPr/>
              <a:t>‹#›</a:t>
            </a:fld>
            <a:endParaRPr lang="en-GB" altLang="en-US"/>
          </a:p>
        </p:txBody>
      </p:sp>
    </p:spTree>
    <p:extLst>
      <p:ext uri="{BB962C8B-B14F-4D97-AF65-F5344CB8AC3E}">
        <p14:creationId xmlns:p14="http://schemas.microsoft.com/office/powerpoint/2010/main" val="316001472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B3B7E596-3A59-49FF-95F0-3FB3E71EA708}" type="slidenum">
              <a:rPr lang="en-GB" altLang="en-US"/>
              <a:pPr/>
              <a:t>‹#›</a:t>
            </a:fld>
            <a:endParaRPr lang="en-GB" altLang="en-US"/>
          </a:p>
        </p:txBody>
      </p:sp>
    </p:spTree>
    <p:extLst>
      <p:ext uri="{BB962C8B-B14F-4D97-AF65-F5344CB8AC3E}">
        <p14:creationId xmlns:p14="http://schemas.microsoft.com/office/powerpoint/2010/main" val="210743050"/>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ags" Target="../tags/tag5.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ags" Target="../tags/tag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custDataLst>
              <p:tags r:id="rId13"/>
            </p:custDataLst>
          </p:nvPr>
        </p:nvSpPr>
        <p:spPr bwMode="auto">
          <a:xfrm>
            <a:off x="2703513" y="274638"/>
            <a:ext cx="6316662" cy="1143000"/>
          </a:xfrm>
          <a:prstGeom prst="rect">
            <a:avLst/>
          </a:prstGeom>
          <a:noFill/>
          <a:ln>
            <a:noFill/>
          </a:ln>
          <a:effectLst/>
          <a:extLst>
            <a:ext uri="{909E8E84-426E-40DD-AFC4-6F175D3DCCD1}">
              <a14:hiddenFill xmlns:a14="http://schemas.microsoft.com/office/drawing/2010/main">
                <a:solidFill>
                  <a:srgbClr val="7AA1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1027" name="Rectangle 3"/>
          <p:cNvSpPr>
            <a:spLocks noGrp="1" noChangeArrowheads="1"/>
          </p:cNvSpPr>
          <p:nvPr>
            <p:ph type="body" idx="1"/>
            <p:custDataLst>
              <p:tags r:id="rId14"/>
            </p:custDataLst>
          </p:nvPr>
        </p:nvSpPr>
        <p:spPr bwMode="auto">
          <a:xfrm>
            <a:off x="2693988" y="1600200"/>
            <a:ext cx="6326187" cy="4525963"/>
          </a:xfrm>
          <a:prstGeom prst="rect">
            <a:avLst/>
          </a:prstGeom>
          <a:noFill/>
          <a:ln>
            <a:noFill/>
          </a:ln>
          <a:effectLst/>
          <a:extLst>
            <a:ext uri="{909E8E84-426E-40DD-AFC4-6F175D3DCCD1}">
              <a14:hiddenFill xmlns:a14="http://schemas.microsoft.com/office/drawing/2010/main">
                <a:solidFill>
                  <a:srgbClr val="7AA1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GB"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GB"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34C0C02E-0499-439E-AFD1-8BF6153DBA7F}"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txStyles>
    <p:titleStyle>
      <a:lvl1pPr algn="l" rtl="0" eaLnBrk="1" fontAlgn="base" hangingPunct="1">
        <a:spcBef>
          <a:spcPct val="0"/>
        </a:spcBef>
        <a:spcAft>
          <a:spcPct val="0"/>
        </a:spcAft>
        <a:buClr>
          <a:schemeClr val="tx1"/>
        </a:buClr>
        <a:defRPr sz="3200" kern="1200">
          <a:solidFill>
            <a:schemeClr val="tx1"/>
          </a:solidFill>
          <a:latin typeface="+mj-lt"/>
          <a:ea typeface="+mj-ea"/>
          <a:cs typeface="+mj-cs"/>
        </a:defRPr>
      </a:lvl1pPr>
      <a:lvl2pPr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2pPr>
      <a:lvl3pPr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3pPr>
      <a:lvl4pPr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4pPr>
      <a:lvl5pPr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5pPr>
      <a:lvl6pPr marL="457200"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6pPr>
      <a:lvl7pPr marL="914400"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7pPr>
      <a:lvl8pPr marL="1371600"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8pPr>
      <a:lvl9pPr marL="1828800"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lr>
          <a:schemeClr val="tx1"/>
        </a:buClr>
        <a:buChar char="•"/>
        <a:defRPr sz="2400" kern="1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2400"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tx1"/>
        </a:buClr>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lr>
          <a:schemeClr val="tx1"/>
        </a:buClr>
        <a:buChar char="•"/>
        <a:defRPr sz="2400" kern="1200">
          <a:solidFill>
            <a:schemeClr val="tx1"/>
          </a:solidFill>
          <a:latin typeface="+mn-lt"/>
          <a:ea typeface="+mn-ea"/>
          <a:cs typeface="+mn-cs"/>
        </a:defRPr>
      </a:lvl4pPr>
      <a:lvl5pPr marL="2057400" indent="-228600" algn="l" rtl="0" eaLnBrk="1" fontAlgn="base" hangingPunct="1">
        <a:spcBef>
          <a:spcPct val="20000"/>
        </a:spcBef>
        <a:spcAft>
          <a:spcPct val="0"/>
        </a:spcAft>
        <a:buClr>
          <a:schemeClr val="tx1"/>
        </a:buClr>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47106" name="Rectangle 2"/>
          <p:cNvSpPr>
            <a:spLocks noChangeArrowheads="1"/>
          </p:cNvSpPr>
          <p:nvPr/>
        </p:nvSpPr>
        <p:spPr bwMode="auto">
          <a:xfrm>
            <a:off x="136525" y="136525"/>
            <a:ext cx="8866188" cy="6581775"/>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7107" name="Rectangle 3"/>
          <p:cNvSpPr>
            <a:spLocks noGrp="1" noChangeArrowheads="1"/>
          </p:cNvSpPr>
          <p:nvPr>
            <p:ph type="title"/>
            <p:custDataLst>
              <p:tags r:id="rId13"/>
            </p:custDataLst>
          </p:nvPr>
        </p:nvSpPr>
        <p:spPr bwMode="auto">
          <a:xfrm>
            <a:off x="455613" y="274638"/>
            <a:ext cx="8226425" cy="1143000"/>
          </a:xfrm>
          <a:prstGeom prst="rect">
            <a:avLst/>
          </a:prstGeom>
          <a:noFill/>
          <a:ln>
            <a:noFill/>
          </a:ln>
          <a:effectLst/>
          <a:extLst>
            <a:ext uri="{909E8E84-426E-40DD-AFC4-6F175D3DCCD1}">
              <a14:hiddenFill xmlns:a14="http://schemas.microsoft.com/office/drawing/2010/main">
                <a:solidFill>
                  <a:srgbClr val="7AA1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47108" name="Rectangle 4"/>
          <p:cNvSpPr>
            <a:spLocks noGrp="1" noChangeArrowheads="1"/>
          </p:cNvSpPr>
          <p:nvPr>
            <p:ph type="body" idx="1"/>
            <p:custDataLst>
              <p:tags r:id="rId14"/>
            </p:custDataLst>
          </p:nvPr>
        </p:nvSpPr>
        <p:spPr bwMode="auto">
          <a:xfrm>
            <a:off x="455613" y="1600200"/>
            <a:ext cx="8226425" cy="4525963"/>
          </a:xfrm>
          <a:prstGeom prst="rect">
            <a:avLst/>
          </a:prstGeom>
          <a:noFill/>
          <a:ln>
            <a:noFill/>
          </a:ln>
          <a:effectLst/>
          <a:extLst>
            <a:ext uri="{909E8E84-426E-40DD-AFC4-6F175D3DCCD1}">
              <a14:hiddenFill xmlns:a14="http://schemas.microsoft.com/office/drawing/2010/main">
                <a:solidFill>
                  <a:srgbClr val="7AA1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7109" name="Rectangle 5"/>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GB" altLang="en-US"/>
          </a:p>
        </p:txBody>
      </p:sp>
      <p:sp>
        <p:nvSpPr>
          <p:cNvPr id="47110" name="Rectangle 6"/>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GB" altLang="en-US"/>
          </a:p>
        </p:txBody>
      </p:sp>
      <p:sp>
        <p:nvSpPr>
          <p:cNvPr id="47111" name="Rectangle 7"/>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E60DBA3-239B-4E89-A538-8B3128ABED08}"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5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rtl="0" fontAlgn="base">
        <a:spcBef>
          <a:spcPct val="0"/>
        </a:spcBef>
        <a:spcAft>
          <a:spcPct val="0"/>
        </a:spcAft>
        <a:buClr>
          <a:schemeClr val="tx1"/>
        </a:buClr>
        <a:defRPr sz="3200" kern="1200">
          <a:solidFill>
            <a:schemeClr val="tx1"/>
          </a:solidFill>
          <a:latin typeface="+mj-lt"/>
          <a:ea typeface="+mj-ea"/>
          <a:cs typeface="+mj-cs"/>
        </a:defRPr>
      </a:lvl1pPr>
      <a:lvl2pPr algn="l" rtl="0" fontAlgn="base">
        <a:spcBef>
          <a:spcPct val="0"/>
        </a:spcBef>
        <a:spcAft>
          <a:spcPct val="0"/>
        </a:spcAft>
        <a:buClr>
          <a:schemeClr val="tx1"/>
        </a:buClr>
        <a:defRPr sz="3200">
          <a:solidFill>
            <a:schemeClr val="tx1"/>
          </a:solidFill>
          <a:latin typeface="Arial" panose="020B0604020202020204" pitchFamily="34" charset="0"/>
        </a:defRPr>
      </a:lvl2pPr>
      <a:lvl3pPr algn="l" rtl="0" fontAlgn="base">
        <a:spcBef>
          <a:spcPct val="0"/>
        </a:spcBef>
        <a:spcAft>
          <a:spcPct val="0"/>
        </a:spcAft>
        <a:buClr>
          <a:schemeClr val="tx1"/>
        </a:buClr>
        <a:defRPr sz="3200">
          <a:solidFill>
            <a:schemeClr val="tx1"/>
          </a:solidFill>
          <a:latin typeface="Arial" panose="020B0604020202020204" pitchFamily="34" charset="0"/>
        </a:defRPr>
      </a:lvl3pPr>
      <a:lvl4pPr algn="l" rtl="0" fontAlgn="base">
        <a:spcBef>
          <a:spcPct val="0"/>
        </a:spcBef>
        <a:spcAft>
          <a:spcPct val="0"/>
        </a:spcAft>
        <a:buClr>
          <a:schemeClr val="tx1"/>
        </a:buClr>
        <a:defRPr sz="3200">
          <a:solidFill>
            <a:schemeClr val="tx1"/>
          </a:solidFill>
          <a:latin typeface="Arial" panose="020B0604020202020204" pitchFamily="34" charset="0"/>
        </a:defRPr>
      </a:lvl4pPr>
      <a:lvl5pPr algn="l" rtl="0" fontAlgn="base">
        <a:spcBef>
          <a:spcPct val="0"/>
        </a:spcBef>
        <a:spcAft>
          <a:spcPct val="0"/>
        </a:spcAft>
        <a:buClr>
          <a:schemeClr val="tx1"/>
        </a:buClr>
        <a:defRPr sz="3200">
          <a:solidFill>
            <a:schemeClr val="tx1"/>
          </a:solidFill>
          <a:latin typeface="Arial" panose="020B0604020202020204" pitchFamily="34" charset="0"/>
        </a:defRPr>
      </a:lvl5pPr>
      <a:lvl6pPr marL="457200" algn="l" rtl="0" fontAlgn="base">
        <a:spcBef>
          <a:spcPct val="0"/>
        </a:spcBef>
        <a:spcAft>
          <a:spcPct val="0"/>
        </a:spcAft>
        <a:buClr>
          <a:schemeClr val="tx1"/>
        </a:buClr>
        <a:defRPr sz="3200">
          <a:solidFill>
            <a:schemeClr val="tx1"/>
          </a:solidFill>
          <a:latin typeface="Arial" panose="020B0604020202020204" pitchFamily="34" charset="0"/>
        </a:defRPr>
      </a:lvl6pPr>
      <a:lvl7pPr marL="914400" algn="l" rtl="0" fontAlgn="base">
        <a:spcBef>
          <a:spcPct val="0"/>
        </a:spcBef>
        <a:spcAft>
          <a:spcPct val="0"/>
        </a:spcAft>
        <a:buClr>
          <a:schemeClr val="tx1"/>
        </a:buClr>
        <a:defRPr sz="3200">
          <a:solidFill>
            <a:schemeClr val="tx1"/>
          </a:solidFill>
          <a:latin typeface="Arial" panose="020B0604020202020204" pitchFamily="34" charset="0"/>
        </a:defRPr>
      </a:lvl7pPr>
      <a:lvl8pPr marL="1371600" algn="l" rtl="0" fontAlgn="base">
        <a:spcBef>
          <a:spcPct val="0"/>
        </a:spcBef>
        <a:spcAft>
          <a:spcPct val="0"/>
        </a:spcAft>
        <a:buClr>
          <a:schemeClr val="tx1"/>
        </a:buClr>
        <a:defRPr sz="3200">
          <a:solidFill>
            <a:schemeClr val="tx1"/>
          </a:solidFill>
          <a:latin typeface="Arial" panose="020B0604020202020204" pitchFamily="34" charset="0"/>
        </a:defRPr>
      </a:lvl8pPr>
      <a:lvl9pPr marL="1828800" algn="l" rtl="0" fontAlgn="base">
        <a:spcBef>
          <a:spcPct val="0"/>
        </a:spcBef>
        <a:spcAft>
          <a:spcPct val="0"/>
        </a:spcAft>
        <a:buClr>
          <a:schemeClr val="tx1"/>
        </a:buClr>
        <a:defRPr sz="3200">
          <a:solidFill>
            <a:schemeClr val="tx1"/>
          </a:solidFill>
          <a:latin typeface="Arial" panose="020B0604020202020204" pitchFamily="34" charset="0"/>
        </a:defRPr>
      </a:lvl9pPr>
    </p:titleStyle>
    <p:bodyStyle>
      <a:lvl1pPr marL="342900" indent="-342900" algn="l" rtl="0" fontAlgn="base">
        <a:spcBef>
          <a:spcPct val="20000"/>
        </a:spcBef>
        <a:spcAft>
          <a:spcPct val="0"/>
        </a:spcAft>
        <a:buClr>
          <a:schemeClr val="tx1"/>
        </a:buClr>
        <a:buChar char="•"/>
        <a:defRPr sz="2400" kern="1200">
          <a:solidFill>
            <a:schemeClr val="tx1"/>
          </a:solidFill>
          <a:latin typeface="+mn-lt"/>
          <a:ea typeface="+mn-ea"/>
          <a:cs typeface="+mn-cs"/>
        </a:defRPr>
      </a:lvl1pPr>
      <a:lvl2pPr marL="742950" indent="-285750" algn="l" rtl="0" fontAlgn="base">
        <a:spcBef>
          <a:spcPct val="20000"/>
        </a:spcBef>
        <a:spcAft>
          <a:spcPct val="0"/>
        </a:spcAft>
        <a:buClr>
          <a:schemeClr val="tx1"/>
        </a:buClr>
        <a:buChar char="•"/>
        <a:defRPr sz="2400" kern="1200">
          <a:solidFill>
            <a:schemeClr val="tx1"/>
          </a:solidFill>
          <a:latin typeface="+mn-lt"/>
          <a:ea typeface="+mn-ea"/>
          <a:cs typeface="+mn-cs"/>
        </a:defRPr>
      </a:lvl2pPr>
      <a:lvl3pPr marL="1143000" indent="-228600" algn="l" rtl="0" fontAlgn="base">
        <a:spcBef>
          <a:spcPct val="20000"/>
        </a:spcBef>
        <a:spcAft>
          <a:spcPct val="0"/>
        </a:spcAft>
        <a:buClr>
          <a:schemeClr val="tx1"/>
        </a:buClr>
        <a:buChar char="•"/>
        <a:defRPr sz="2400" kern="1200">
          <a:solidFill>
            <a:schemeClr val="tx1"/>
          </a:solidFill>
          <a:latin typeface="+mn-lt"/>
          <a:ea typeface="+mn-ea"/>
          <a:cs typeface="+mn-cs"/>
        </a:defRPr>
      </a:lvl3pPr>
      <a:lvl4pPr marL="1600200" indent="-228600" algn="l" rtl="0" fontAlgn="base">
        <a:spcBef>
          <a:spcPct val="20000"/>
        </a:spcBef>
        <a:spcAft>
          <a:spcPct val="0"/>
        </a:spcAft>
        <a:buClr>
          <a:schemeClr val="tx1"/>
        </a:buClr>
        <a:buChar char="•"/>
        <a:defRPr sz="2400" kern="1200">
          <a:solidFill>
            <a:schemeClr val="tx1"/>
          </a:solidFill>
          <a:latin typeface="+mn-lt"/>
          <a:ea typeface="+mn-ea"/>
          <a:cs typeface="+mn-cs"/>
        </a:defRPr>
      </a:lvl4pPr>
      <a:lvl5pPr marL="2057400" indent="-228600" algn="l" rtl="0" fontAlgn="base">
        <a:spcBef>
          <a:spcPct val="20000"/>
        </a:spcBef>
        <a:spcAft>
          <a:spcPct val="0"/>
        </a:spcAft>
        <a:buClr>
          <a:schemeClr val="tx1"/>
        </a:buClr>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ctrTitle"/>
          </p:nvPr>
        </p:nvSpPr>
        <p:spPr/>
        <p:txBody>
          <a:bodyPr/>
          <a:lstStyle/>
          <a:p>
            <a:r>
              <a:rPr lang="en-US" altLang="en-US" sz="5400" dirty="0"/>
              <a:t>The </a:t>
            </a:r>
            <a:r>
              <a:rPr lang="en-US" altLang="en-US" sz="5400" dirty="0" err="1"/>
              <a:t>Spag</a:t>
            </a:r>
            <a:r>
              <a:rPr lang="en-US" altLang="en-US" sz="5400" dirty="0"/>
              <a:t> Dress Disaster</a:t>
            </a:r>
          </a:p>
        </p:txBody>
      </p:sp>
      <p:sp>
        <p:nvSpPr>
          <p:cNvPr id="72707" name="Rectangle 3"/>
          <p:cNvSpPr>
            <a:spLocks noGrp="1" noChangeArrowheads="1"/>
          </p:cNvSpPr>
          <p:nvPr>
            <p:ph type="subTitle" idx="1"/>
          </p:nvPr>
        </p:nvSpPr>
        <p:spPr/>
        <p:txBody>
          <a:bodyPr/>
          <a:lstStyle/>
          <a:p>
            <a:endParaRPr lang="en-US" altLang="en-US"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3"/>
          <p:cNvSpPr>
            <a:spLocks noGrp="1" noChangeArrowheads="1"/>
          </p:cNvSpPr>
          <p:nvPr>
            <p:ph type="body" idx="1"/>
          </p:nvPr>
        </p:nvSpPr>
        <p:spPr>
          <a:xfrm>
            <a:off x="467544" y="764704"/>
            <a:ext cx="8226425" cy="4525963"/>
          </a:xfrm>
        </p:spPr>
        <p:txBody>
          <a:bodyPr/>
          <a:lstStyle/>
          <a:p>
            <a:pPr>
              <a:lnSpc>
                <a:spcPct val="107000"/>
              </a:lnSpc>
              <a:spcAft>
                <a:spcPts val="800"/>
              </a:spcAft>
            </a:pPr>
            <a:r>
              <a:rPr lang="en-GB" dirty="0">
                <a:effectLst/>
                <a:latin typeface="Calibri" panose="020F0502020204030204" pitchFamily="34" charset="0"/>
                <a:ea typeface="Calibri" panose="020F0502020204030204" pitchFamily="34" charset="0"/>
                <a:cs typeface="Times New Roman" panose="02020603050405020304" pitchFamily="18" charset="0"/>
              </a:rPr>
              <a:t>Sharp scissors were used by the stewardesses in their new red and blue uniforms to open the carefully prepared boxes of sandwiches. (2,7,2) One of the newly replaced light bulbs flickered in the toilet by the exit and then finally stopped working. (5,3)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effectLst/>
                <a:latin typeface="Calibri" panose="020F0502020204030204" pitchFamily="34" charset="0"/>
                <a:ea typeface="Calibri" panose="020F0502020204030204" pitchFamily="34" charset="0"/>
                <a:cs typeface="Times New Roman" panose="02020603050405020304" pitchFamily="18" charset="0"/>
              </a:rPr>
              <a:t>“Someone with a phone needs to complain to the company with the maintenance contract,” complained the black-suited passenger. (1,3,2) His brown curly hair tinged with grey remained </a:t>
            </a:r>
            <a:r>
              <a:rPr lang="en-GB" dirty="0" err="1">
                <a:effectLst/>
                <a:latin typeface="Calibri" panose="020F0502020204030204" pitchFamily="34" charset="0"/>
                <a:ea typeface="Calibri" panose="020F0502020204030204" pitchFamily="34" charset="0"/>
                <a:cs typeface="Times New Roman" panose="02020603050405020304" pitchFamily="18" charset="0"/>
              </a:rPr>
              <a:t>unbrushed</a:t>
            </a:r>
            <a:r>
              <a:rPr lang="en-GB" dirty="0">
                <a:effectLst/>
                <a:latin typeface="Calibri" panose="020F0502020204030204" pitchFamily="34" charset="0"/>
                <a:ea typeface="Calibri" panose="020F0502020204030204" pitchFamily="34" charset="0"/>
                <a:cs typeface="Times New Roman" panose="02020603050405020304" pitchFamily="18" charset="0"/>
              </a:rPr>
              <a:t>. (4)</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Picture 2" descr="C:\Users\barne\Downloads\Singapore_Airlines_inflight_meal_lunch.jpg"/>
          <p:cNvPicPr/>
          <p:nvPr/>
        </p:nvPicPr>
        <p:blipFill>
          <a:blip r:embed="rId3">
            <a:extLst>
              <a:ext uri="{28A0092B-C50C-407E-A947-70E740481C1C}">
                <a14:useLocalDpi xmlns:a14="http://schemas.microsoft.com/office/drawing/2010/main" val="0"/>
              </a:ext>
            </a:extLst>
          </a:blip>
          <a:srcRect/>
          <a:stretch>
            <a:fillRect/>
          </a:stretch>
        </p:blipFill>
        <p:spPr bwMode="auto">
          <a:xfrm>
            <a:off x="4355976" y="4221088"/>
            <a:ext cx="3456384" cy="2564904"/>
          </a:xfrm>
          <a:prstGeom prst="rect">
            <a:avLst/>
          </a:prstGeom>
          <a:noFill/>
          <a:ln>
            <a:noFill/>
          </a:ln>
        </p:spPr>
      </p:pic>
    </p:spTree>
    <p:extLst>
      <p:ext uri="{BB962C8B-B14F-4D97-AF65-F5344CB8AC3E}">
        <p14:creationId xmlns:p14="http://schemas.microsoft.com/office/powerpoint/2010/main" val="302293277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3"/>
          <p:cNvSpPr>
            <a:spLocks noGrp="1" noChangeArrowheads="1"/>
          </p:cNvSpPr>
          <p:nvPr>
            <p:ph type="body" idx="1"/>
          </p:nvPr>
        </p:nvSpPr>
        <p:spPr>
          <a:xfrm>
            <a:off x="467544" y="559221"/>
            <a:ext cx="8226425" cy="1213595"/>
          </a:xfrm>
        </p:spPr>
        <p:txBody>
          <a:bodyPr/>
          <a:lstStyle/>
          <a:p>
            <a:pPr>
              <a:lnSpc>
                <a:spcPct val="107000"/>
              </a:lnSpc>
              <a:spcAft>
                <a:spcPts val="800"/>
              </a:spcAft>
            </a:pPr>
            <a:r>
              <a:rPr lang="en-GB" sz="3200" dirty="0">
                <a:effectLst/>
                <a:latin typeface="Calibri" panose="020F0502020204030204" pitchFamily="34" charset="0"/>
                <a:ea typeface="Calibri" panose="020F0502020204030204" pitchFamily="34" charset="0"/>
                <a:cs typeface="Times New Roman" panose="02020603050405020304" pitchFamily="18" charset="0"/>
              </a:rPr>
              <a:t>Clue 3 Adverbials</a:t>
            </a:r>
            <a:endParaRPr lang="en-US" altLang="en-US" sz="3200" dirty="0"/>
          </a:p>
        </p:txBody>
      </p:sp>
      <p:sp>
        <p:nvSpPr>
          <p:cNvPr id="3" name="Text Box 2"/>
          <p:cNvSpPr txBox="1">
            <a:spLocks noChangeArrowheads="1"/>
          </p:cNvSpPr>
          <p:nvPr/>
        </p:nvSpPr>
        <p:spPr bwMode="auto">
          <a:xfrm>
            <a:off x="539552" y="1412776"/>
            <a:ext cx="8181664" cy="3744416"/>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Identify all the adverbials in the following text. To find the clue, take the 1</a:t>
            </a:r>
            <a:r>
              <a:rPr lang="en-GB" sz="2000" baseline="30000" dirty="0">
                <a:effectLst/>
                <a:latin typeface="Calibri" panose="020F0502020204030204" pitchFamily="34" charset="0"/>
                <a:ea typeface="Calibri" panose="020F0502020204030204" pitchFamily="34" charset="0"/>
                <a:cs typeface="Times New Roman" panose="02020603050405020304" pitchFamily="18" charset="0"/>
              </a:rPr>
              <a:t>st</a:t>
            </a:r>
            <a:r>
              <a:rPr lang="en-GB" sz="2000" dirty="0">
                <a:effectLst/>
                <a:latin typeface="Calibri" panose="020F0502020204030204" pitchFamily="34" charset="0"/>
                <a:ea typeface="Calibri" panose="020F0502020204030204" pitchFamily="34" charset="0"/>
                <a:cs typeface="Times New Roman" panose="02020603050405020304" pitchFamily="18" charset="0"/>
              </a:rPr>
              <a:t> word for adverbials that answer the question “how?”; the 2</a:t>
            </a:r>
            <a:r>
              <a:rPr lang="en-GB" sz="2000" baseline="30000" dirty="0">
                <a:effectLst/>
                <a:latin typeface="Calibri" panose="020F0502020204030204" pitchFamily="34" charset="0"/>
                <a:ea typeface="Calibri" panose="020F0502020204030204" pitchFamily="34" charset="0"/>
                <a:cs typeface="Times New Roman" panose="02020603050405020304" pitchFamily="18" charset="0"/>
              </a:rPr>
              <a:t>nd</a:t>
            </a:r>
            <a:r>
              <a:rPr lang="en-GB" sz="2000" dirty="0">
                <a:effectLst/>
                <a:latin typeface="Calibri" panose="020F0502020204030204" pitchFamily="34" charset="0"/>
                <a:ea typeface="Calibri" panose="020F0502020204030204" pitchFamily="34" charset="0"/>
                <a:cs typeface="Times New Roman" panose="02020603050405020304" pitchFamily="18" charset="0"/>
              </a:rPr>
              <a:t> for those that answer the question “when?”; the 4</a:t>
            </a:r>
            <a:r>
              <a:rPr lang="en-GB" sz="2000" baseline="30000" dirty="0">
                <a:effectLst/>
                <a:latin typeface="Calibri" panose="020F0502020204030204" pitchFamily="34" charset="0"/>
                <a:ea typeface="Calibri" panose="020F0502020204030204" pitchFamily="34" charset="0"/>
                <a:cs typeface="Times New Roman" panose="02020603050405020304" pitchFamily="18" charset="0"/>
              </a:rPr>
              <a:t>th</a:t>
            </a:r>
            <a:r>
              <a:rPr lang="en-GB" sz="2000" dirty="0">
                <a:effectLst/>
                <a:latin typeface="Calibri" panose="020F0502020204030204" pitchFamily="34" charset="0"/>
                <a:ea typeface="Calibri" panose="020F0502020204030204" pitchFamily="34" charset="0"/>
                <a:cs typeface="Times New Roman" panose="02020603050405020304" pitchFamily="18" charset="0"/>
              </a:rPr>
              <a:t> for those that answer the question “where?”; and the 5</a:t>
            </a:r>
            <a:r>
              <a:rPr lang="en-GB" sz="2000" baseline="30000" dirty="0">
                <a:effectLst/>
                <a:latin typeface="Calibri" panose="020F0502020204030204" pitchFamily="34" charset="0"/>
                <a:ea typeface="Calibri" panose="020F0502020204030204" pitchFamily="34" charset="0"/>
                <a:cs typeface="Times New Roman" panose="02020603050405020304" pitchFamily="18" charset="0"/>
              </a:rPr>
              <a:t>th</a:t>
            </a:r>
            <a:r>
              <a:rPr lang="en-GB" sz="2000" dirty="0">
                <a:effectLst/>
                <a:latin typeface="Calibri" panose="020F0502020204030204" pitchFamily="34" charset="0"/>
                <a:ea typeface="Calibri" panose="020F0502020204030204" pitchFamily="34" charset="0"/>
                <a:cs typeface="Times New Roman" panose="02020603050405020304" pitchFamily="18" charset="0"/>
              </a:rPr>
              <a:t> for those which answer the question “why?”. The total number of clue words is given in brackets at the end of each sentence. Hyphenated words count as two words, not one.</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“During </a:t>
            </a:r>
            <a:r>
              <a:rPr lang="en-GB" sz="2000" dirty="0" err="1">
                <a:effectLst/>
                <a:latin typeface="Calibri" panose="020F0502020204030204" pitchFamily="34" charset="0"/>
                <a:ea typeface="Calibri" panose="020F0502020204030204" pitchFamily="34" charset="0"/>
                <a:cs typeface="Times New Roman" panose="02020603050405020304" pitchFamily="18" charset="0"/>
              </a:rPr>
              <a:t>Spag</a:t>
            </a:r>
            <a:r>
              <a:rPr lang="en-GB" sz="2000" dirty="0">
                <a:effectLst/>
                <a:latin typeface="Calibri" panose="020F0502020204030204" pitchFamily="34" charset="0"/>
                <a:ea typeface="Calibri" panose="020F0502020204030204" pitchFamily="34" charset="0"/>
                <a:cs typeface="Times New Roman" panose="02020603050405020304" pitchFamily="18" charset="0"/>
              </a:rPr>
              <a:t> lessons, time flies because a good mystery is so much fun,” commented Harry sitting next to his great-aunt. (3)</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a:t>
            </a:r>
            <a:r>
              <a:rPr lang="en-GB" sz="20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During </a:t>
            </a:r>
            <a:r>
              <a:rPr lang="en-GB" sz="2000" dirty="0" err="1">
                <a:solidFill>
                  <a:srgbClr val="FF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Spag</a:t>
            </a:r>
            <a:r>
              <a:rPr lang="en-GB" sz="20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lesson</a:t>
            </a:r>
            <a:r>
              <a:rPr lang="en-GB" sz="2000" dirty="0">
                <a:effectLst/>
                <a:latin typeface="Calibri" panose="020F0502020204030204" pitchFamily="34" charset="0"/>
                <a:ea typeface="Calibri" panose="020F0502020204030204" pitchFamily="34" charset="0"/>
                <a:cs typeface="Times New Roman" panose="02020603050405020304" pitchFamily="18" charset="0"/>
              </a:rPr>
              <a:t>s, time flies </a:t>
            </a:r>
            <a:r>
              <a:rPr lang="en-GB" sz="20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because a good mystery </a:t>
            </a:r>
            <a:r>
              <a:rPr lang="en-GB" sz="2000" dirty="0">
                <a:solidFill>
                  <a:srgbClr val="FF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is</a:t>
            </a:r>
            <a:r>
              <a:rPr lang="en-GB" sz="20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so much fun</a:t>
            </a:r>
            <a:r>
              <a:rPr lang="en-GB" sz="2000" dirty="0">
                <a:effectLst/>
                <a:latin typeface="Calibri" panose="020F0502020204030204" pitchFamily="34" charset="0"/>
                <a:ea typeface="Calibri" panose="020F0502020204030204" pitchFamily="34" charset="0"/>
                <a:cs typeface="Times New Roman" panose="02020603050405020304" pitchFamily="18" charset="0"/>
              </a:rPr>
              <a:t>,” commented Harry </a:t>
            </a:r>
            <a:r>
              <a:rPr lang="en-GB" sz="20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sitting beside his </a:t>
            </a:r>
            <a:r>
              <a:rPr lang="en-GB" sz="2000" dirty="0">
                <a:solidFill>
                  <a:srgbClr val="FF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great</a:t>
            </a:r>
            <a:r>
              <a:rPr lang="en-GB" sz="20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-aunt.</a:t>
            </a:r>
            <a:r>
              <a:rPr lang="en-GB" sz="2000" dirty="0">
                <a:effectLst/>
                <a:latin typeface="Calibri" panose="020F0502020204030204" pitchFamily="34" charset="0"/>
                <a:ea typeface="Calibri" panose="020F0502020204030204" pitchFamily="34" charset="0"/>
                <a:cs typeface="Times New Roman" panose="02020603050405020304" pitchFamily="18" charset="0"/>
              </a:rPr>
              <a:t>  = </a:t>
            </a:r>
            <a:r>
              <a:rPr lang="en-GB" sz="2000" dirty="0" err="1">
                <a:effectLst/>
                <a:latin typeface="Calibri" panose="020F0502020204030204" pitchFamily="34" charset="0"/>
                <a:ea typeface="Calibri" panose="020F0502020204030204" pitchFamily="34" charset="0"/>
                <a:cs typeface="Times New Roman" panose="02020603050405020304" pitchFamily="18" charset="0"/>
              </a:rPr>
              <a:t>Spag</a:t>
            </a:r>
            <a:r>
              <a:rPr lang="en-GB" sz="2000" dirty="0">
                <a:effectLst/>
                <a:latin typeface="Calibri" panose="020F0502020204030204" pitchFamily="34" charset="0"/>
                <a:ea typeface="Calibri" panose="020F0502020204030204" pitchFamily="34" charset="0"/>
                <a:cs typeface="Times New Roman" panose="02020603050405020304" pitchFamily="18" charset="0"/>
              </a:rPr>
              <a:t> is great</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1089171771"/>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3"/>
          <p:cNvSpPr>
            <a:spLocks noGrp="1" noChangeArrowheads="1"/>
          </p:cNvSpPr>
          <p:nvPr>
            <p:ph type="body" idx="1"/>
          </p:nvPr>
        </p:nvSpPr>
        <p:spPr>
          <a:xfrm>
            <a:off x="467544" y="764704"/>
            <a:ext cx="8226425" cy="4525963"/>
          </a:xfrm>
        </p:spPr>
        <p:txBody>
          <a:bodyPr/>
          <a:lstStyle/>
          <a:p>
            <a:pPr>
              <a:lnSpc>
                <a:spcPct val="107000"/>
              </a:lnSpc>
              <a:spcAft>
                <a:spcPts val="800"/>
              </a:spcAft>
            </a:pPr>
            <a:r>
              <a:rPr lang="en-GB" sz="2800" dirty="0"/>
              <a:t>James stopped in front of the department store because he spotted the person he was trying to ambush. (2) He ducked behind the Doctor Who display very quickly and boldly opened the cupboard door marked ‘Private’. (3)  Once adjusted to the dim light, he spotted a catapult high up on the third shelf next to a box of mouldy grapes. (2) His first shot hit an old lady beside the summer dress rack. (1) He retreated so quickly! (1)   He reloaded his catapult with raspberries from just beside that box of grapes. (1) </a:t>
            </a:r>
          </a:p>
        </p:txBody>
      </p:sp>
    </p:spTree>
    <p:extLst>
      <p:ext uri="{BB962C8B-B14F-4D97-AF65-F5344CB8AC3E}">
        <p14:creationId xmlns:p14="http://schemas.microsoft.com/office/powerpoint/2010/main" val="404029609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3"/>
          <p:cNvSpPr>
            <a:spLocks noGrp="1" noChangeArrowheads="1"/>
          </p:cNvSpPr>
          <p:nvPr>
            <p:ph type="body" idx="1"/>
          </p:nvPr>
        </p:nvSpPr>
        <p:spPr>
          <a:xfrm>
            <a:off x="395536" y="476672"/>
            <a:ext cx="8226425" cy="4320481"/>
          </a:xfrm>
        </p:spPr>
        <p:txBody>
          <a:bodyPr/>
          <a:lstStyle/>
          <a:p>
            <a:r>
              <a:rPr lang="en-GB" dirty="0"/>
              <a:t>As it began to strike 10 o’clock he let fly at his arch enemy because he realised he would be caught. (2) Two security guards appeared from behind the Fall Fashions display. (1)  Standing two metres apart, the guards stared. (1) James ran because he knew it was time to escape. (1)</a:t>
            </a:r>
          </a:p>
          <a:p>
            <a:r>
              <a:rPr lang="en-GB" dirty="0"/>
              <a:t>Not looking at the shoppers around him, he raced past the new-born nappy packs and into the street. (2) In many ways, he was lucky. (1) Staying well within the warmth of the store, the guards had given up the chase. (1) Just beyond the United ground, he stopped running. (1) He saw his father’s car parked further up Kingdom Street. (1)</a:t>
            </a:r>
          </a:p>
        </p:txBody>
      </p:sp>
      <p:pic>
        <p:nvPicPr>
          <p:cNvPr id="82948" name="Picture 1" descr="slingshot-41343_128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41841" y="5157192"/>
            <a:ext cx="1080120" cy="11282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790881"/>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3"/>
          <p:cNvSpPr>
            <a:spLocks noGrp="1" noChangeArrowheads="1"/>
          </p:cNvSpPr>
          <p:nvPr>
            <p:ph type="body" idx="1"/>
          </p:nvPr>
        </p:nvSpPr>
        <p:spPr>
          <a:xfrm>
            <a:off x="467544" y="4005064"/>
            <a:ext cx="8226425" cy="1285603"/>
          </a:xfrm>
        </p:spPr>
        <p:txBody>
          <a:bodyPr/>
          <a:lstStyle/>
          <a:p>
            <a:pPr>
              <a:lnSpc>
                <a:spcPct val="107000"/>
              </a:lnSpc>
              <a:spcAft>
                <a:spcPts val="800"/>
              </a:spcAft>
            </a:pPr>
            <a:r>
              <a:rPr lang="en-GB" sz="2800" dirty="0"/>
              <a:t>Following the ___1___ (</a:t>
            </a:r>
            <a:r>
              <a:rPr lang="en-GB" sz="2800" i="1" dirty="0"/>
              <a:t>accident</a:t>
            </a:r>
            <a:r>
              <a:rPr lang="en-GB" sz="2800" dirty="0"/>
              <a:t>) spillage of shampoo on the formerly ___2___(</a:t>
            </a:r>
            <a:r>
              <a:rPr lang="en-GB" sz="2800" i="1" dirty="0"/>
              <a:t>spot</a:t>
            </a:r>
            <a:r>
              <a:rPr lang="en-GB" sz="2800" dirty="0"/>
              <a:t>) pure, white carpet, it was now a __3___ (</a:t>
            </a:r>
            <a:r>
              <a:rPr lang="en-GB" sz="2800" i="1" dirty="0"/>
              <a:t>day</a:t>
            </a:r>
            <a:r>
              <a:rPr lang="en-GB" sz="2800" dirty="0"/>
              <a:t>) ritual for__4__ (</a:t>
            </a:r>
            <a:r>
              <a:rPr lang="en-GB" sz="2800" i="1" dirty="0"/>
              <a:t>lady</a:t>
            </a:r>
            <a:r>
              <a:rPr lang="en-GB" sz="2800" dirty="0"/>
              <a:t>) Mrs Pemberton to wash it.</a:t>
            </a:r>
            <a:endParaRPr lang="en-US" altLang="en-US" sz="2800" dirty="0"/>
          </a:p>
        </p:txBody>
      </p:sp>
      <p:sp>
        <p:nvSpPr>
          <p:cNvPr id="3" name="Rectangle 3"/>
          <p:cNvSpPr txBox="1">
            <a:spLocks noChangeArrowheads="1"/>
          </p:cNvSpPr>
          <p:nvPr/>
        </p:nvSpPr>
        <p:spPr bwMode="auto">
          <a:xfrm>
            <a:off x="467544" y="559221"/>
            <a:ext cx="8226425" cy="637531"/>
          </a:xfrm>
          <a:prstGeom prst="rect">
            <a:avLst/>
          </a:prstGeom>
          <a:noFill/>
          <a:ln>
            <a:noFill/>
          </a:ln>
          <a:effectLst/>
          <a:extLst>
            <a:ext uri="{909E8E84-426E-40DD-AFC4-6F175D3DCCD1}">
              <a14:hiddenFill xmlns:a14="http://schemas.microsoft.com/office/drawing/2010/main">
                <a:solidFill>
                  <a:srgbClr val="7AA1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tx1"/>
              </a:buClr>
              <a:buChar char="•"/>
              <a:defRPr sz="2400" kern="1200">
                <a:solidFill>
                  <a:schemeClr val="tx1"/>
                </a:solidFill>
                <a:latin typeface="+mn-lt"/>
                <a:ea typeface="+mn-ea"/>
                <a:cs typeface="+mn-cs"/>
              </a:defRPr>
            </a:lvl1pPr>
            <a:lvl2pPr marL="742950" indent="-285750" algn="l" rtl="0" fontAlgn="base">
              <a:spcBef>
                <a:spcPct val="20000"/>
              </a:spcBef>
              <a:spcAft>
                <a:spcPct val="0"/>
              </a:spcAft>
              <a:buClr>
                <a:schemeClr val="tx1"/>
              </a:buClr>
              <a:buChar char="•"/>
              <a:defRPr sz="2400" kern="1200">
                <a:solidFill>
                  <a:schemeClr val="tx1"/>
                </a:solidFill>
                <a:latin typeface="+mn-lt"/>
                <a:ea typeface="+mn-ea"/>
                <a:cs typeface="+mn-cs"/>
              </a:defRPr>
            </a:lvl2pPr>
            <a:lvl3pPr marL="1143000" indent="-228600" algn="l" rtl="0" fontAlgn="base">
              <a:spcBef>
                <a:spcPct val="20000"/>
              </a:spcBef>
              <a:spcAft>
                <a:spcPct val="0"/>
              </a:spcAft>
              <a:buClr>
                <a:schemeClr val="tx1"/>
              </a:buClr>
              <a:buChar char="•"/>
              <a:defRPr sz="2400" kern="1200">
                <a:solidFill>
                  <a:schemeClr val="tx1"/>
                </a:solidFill>
                <a:latin typeface="+mn-lt"/>
                <a:ea typeface="+mn-ea"/>
                <a:cs typeface="+mn-cs"/>
              </a:defRPr>
            </a:lvl3pPr>
            <a:lvl4pPr marL="1600200" indent="-228600" algn="l" rtl="0" fontAlgn="base">
              <a:spcBef>
                <a:spcPct val="20000"/>
              </a:spcBef>
              <a:spcAft>
                <a:spcPct val="0"/>
              </a:spcAft>
              <a:buClr>
                <a:schemeClr val="tx1"/>
              </a:buClr>
              <a:buChar char="•"/>
              <a:defRPr sz="2400" kern="1200">
                <a:solidFill>
                  <a:schemeClr val="tx1"/>
                </a:solidFill>
                <a:latin typeface="+mn-lt"/>
                <a:ea typeface="+mn-ea"/>
                <a:cs typeface="+mn-cs"/>
              </a:defRPr>
            </a:lvl4pPr>
            <a:lvl5pPr marL="2057400" indent="-228600" algn="l" rtl="0" fontAlgn="base">
              <a:spcBef>
                <a:spcPct val="20000"/>
              </a:spcBef>
              <a:spcAft>
                <a:spcPct val="0"/>
              </a:spcAft>
              <a:buClr>
                <a:schemeClr val="tx1"/>
              </a:buClr>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7000"/>
              </a:lnSpc>
              <a:spcAft>
                <a:spcPts val="800"/>
              </a:spcAft>
            </a:pPr>
            <a:r>
              <a:rPr lang="en-GB" sz="3200" dirty="0">
                <a:latin typeface="Calibri" panose="020F0502020204030204" pitchFamily="34" charset="0"/>
                <a:ea typeface="Calibri" panose="020F0502020204030204" pitchFamily="34" charset="0"/>
                <a:cs typeface="Times New Roman" panose="02020603050405020304" pitchFamily="18" charset="0"/>
              </a:rPr>
              <a:t>Clue 4 Forming adjectives</a:t>
            </a:r>
            <a:endParaRPr lang="en-US" altLang="en-US" sz="3200" dirty="0"/>
          </a:p>
        </p:txBody>
      </p:sp>
      <p:sp>
        <p:nvSpPr>
          <p:cNvPr id="4" name="Text Box 2"/>
          <p:cNvSpPr txBox="1">
            <a:spLocks noChangeArrowheads="1"/>
          </p:cNvSpPr>
          <p:nvPr/>
        </p:nvSpPr>
        <p:spPr bwMode="auto">
          <a:xfrm>
            <a:off x="539552" y="1412776"/>
            <a:ext cx="8181664" cy="2016224"/>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r>
              <a:rPr lang="en-GB" sz="2000" dirty="0"/>
              <a:t>Form a suitable adjective from each of the nouns in brackets by adding the correct suffix (note that in some cases there may be more than one possible answer). The number tells you which column the clue word is found in. </a:t>
            </a:r>
            <a:r>
              <a:rPr lang="en-GB" sz="2000" dirty="0" err="1"/>
              <a:t>eg</a:t>
            </a:r>
            <a:r>
              <a:rPr lang="en-GB" sz="2000" dirty="0"/>
              <a:t> “Form an ____1___ (</a:t>
            </a:r>
            <a:r>
              <a:rPr lang="en-GB" sz="2000" i="1" dirty="0"/>
              <a:t>order</a:t>
            </a:r>
            <a:r>
              <a:rPr lang="en-GB" sz="2000" dirty="0"/>
              <a:t>) queue,” said the ____2___(</a:t>
            </a:r>
            <a:r>
              <a:rPr lang="en-GB" sz="2000" i="1" dirty="0"/>
              <a:t>mystery</a:t>
            </a:r>
            <a:r>
              <a:rPr lang="en-GB" sz="2000" dirty="0"/>
              <a:t>) man with a strong __3____(</a:t>
            </a:r>
            <a:r>
              <a:rPr lang="en-GB" sz="2000" i="1" dirty="0"/>
              <a:t>region</a:t>
            </a:r>
            <a:r>
              <a:rPr lang="en-GB" sz="2000" dirty="0"/>
              <a:t>) accent. = We love </a:t>
            </a:r>
            <a:r>
              <a:rPr lang="en-GB" sz="2000" dirty="0" err="1"/>
              <a:t>SPaG</a:t>
            </a:r>
            <a:endParaRPr lang="en-GB" sz="2000" dirty="0"/>
          </a:p>
          <a:p>
            <a:r>
              <a:rPr lang="en-GB" sz="2000" dirty="0"/>
              <a:t> </a:t>
            </a:r>
          </a:p>
          <a:p>
            <a:pP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178200752"/>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3"/>
          <p:cNvSpPr>
            <a:spLocks noGrp="1" noChangeArrowheads="1"/>
          </p:cNvSpPr>
          <p:nvPr>
            <p:ph type="body" idx="1"/>
          </p:nvPr>
        </p:nvSpPr>
        <p:spPr>
          <a:xfrm>
            <a:off x="251520" y="764704"/>
            <a:ext cx="8568952" cy="4525963"/>
          </a:xfrm>
        </p:spPr>
        <p:txBody>
          <a:bodyPr/>
          <a:lstStyle/>
          <a:p>
            <a:r>
              <a:rPr lang="en-GB" sz="2800" dirty="0"/>
              <a:t>However things were about to get worse – much worse. Two-year-old Jennifer, who later in life would develop a ______5_____(</a:t>
            </a:r>
            <a:r>
              <a:rPr lang="en-GB" sz="2800" i="1" dirty="0"/>
              <a:t>photograph</a:t>
            </a:r>
            <a:r>
              <a:rPr lang="en-GB" sz="2800" dirty="0"/>
              <a:t>) memory, had been watching her mother’s ___6___(</a:t>
            </a:r>
            <a:r>
              <a:rPr lang="en-GB" sz="2800" i="1" dirty="0"/>
              <a:t>custom</a:t>
            </a:r>
            <a:r>
              <a:rPr lang="en-GB" sz="2800" dirty="0"/>
              <a:t>) practice of emptying her potty. At 10 o’clock Jennifer was sat on her potty. After a ___7___ (</a:t>
            </a:r>
            <a:r>
              <a:rPr lang="en-GB" sz="2800" i="1" dirty="0"/>
              <a:t>success</a:t>
            </a:r>
            <a:r>
              <a:rPr lang="en-GB" sz="2800" dirty="0"/>
              <a:t>) time responding to her __8___ (base) bodily urges, she had filled it. She had previously seen her mother tip the potty over (above the toilet) to empty it; so it seemed ___9__(</a:t>
            </a:r>
            <a:r>
              <a:rPr lang="en-GB" sz="2800" i="1" dirty="0"/>
              <a:t>logic</a:t>
            </a:r>
            <a:r>
              <a:rPr lang="en-GB" sz="2800" dirty="0"/>
              <a:t>) that tipping it up would be a __10__ (</a:t>
            </a:r>
            <a:r>
              <a:rPr lang="en-GB" sz="2800" i="1" dirty="0"/>
              <a:t>use</a:t>
            </a:r>
            <a:r>
              <a:rPr lang="en-GB" sz="2800" dirty="0"/>
              <a:t>) thing to do. </a:t>
            </a:r>
          </a:p>
          <a:p>
            <a:pPr marL="0" indent="0">
              <a:buNone/>
            </a:pPr>
            <a:r>
              <a:rPr lang="en-GB" sz="2800" dirty="0"/>
              <a:t> </a:t>
            </a:r>
          </a:p>
        </p:txBody>
      </p:sp>
    </p:spTree>
    <p:extLst>
      <p:ext uri="{BB962C8B-B14F-4D97-AF65-F5344CB8AC3E}">
        <p14:creationId xmlns:p14="http://schemas.microsoft.com/office/powerpoint/2010/main" val="3745991807"/>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3"/>
          <p:cNvSpPr>
            <a:spLocks noGrp="1" noChangeArrowheads="1"/>
          </p:cNvSpPr>
          <p:nvPr>
            <p:ph type="body" idx="1"/>
          </p:nvPr>
        </p:nvSpPr>
        <p:spPr>
          <a:xfrm>
            <a:off x="251520" y="764704"/>
            <a:ext cx="8568952" cy="4525963"/>
          </a:xfrm>
        </p:spPr>
        <p:txBody>
          <a:bodyPr/>
          <a:lstStyle/>
          <a:p>
            <a:r>
              <a:rPr lang="en-GB" sz="2800" dirty="0"/>
              <a:t>Her mother was tending to the __1__(</a:t>
            </a:r>
            <a:r>
              <a:rPr lang="en-GB" sz="2800" i="1" dirty="0"/>
              <a:t>moment</a:t>
            </a:r>
            <a:r>
              <a:rPr lang="en-GB" sz="2800" dirty="0"/>
              <a:t>) distraction of her mobile phone as Jennifer toddled to the landing railing and tipped the __2__(</a:t>
            </a:r>
            <a:r>
              <a:rPr lang="en-GB" sz="2800" i="1" dirty="0"/>
              <a:t>smell</a:t>
            </a:r>
            <a:r>
              <a:rPr lang="en-GB" sz="2800" dirty="0"/>
              <a:t>) contents out. As the __3__ (</a:t>
            </a:r>
            <a:r>
              <a:rPr lang="en-GB" sz="2800" i="1" dirty="0"/>
              <a:t>poison</a:t>
            </a:r>
            <a:r>
              <a:rPr lang="en-GB" sz="2800" dirty="0"/>
              <a:t>) fumes drifted towards Mrs Pemberton’s nose, Jennifer looked for approval. She felt __4__(</a:t>
            </a:r>
            <a:r>
              <a:rPr lang="en-GB" sz="2800" i="1" dirty="0"/>
              <a:t>nerve</a:t>
            </a:r>
            <a:r>
              <a:rPr lang="en-GB" sz="2800" dirty="0"/>
              <a:t>) when she saw her mother’s reaction and started to look a little __5__(</a:t>
            </a:r>
            <a:r>
              <a:rPr lang="en-GB" sz="2800" i="1" dirty="0"/>
              <a:t>sheep</a:t>
            </a:r>
            <a:r>
              <a:rPr lang="en-GB" sz="2800" dirty="0"/>
              <a:t>).</a:t>
            </a:r>
          </a:p>
          <a:p>
            <a:pPr marL="0" indent="0">
              <a:buNone/>
            </a:pPr>
            <a:r>
              <a:rPr lang="en-GB" sz="2800" dirty="0"/>
              <a:t> </a:t>
            </a:r>
          </a:p>
        </p:txBody>
      </p:sp>
    </p:spTree>
    <p:extLst>
      <p:ext uri="{BB962C8B-B14F-4D97-AF65-F5344CB8AC3E}">
        <p14:creationId xmlns:p14="http://schemas.microsoft.com/office/powerpoint/2010/main" val="2124106535"/>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3"/>
          <p:cNvSpPr>
            <a:spLocks noGrp="1" noChangeArrowheads="1"/>
          </p:cNvSpPr>
          <p:nvPr>
            <p:ph type="body" idx="1"/>
          </p:nvPr>
        </p:nvSpPr>
        <p:spPr>
          <a:xfrm>
            <a:off x="251520" y="764704"/>
            <a:ext cx="8568952" cy="4525963"/>
          </a:xfrm>
        </p:spPr>
        <p:txBody>
          <a:bodyPr/>
          <a:lstStyle/>
          <a:p>
            <a:r>
              <a:rPr lang="en-GB" sz="2800" dirty="0"/>
              <a:t>You __6__(</a:t>
            </a:r>
            <a:r>
              <a:rPr lang="en-GB" sz="2800" i="1" dirty="0"/>
              <a:t>fool</a:t>
            </a:r>
            <a:r>
              <a:rPr lang="en-GB" sz="2800" dirty="0"/>
              <a:t>) girl!” Mrs Pemberton bellowed as she ran in a__7__(</a:t>
            </a:r>
            <a:r>
              <a:rPr lang="en-GB" sz="2800" i="1" dirty="0"/>
              <a:t>war</a:t>
            </a:r>
            <a:r>
              <a:rPr lang="en-GB" sz="2800" dirty="0"/>
              <a:t>) manner towards the __8__(</a:t>
            </a:r>
            <a:r>
              <a:rPr lang="en-GB" sz="2800" i="1" dirty="0"/>
              <a:t>dirt</a:t>
            </a:r>
            <a:r>
              <a:rPr lang="en-GB" sz="2800" dirty="0"/>
              <a:t>) antique hall table which had received most of the potty’s contents. This was undoubtedly a__9__(</a:t>
            </a:r>
            <a:r>
              <a:rPr lang="en-GB" sz="2800" i="1" dirty="0"/>
              <a:t>cost</a:t>
            </a:r>
            <a:r>
              <a:rPr lang="en-GB" sz="2800" dirty="0"/>
              <a:t>) incident. Furthermore, the new Ocean Breeze air freshener seemed ___10___(</a:t>
            </a:r>
            <a:r>
              <a:rPr lang="en-GB" sz="2800" i="1" dirty="0"/>
              <a:t>use</a:t>
            </a:r>
            <a:r>
              <a:rPr lang="en-GB" sz="2800" dirty="0"/>
              <a:t>) in the face of such overpowering odours.  She did at last begin to see the __1___(</a:t>
            </a:r>
            <a:r>
              <a:rPr lang="en-GB" sz="2800" i="1" dirty="0"/>
              <a:t>fun</a:t>
            </a:r>
            <a:r>
              <a:rPr lang="en-GB" sz="2800" dirty="0"/>
              <a:t>) side of the episode as the ___2___(</a:t>
            </a:r>
            <a:r>
              <a:rPr lang="en-GB" sz="2800" i="1" dirty="0"/>
              <a:t>rhythm</a:t>
            </a:r>
            <a:r>
              <a:rPr lang="en-GB" sz="2800" dirty="0"/>
              <a:t>) sound of the traffic thundered outside.</a:t>
            </a:r>
          </a:p>
          <a:p>
            <a:endParaRPr lang="en-GB" sz="2800" dirty="0"/>
          </a:p>
        </p:txBody>
      </p:sp>
    </p:spTree>
    <p:extLst>
      <p:ext uri="{BB962C8B-B14F-4D97-AF65-F5344CB8AC3E}">
        <p14:creationId xmlns:p14="http://schemas.microsoft.com/office/powerpoint/2010/main" val="2944659650"/>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46056" y="1916829"/>
            <a:ext cx="7358391" cy="3317952"/>
          </a:xfrm>
          <a:prstGeom prst="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7" name="Table 6"/>
          <p:cNvGraphicFramePr>
            <a:graphicFrameLocks noGrp="1"/>
          </p:cNvGraphicFramePr>
          <p:nvPr>
            <p:extLst>
              <p:ext uri="{D42A27DB-BD31-4B8C-83A1-F6EECF244321}">
                <p14:modId xmlns:p14="http://schemas.microsoft.com/office/powerpoint/2010/main" val="1907863807"/>
              </p:ext>
            </p:extLst>
          </p:nvPr>
        </p:nvGraphicFramePr>
        <p:xfrm>
          <a:off x="1246056" y="1916829"/>
          <a:ext cx="7358391" cy="3317952"/>
        </p:xfrm>
        <a:graphic>
          <a:graphicData uri="http://schemas.openxmlformats.org/drawingml/2006/table">
            <a:tbl>
              <a:tblPr/>
              <a:tblGrid>
                <a:gridCol w="656078">
                  <a:extLst>
                    <a:ext uri="{9D8B030D-6E8A-4147-A177-3AD203B41FA5}">
                      <a16:colId xmlns:a16="http://schemas.microsoft.com/office/drawing/2014/main" val="20000"/>
                    </a:ext>
                  </a:extLst>
                </a:gridCol>
                <a:gridCol w="656078">
                  <a:extLst>
                    <a:ext uri="{9D8B030D-6E8A-4147-A177-3AD203B41FA5}">
                      <a16:colId xmlns:a16="http://schemas.microsoft.com/office/drawing/2014/main" val="20001"/>
                    </a:ext>
                  </a:extLst>
                </a:gridCol>
                <a:gridCol w="892170">
                  <a:extLst>
                    <a:ext uri="{9D8B030D-6E8A-4147-A177-3AD203B41FA5}">
                      <a16:colId xmlns:a16="http://schemas.microsoft.com/office/drawing/2014/main" val="20002"/>
                    </a:ext>
                  </a:extLst>
                </a:gridCol>
                <a:gridCol w="656078">
                  <a:extLst>
                    <a:ext uri="{9D8B030D-6E8A-4147-A177-3AD203B41FA5}">
                      <a16:colId xmlns:a16="http://schemas.microsoft.com/office/drawing/2014/main" val="20003"/>
                    </a:ext>
                  </a:extLst>
                </a:gridCol>
                <a:gridCol w="519630">
                  <a:extLst>
                    <a:ext uri="{9D8B030D-6E8A-4147-A177-3AD203B41FA5}">
                      <a16:colId xmlns:a16="http://schemas.microsoft.com/office/drawing/2014/main" val="20004"/>
                    </a:ext>
                  </a:extLst>
                </a:gridCol>
                <a:gridCol w="656078">
                  <a:extLst>
                    <a:ext uri="{9D8B030D-6E8A-4147-A177-3AD203B41FA5}">
                      <a16:colId xmlns:a16="http://schemas.microsoft.com/office/drawing/2014/main" val="20005"/>
                    </a:ext>
                  </a:extLst>
                </a:gridCol>
                <a:gridCol w="656078">
                  <a:extLst>
                    <a:ext uri="{9D8B030D-6E8A-4147-A177-3AD203B41FA5}">
                      <a16:colId xmlns:a16="http://schemas.microsoft.com/office/drawing/2014/main" val="20006"/>
                    </a:ext>
                  </a:extLst>
                </a:gridCol>
                <a:gridCol w="893505">
                  <a:extLst>
                    <a:ext uri="{9D8B030D-6E8A-4147-A177-3AD203B41FA5}">
                      <a16:colId xmlns:a16="http://schemas.microsoft.com/office/drawing/2014/main" val="20007"/>
                    </a:ext>
                  </a:extLst>
                </a:gridCol>
                <a:gridCol w="656078">
                  <a:extLst>
                    <a:ext uri="{9D8B030D-6E8A-4147-A177-3AD203B41FA5}">
                      <a16:colId xmlns:a16="http://schemas.microsoft.com/office/drawing/2014/main" val="20008"/>
                    </a:ext>
                  </a:extLst>
                </a:gridCol>
                <a:gridCol w="582278">
                  <a:extLst>
                    <a:ext uri="{9D8B030D-6E8A-4147-A177-3AD203B41FA5}">
                      <a16:colId xmlns:a16="http://schemas.microsoft.com/office/drawing/2014/main" val="20009"/>
                    </a:ext>
                  </a:extLst>
                </a:gridCol>
                <a:gridCol w="534340">
                  <a:extLst>
                    <a:ext uri="{9D8B030D-6E8A-4147-A177-3AD203B41FA5}">
                      <a16:colId xmlns:a16="http://schemas.microsoft.com/office/drawing/2014/main" val="20010"/>
                    </a:ext>
                  </a:extLst>
                </a:gridCol>
              </a:tblGrid>
              <a:tr h="276496">
                <a:tc>
                  <a:txBody>
                    <a:bodyPr/>
                    <a:lstStyle/>
                    <a:p>
                      <a:pPr marR="0" indent="0" algn="l" rtl="0">
                        <a:lnSpc>
                          <a:spcPct val="119000"/>
                        </a:lnSpc>
                        <a:spcBef>
                          <a:spcPts val="0"/>
                        </a:spcBef>
                        <a:spcAft>
                          <a:spcPts val="0"/>
                        </a:spcAft>
                      </a:pPr>
                      <a:r>
                        <a:rPr lang="en-GB" sz="1200" kern="1400" dirty="0">
                          <a:ln>
                            <a:noFill/>
                          </a:ln>
                          <a:solidFill>
                            <a:srgbClr val="000000"/>
                          </a:solidFill>
                          <a:effectLst/>
                          <a:latin typeface="Calibri" panose="020F0502020204030204" pitchFamily="34" charset="0"/>
                        </a:rPr>
                        <a:t> </a:t>
                      </a:r>
                      <a:endParaRPr lang="en-GB" sz="1000" kern="1400" dirty="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b="1" kern="1400">
                          <a:ln>
                            <a:noFill/>
                          </a:ln>
                          <a:solidFill>
                            <a:srgbClr val="000000"/>
                          </a:solidFill>
                          <a:effectLst/>
                          <a:latin typeface="Calibri" panose="020F0502020204030204" pitchFamily="34" charset="0"/>
                        </a:rPr>
                        <a:t>1</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b="1" kern="1400">
                          <a:ln>
                            <a:noFill/>
                          </a:ln>
                          <a:solidFill>
                            <a:srgbClr val="000000"/>
                          </a:solidFill>
                          <a:effectLst/>
                          <a:latin typeface="Calibri" panose="020F0502020204030204" pitchFamily="34" charset="0"/>
                        </a:rPr>
                        <a:t>2</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b="1" kern="1400">
                          <a:ln>
                            <a:noFill/>
                          </a:ln>
                          <a:solidFill>
                            <a:srgbClr val="000000"/>
                          </a:solidFill>
                          <a:effectLst/>
                          <a:latin typeface="Calibri" panose="020F0502020204030204" pitchFamily="34" charset="0"/>
                        </a:rPr>
                        <a:t>3</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b="1" kern="1400">
                          <a:ln>
                            <a:noFill/>
                          </a:ln>
                          <a:solidFill>
                            <a:srgbClr val="000000"/>
                          </a:solidFill>
                          <a:effectLst/>
                          <a:latin typeface="Calibri" panose="020F0502020204030204" pitchFamily="34" charset="0"/>
                        </a:rPr>
                        <a:t>4</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b="1" kern="1400">
                          <a:ln>
                            <a:noFill/>
                          </a:ln>
                          <a:solidFill>
                            <a:srgbClr val="000000"/>
                          </a:solidFill>
                          <a:effectLst/>
                          <a:latin typeface="Calibri" panose="020F0502020204030204" pitchFamily="34" charset="0"/>
                        </a:rPr>
                        <a:t>5</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b="1" kern="1400">
                          <a:ln>
                            <a:noFill/>
                          </a:ln>
                          <a:solidFill>
                            <a:srgbClr val="000000"/>
                          </a:solidFill>
                          <a:effectLst/>
                          <a:latin typeface="Calibri" panose="020F0502020204030204" pitchFamily="34" charset="0"/>
                        </a:rPr>
                        <a:t>6</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b="1" kern="1400">
                          <a:ln>
                            <a:noFill/>
                          </a:ln>
                          <a:solidFill>
                            <a:srgbClr val="000000"/>
                          </a:solidFill>
                          <a:effectLst/>
                          <a:latin typeface="Calibri" panose="020F0502020204030204" pitchFamily="34" charset="0"/>
                        </a:rPr>
                        <a:t>7</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b="1" kern="1400">
                          <a:ln>
                            <a:noFill/>
                          </a:ln>
                          <a:solidFill>
                            <a:srgbClr val="000000"/>
                          </a:solidFill>
                          <a:effectLst/>
                          <a:latin typeface="Calibri" panose="020F0502020204030204" pitchFamily="34" charset="0"/>
                        </a:rPr>
                        <a:t>8</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b="1" kern="1400">
                          <a:ln>
                            <a:noFill/>
                          </a:ln>
                          <a:solidFill>
                            <a:srgbClr val="000000"/>
                          </a:solidFill>
                          <a:effectLst/>
                          <a:latin typeface="Calibri" panose="020F0502020204030204" pitchFamily="34" charset="0"/>
                        </a:rPr>
                        <a:t>9</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b="1" kern="1400">
                          <a:ln>
                            <a:noFill/>
                          </a:ln>
                          <a:solidFill>
                            <a:srgbClr val="000000"/>
                          </a:solidFill>
                          <a:effectLst/>
                          <a:latin typeface="Calibri" panose="020F0502020204030204" pitchFamily="34" charset="0"/>
                        </a:rPr>
                        <a:t>10</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76496">
                <a:tc>
                  <a:txBody>
                    <a:bodyPr/>
                    <a:lstStyle/>
                    <a:p>
                      <a:pPr marR="0" indent="0" algn="l" rtl="0">
                        <a:lnSpc>
                          <a:spcPct val="119000"/>
                        </a:lnSpc>
                        <a:spcBef>
                          <a:spcPts val="0"/>
                        </a:spcBef>
                        <a:spcAft>
                          <a:spcPts val="0"/>
                        </a:spcAft>
                      </a:pPr>
                      <a:r>
                        <a:rPr lang="en-GB" sz="1200" b="1" kern="1400">
                          <a:ln>
                            <a:noFill/>
                          </a:ln>
                          <a:solidFill>
                            <a:srgbClr val="000000"/>
                          </a:solidFill>
                          <a:effectLst/>
                          <a:latin typeface="Calibri" panose="020F0502020204030204" pitchFamily="34" charset="0"/>
                        </a:rPr>
                        <a:t>al</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Lady</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second</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SPaG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for</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pilot</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one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Chinese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tutor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has</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the</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76496">
                <a:tc>
                  <a:txBody>
                    <a:bodyPr/>
                    <a:lstStyle/>
                    <a:p>
                      <a:pPr marR="0" indent="0" algn="l" rtl="0">
                        <a:lnSpc>
                          <a:spcPct val="119000"/>
                        </a:lnSpc>
                        <a:spcBef>
                          <a:spcPts val="0"/>
                        </a:spcBef>
                        <a:spcAft>
                          <a:spcPts val="0"/>
                        </a:spcAft>
                      </a:pPr>
                      <a:r>
                        <a:rPr lang="en-GB" sz="1200" b="1" kern="1400">
                          <a:ln>
                            <a:noFill/>
                          </a:ln>
                          <a:solidFill>
                            <a:srgbClr val="000000"/>
                          </a:solidFill>
                          <a:effectLst/>
                          <a:latin typeface="Calibri" panose="020F0502020204030204" pitchFamily="34" charset="0"/>
                        </a:rPr>
                        <a:t>ary</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job</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Wales</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can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by</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will</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an</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security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invest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week</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two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76496">
                <a:tc>
                  <a:txBody>
                    <a:bodyPr/>
                    <a:lstStyle/>
                    <a:p>
                      <a:pPr marR="0" indent="0" algn="l" rtl="0">
                        <a:lnSpc>
                          <a:spcPct val="119000"/>
                        </a:lnSpc>
                        <a:spcBef>
                          <a:spcPts val="0"/>
                        </a:spcBef>
                        <a:spcAft>
                          <a:spcPts val="0"/>
                        </a:spcAft>
                      </a:pPr>
                      <a:r>
                        <a:rPr lang="en-GB" sz="1200" b="1" kern="1400">
                          <a:ln>
                            <a:noFill/>
                          </a:ln>
                          <a:solidFill>
                            <a:srgbClr val="000000"/>
                          </a:solidFill>
                          <a:effectLst/>
                          <a:latin typeface="Calibri" panose="020F0502020204030204" pitchFamily="34" charset="0"/>
                        </a:rPr>
                        <a:t>ful</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Can</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Pemby</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Hall</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one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guilty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not</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employee</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dirty="0">
                          <a:ln>
                            <a:noFill/>
                          </a:ln>
                          <a:solidFill>
                            <a:srgbClr val="000000"/>
                          </a:solidFill>
                          <a:effectLst/>
                          <a:latin typeface="Calibri" panose="020F0502020204030204" pitchFamily="34" charset="0"/>
                        </a:rPr>
                        <a:t> catch</a:t>
                      </a:r>
                      <a:endParaRPr lang="en-GB" sz="1000" kern="1400" dirty="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pilot</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a</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76496">
                <a:tc>
                  <a:txBody>
                    <a:bodyPr/>
                    <a:lstStyle/>
                    <a:p>
                      <a:pPr marR="0" indent="0" algn="l" rtl="0">
                        <a:lnSpc>
                          <a:spcPct val="119000"/>
                        </a:lnSpc>
                        <a:spcBef>
                          <a:spcPts val="0"/>
                        </a:spcBef>
                        <a:spcAft>
                          <a:spcPts val="0"/>
                        </a:spcAft>
                      </a:pPr>
                      <a:r>
                        <a:rPr lang="en-GB" sz="1200" b="1" kern="1400">
                          <a:ln>
                            <a:noFill/>
                          </a:ln>
                          <a:solidFill>
                            <a:srgbClr val="000000"/>
                          </a:solidFill>
                          <a:effectLst/>
                          <a:latin typeface="Calibri" panose="020F0502020204030204" pitchFamily="34" charset="0"/>
                        </a:rPr>
                        <a:t>ic</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First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alphabet</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once</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you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fire</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years</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person</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who</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must</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go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76496">
                <a:tc>
                  <a:txBody>
                    <a:bodyPr/>
                    <a:lstStyle/>
                    <a:p>
                      <a:pPr marR="0" indent="0" algn="l" rtl="0">
                        <a:lnSpc>
                          <a:spcPct val="119000"/>
                        </a:lnSpc>
                        <a:spcBef>
                          <a:spcPts val="0"/>
                        </a:spcBef>
                        <a:spcAft>
                          <a:spcPts val="0"/>
                        </a:spcAft>
                      </a:pPr>
                      <a:r>
                        <a:rPr lang="en-GB" sz="1200" b="1" kern="1400">
                          <a:ln>
                            <a:noFill/>
                          </a:ln>
                          <a:solidFill>
                            <a:srgbClr val="000000"/>
                          </a:solidFill>
                          <a:effectLst/>
                          <a:latin typeface="Calibri" panose="020F0502020204030204" pitchFamily="34" charset="0"/>
                        </a:rPr>
                        <a:t>ical</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same</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gardener</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Peng</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age</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the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bed</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dress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melon</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strap</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as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76496">
                <a:tc>
                  <a:txBody>
                    <a:bodyPr/>
                    <a:lstStyle/>
                    <a:p>
                      <a:pPr marR="0" indent="0" algn="l" rtl="0">
                        <a:lnSpc>
                          <a:spcPct val="119000"/>
                        </a:lnSpc>
                        <a:spcBef>
                          <a:spcPts val="0"/>
                        </a:spcBef>
                        <a:spcAft>
                          <a:spcPts val="0"/>
                        </a:spcAft>
                      </a:pPr>
                      <a:r>
                        <a:rPr lang="en-GB" sz="1200" b="1" kern="1400">
                          <a:ln>
                            <a:noFill/>
                          </a:ln>
                          <a:solidFill>
                            <a:srgbClr val="000000"/>
                          </a:solidFill>
                          <a:effectLst/>
                          <a:latin typeface="Calibri" panose="020F0502020204030204" pitchFamily="34" charset="0"/>
                        </a:rPr>
                        <a:t>ish</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valet</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sabotage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dress</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by</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letter</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in</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old</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strap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who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can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76496">
                <a:tc>
                  <a:txBody>
                    <a:bodyPr/>
                    <a:lstStyle/>
                    <a:p>
                      <a:pPr marR="0" indent="0" algn="l" rtl="0">
                        <a:lnSpc>
                          <a:spcPct val="119000"/>
                        </a:lnSpc>
                        <a:spcBef>
                          <a:spcPts val="0"/>
                        </a:spcBef>
                        <a:spcAft>
                          <a:spcPts val="0"/>
                        </a:spcAft>
                      </a:pPr>
                      <a:r>
                        <a:rPr lang="en-GB" sz="1200" b="1" kern="1400">
                          <a:ln>
                            <a:noFill/>
                          </a:ln>
                          <a:solidFill>
                            <a:srgbClr val="000000"/>
                          </a:solidFill>
                          <a:effectLst/>
                          <a:latin typeface="Calibri" panose="020F0502020204030204" pitchFamily="34" charset="0"/>
                        </a:rPr>
                        <a:t>less</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about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Henrietta</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first</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now</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male</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more</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chauffeur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fall</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then</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of</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76496">
                <a:tc>
                  <a:txBody>
                    <a:bodyPr/>
                    <a:lstStyle/>
                    <a:p>
                      <a:pPr marR="0" indent="0" algn="l" rtl="0">
                        <a:lnSpc>
                          <a:spcPct val="119000"/>
                        </a:lnSpc>
                        <a:spcBef>
                          <a:spcPts val="0"/>
                        </a:spcBef>
                        <a:spcAft>
                          <a:spcPts val="0"/>
                        </a:spcAft>
                      </a:pPr>
                      <a:r>
                        <a:rPr lang="en-GB" sz="1200" b="1" kern="1400">
                          <a:ln>
                            <a:noFill/>
                          </a:ln>
                          <a:solidFill>
                            <a:srgbClr val="000000"/>
                          </a:solidFill>
                          <a:effectLst/>
                          <a:latin typeface="Calibri" panose="020F0502020204030204" pitchFamily="34" charset="0"/>
                        </a:rPr>
                        <a:t>like</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The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invest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catch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to</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stap</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guilty</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the</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PA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six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see</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76496">
                <a:tc>
                  <a:txBody>
                    <a:bodyPr/>
                    <a:lstStyle/>
                    <a:p>
                      <a:pPr marR="0" indent="0" algn="l" rtl="0">
                        <a:lnSpc>
                          <a:spcPct val="119000"/>
                        </a:lnSpc>
                        <a:spcBef>
                          <a:spcPts val="0"/>
                        </a:spcBef>
                        <a:spcAft>
                          <a:spcPts val="0"/>
                        </a:spcAft>
                      </a:pPr>
                      <a:r>
                        <a:rPr lang="en-GB" sz="1200" b="1" kern="1400">
                          <a:ln>
                            <a:noFill/>
                          </a:ln>
                          <a:solidFill>
                            <a:srgbClr val="000000"/>
                          </a:solidFill>
                          <a:effectLst/>
                          <a:latin typeface="Calibri" panose="020F0502020204030204" pitchFamily="34" charset="0"/>
                        </a:rPr>
                        <a:t>ly</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We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waiter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needs</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six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the</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four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suspect</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four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half</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less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76496">
                <a:tc>
                  <a:txBody>
                    <a:bodyPr/>
                    <a:lstStyle/>
                    <a:p>
                      <a:pPr marR="0" indent="0" algn="l" rtl="0">
                        <a:lnSpc>
                          <a:spcPct val="119000"/>
                        </a:lnSpc>
                        <a:spcBef>
                          <a:spcPts val="0"/>
                        </a:spcBef>
                        <a:spcAft>
                          <a:spcPts val="0"/>
                        </a:spcAft>
                      </a:pPr>
                      <a:r>
                        <a:rPr lang="en-GB" sz="1200" b="1" kern="1400">
                          <a:ln>
                            <a:noFill/>
                          </a:ln>
                          <a:solidFill>
                            <a:srgbClr val="000000"/>
                          </a:solidFill>
                          <a:effectLst/>
                          <a:latin typeface="Calibri" panose="020F0502020204030204" pitchFamily="34" charset="0"/>
                        </a:rPr>
                        <a:t>ous</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ago</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love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with</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a</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lose</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clean</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Spag Face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third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apart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one</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76496">
                <a:tc>
                  <a:txBody>
                    <a:bodyPr/>
                    <a:lstStyle/>
                    <a:p>
                      <a:pPr marR="0" indent="0" algn="l" rtl="0">
                        <a:lnSpc>
                          <a:spcPct val="119000"/>
                        </a:lnSpc>
                        <a:spcBef>
                          <a:spcPts val="0"/>
                        </a:spcBef>
                        <a:spcAft>
                          <a:spcPts val="0"/>
                        </a:spcAft>
                      </a:pPr>
                      <a:r>
                        <a:rPr lang="en-GB" sz="1200" b="1" kern="1400">
                          <a:ln>
                            <a:noFill/>
                          </a:ln>
                          <a:solidFill>
                            <a:srgbClr val="000000"/>
                          </a:solidFill>
                          <a:effectLst/>
                          <a:latin typeface="Calibri" panose="020F0502020204030204" pitchFamily="34" charset="0"/>
                        </a:rPr>
                        <a:t>y</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the</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starting</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three</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she</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online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again</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female</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second</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three</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dirty="0">
                          <a:ln>
                            <a:noFill/>
                          </a:ln>
                          <a:solidFill>
                            <a:srgbClr val="000000"/>
                          </a:solidFill>
                          <a:effectLst/>
                          <a:latin typeface="Calibri" panose="020F0502020204030204" pitchFamily="34" charset="0"/>
                        </a:rPr>
                        <a:t> able</a:t>
                      </a:r>
                      <a:endParaRPr lang="en-GB" sz="1000" kern="1400" dirty="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166600669"/>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3"/>
          <p:cNvSpPr>
            <a:spLocks noGrp="1" noChangeArrowheads="1"/>
          </p:cNvSpPr>
          <p:nvPr>
            <p:ph type="body" idx="1"/>
          </p:nvPr>
        </p:nvSpPr>
        <p:spPr>
          <a:xfrm>
            <a:off x="251520" y="764704"/>
            <a:ext cx="8568952" cy="4525963"/>
          </a:xfrm>
        </p:spPr>
        <p:txBody>
          <a:bodyPr/>
          <a:lstStyle/>
          <a:p>
            <a:r>
              <a:rPr lang="en-GB" sz="2800" dirty="0"/>
              <a:t>Clue 5 – Antonyms - A</a:t>
            </a:r>
          </a:p>
          <a:p>
            <a:endParaRPr lang="en-GB" sz="2800" dirty="0"/>
          </a:p>
          <a:p>
            <a:endParaRPr lang="en-GB" sz="2800" dirty="0"/>
          </a:p>
        </p:txBody>
      </p:sp>
      <p:sp>
        <p:nvSpPr>
          <p:cNvPr id="4" name="Text Box 2"/>
          <p:cNvSpPr txBox="1">
            <a:spLocks noChangeArrowheads="1"/>
          </p:cNvSpPr>
          <p:nvPr/>
        </p:nvSpPr>
        <p:spPr bwMode="auto">
          <a:xfrm>
            <a:off x="467544" y="1196752"/>
            <a:ext cx="8181664" cy="108012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r>
              <a:rPr lang="en-GB" sz="2000" dirty="0"/>
              <a:t>Cut out the left hand column of words.  Arrange the words in alphabetical order.  Cut out the words in the right hand column. Match up the antonyms. The clue reads down on the right hand words.</a:t>
            </a:r>
          </a:p>
        </p:txBody>
      </p:sp>
      <p:sp>
        <p:nvSpPr>
          <p:cNvPr id="5" name="Control 1"/>
          <p:cNvSpPr>
            <a:spLocks noChangeArrowheads="1" noChangeShapeType="1"/>
          </p:cNvSpPr>
          <p:nvPr/>
        </p:nvSpPr>
        <p:spPr bwMode="auto">
          <a:xfrm>
            <a:off x="3400029" y="4095872"/>
            <a:ext cx="6604000" cy="8120063"/>
          </a:xfrm>
          <a:prstGeom prst="rect">
            <a:avLst/>
          </a:prstGeom>
          <a:noFill/>
          <a:ln>
            <a:noFill/>
          </a:ln>
          <a:effectLst/>
          <a:extLst>
            <a:ext uri="{91240B29-F687-4F45-9708-019B960494DF}">
              <a14:hiddenLine xmlns:a14="http://schemas.microsoft.com/office/drawing/2010/main" w="25400">
                <a:no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0" tIns="0" rIns="0" bIns="0" numCol="1" anchor="t" anchorCtr="0" compatLnSpc="1">
            <a:prstTxWarp prst="textNoShape">
              <a:avLst/>
            </a:prstTxWarp>
          </a:bodyPr>
          <a:lstStyle/>
          <a:p>
            <a:endParaRPr lang="en-GB"/>
          </a:p>
        </p:txBody>
      </p:sp>
      <p:sp>
        <p:nvSpPr>
          <p:cNvPr id="7" name="Control 2"/>
          <p:cNvSpPr>
            <a:spLocks noChangeArrowheads="1" noChangeShapeType="1"/>
          </p:cNvSpPr>
          <p:nvPr/>
        </p:nvSpPr>
        <p:spPr bwMode="auto">
          <a:xfrm>
            <a:off x="5874233" y="3822240"/>
            <a:ext cx="6604000" cy="8120063"/>
          </a:xfrm>
          <a:prstGeom prst="rect">
            <a:avLst/>
          </a:prstGeom>
          <a:noFill/>
          <a:ln>
            <a:noFill/>
          </a:ln>
          <a:effectLst/>
          <a:extLst>
            <a:ext uri="{91240B29-F687-4F45-9708-019B960494DF}">
              <a14:hiddenLine xmlns:a14="http://schemas.microsoft.com/office/drawing/2010/main" w="25400">
                <a:no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0" tIns="0" rIns="0" bIns="0" numCol="1" anchor="t" anchorCtr="0" compatLnSpc="1">
            <a:prstTxWarp prst="textNoShape">
              <a:avLst/>
            </a:prstTxWarp>
          </a:bodyPr>
          <a:lstStyle/>
          <a:p>
            <a:endParaRPr lang="en-GB"/>
          </a:p>
        </p:txBody>
      </p:sp>
      <p:pic>
        <p:nvPicPr>
          <p:cNvPr id="8" name="Picture 7"/>
          <p:cNvPicPr>
            <a:picLocks noChangeAspect="1"/>
          </p:cNvPicPr>
          <p:nvPr/>
        </p:nvPicPr>
        <p:blipFill>
          <a:blip r:embed="rId2"/>
          <a:stretch>
            <a:fillRect/>
          </a:stretch>
        </p:blipFill>
        <p:spPr>
          <a:xfrm>
            <a:off x="4915167" y="2276871"/>
            <a:ext cx="3734041" cy="4589535"/>
          </a:xfrm>
          <a:prstGeom prst="rect">
            <a:avLst/>
          </a:prstGeom>
        </p:spPr>
      </p:pic>
      <p:pic>
        <p:nvPicPr>
          <p:cNvPr id="9" name="Picture 8"/>
          <p:cNvPicPr>
            <a:picLocks noChangeAspect="1"/>
          </p:cNvPicPr>
          <p:nvPr/>
        </p:nvPicPr>
        <p:blipFill>
          <a:blip r:embed="rId3"/>
          <a:stretch>
            <a:fillRect/>
          </a:stretch>
        </p:blipFill>
        <p:spPr>
          <a:xfrm>
            <a:off x="824335" y="2276872"/>
            <a:ext cx="3734041" cy="4596156"/>
          </a:xfrm>
          <a:prstGeom prst="rect">
            <a:avLst/>
          </a:prstGeom>
        </p:spPr>
      </p:pic>
    </p:spTree>
    <p:extLst>
      <p:ext uri="{BB962C8B-B14F-4D97-AF65-F5344CB8AC3E}">
        <p14:creationId xmlns:p14="http://schemas.microsoft.com/office/powerpoint/2010/main" val="207949185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altLang="en-US" dirty="0"/>
              <a:t>The </a:t>
            </a:r>
            <a:r>
              <a:rPr lang="en-US" altLang="en-US" dirty="0" err="1"/>
              <a:t>Spag</a:t>
            </a:r>
            <a:r>
              <a:rPr lang="en-US" altLang="en-US" dirty="0"/>
              <a:t> Dress Disaster</a:t>
            </a:r>
          </a:p>
        </p:txBody>
      </p:sp>
      <p:sp>
        <p:nvSpPr>
          <p:cNvPr id="73731" name="Rectangle 3"/>
          <p:cNvSpPr>
            <a:spLocks noGrp="1" noChangeArrowheads="1"/>
          </p:cNvSpPr>
          <p:nvPr>
            <p:ph type="body" idx="1"/>
          </p:nvPr>
        </p:nvSpPr>
        <p:spPr>
          <a:xfrm>
            <a:off x="2339752" y="1600200"/>
            <a:ext cx="6680423" cy="4525963"/>
          </a:xfrm>
        </p:spPr>
        <p:txBody>
          <a:bodyPr/>
          <a:lstStyle/>
          <a:p>
            <a:r>
              <a:rPr lang="en-GB" dirty="0"/>
              <a:t>Lady Henrietta was heavily in debt. Her large staff, exotic holidays and the upkeep on </a:t>
            </a:r>
            <a:r>
              <a:rPr lang="en-GB" dirty="0" err="1"/>
              <a:t>Pemby</a:t>
            </a:r>
            <a:r>
              <a:rPr lang="en-GB" dirty="0"/>
              <a:t> Hall, the mansion which had been the family home for several generations, were all costing her serious money. In order to put the situation right, she had approached the Chinese Peng Corporation who were looking to invest several million pounds in suitable opportunities in the UK.   Lady Henrietta’s proposal, if successful, would create a golf course out of some spare farm land, clear her debts and give her a healthy income for the rest of her life.</a:t>
            </a:r>
          </a:p>
        </p:txBody>
      </p:sp>
      <p:pic>
        <p:nvPicPr>
          <p:cNvPr id="73732" name="Picture 4" descr="9638440194_cfe059ddab_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2420888"/>
            <a:ext cx="2635746" cy="421877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3"/>
          <p:cNvSpPr>
            <a:spLocks noGrp="1" noChangeArrowheads="1"/>
          </p:cNvSpPr>
          <p:nvPr>
            <p:ph type="body" idx="1"/>
          </p:nvPr>
        </p:nvSpPr>
        <p:spPr>
          <a:xfrm>
            <a:off x="251520" y="764704"/>
            <a:ext cx="8568952" cy="4525963"/>
          </a:xfrm>
        </p:spPr>
        <p:txBody>
          <a:bodyPr/>
          <a:lstStyle/>
          <a:p>
            <a:r>
              <a:rPr lang="en-GB" sz="2800" dirty="0"/>
              <a:t>Clue 5 – Antonyms AA</a:t>
            </a:r>
          </a:p>
          <a:p>
            <a:endParaRPr lang="en-GB" sz="2800" dirty="0"/>
          </a:p>
          <a:p>
            <a:endParaRPr lang="en-GB" sz="2800" dirty="0"/>
          </a:p>
        </p:txBody>
      </p:sp>
      <p:sp>
        <p:nvSpPr>
          <p:cNvPr id="4" name="Text Box 2"/>
          <p:cNvSpPr txBox="1">
            <a:spLocks noChangeArrowheads="1"/>
          </p:cNvSpPr>
          <p:nvPr/>
        </p:nvSpPr>
        <p:spPr bwMode="auto">
          <a:xfrm>
            <a:off x="467544" y="1196752"/>
            <a:ext cx="8181664" cy="108012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r>
              <a:rPr lang="en-GB" sz="2000" dirty="0"/>
              <a:t>Cut out the left hand column of words.  Arrange the words in alphabetical order.  Cut out the words in the right hand column. Match up the antonyms. The clue reads down on the right hand words.</a:t>
            </a:r>
          </a:p>
        </p:txBody>
      </p:sp>
      <p:sp>
        <p:nvSpPr>
          <p:cNvPr id="5" name="Control 1"/>
          <p:cNvSpPr>
            <a:spLocks noChangeArrowheads="1" noChangeShapeType="1"/>
          </p:cNvSpPr>
          <p:nvPr/>
        </p:nvSpPr>
        <p:spPr bwMode="auto">
          <a:xfrm>
            <a:off x="3400029" y="4095872"/>
            <a:ext cx="6604000" cy="8120063"/>
          </a:xfrm>
          <a:prstGeom prst="rect">
            <a:avLst/>
          </a:prstGeom>
          <a:noFill/>
          <a:ln>
            <a:noFill/>
          </a:ln>
          <a:effectLst/>
          <a:extLst>
            <a:ext uri="{91240B29-F687-4F45-9708-019B960494DF}">
              <a14:hiddenLine xmlns:a14="http://schemas.microsoft.com/office/drawing/2010/main" w="25400">
                <a:no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0" tIns="0" rIns="0" bIns="0" numCol="1" anchor="t" anchorCtr="0" compatLnSpc="1">
            <a:prstTxWarp prst="textNoShape">
              <a:avLst/>
            </a:prstTxWarp>
          </a:bodyPr>
          <a:lstStyle/>
          <a:p>
            <a:endParaRPr lang="en-GB"/>
          </a:p>
        </p:txBody>
      </p:sp>
      <p:sp>
        <p:nvSpPr>
          <p:cNvPr id="7" name="Control 2"/>
          <p:cNvSpPr>
            <a:spLocks noChangeArrowheads="1" noChangeShapeType="1"/>
          </p:cNvSpPr>
          <p:nvPr/>
        </p:nvSpPr>
        <p:spPr bwMode="auto">
          <a:xfrm>
            <a:off x="5874233" y="3822240"/>
            <a:ext cx="6604000" cy="8120063"/>
          </a:xfrm>
          <a:prstGeom prst="rect">
            <a:avLst/>
          </a:prstGeom>
          <a:noFill/>
          <a:ln>
            <a:noFill/>
          </a:ln>
          <a:effectLst/>
          <a:extLst>
            <a:ext uri="{91240B29-F687-4F45-9708-019B960494DF}">
              <a14:hiddenLine xmlns:a14="http://schemas.microsoft.com/office/drawing/2010/main" w="25400">
                <a:no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0" tIns="0" rIns="0" bIns="0" numCol="1" anchor="t" anchorCtr="0" compatLnSpc="1">
            <a:prstTxWarp prst="textNoShape">
              <a:avLst/>
            </a:prstTxWarp>
          </a:bodyPr>
          <a:lstStyle/>
          <a:p>
            <a:endParaRPr lang="en-GB"/>
          </a:p>
        </p:txBody>
      </p:sp>
      <p:pic>
        <p:nvPicPr>
          <p:cNvPr id="2" name="Picture 1"/>
          <p:cNvPicPr>
            <a:picLocks noChangeAspect="1"/>
          </p:cNvPicPr>
          <p:nvPr/>
        </p:nvPicPr>
        <p:blipFill>
          <a:blip r:embed="rId2"/>
          <a:stretch>
            <a:fillRect/>
          </a:stretch>
        </p:blipFill>
        <p:spPr>
          <a:xfrm>
            <a:off x="4626138" y="2315342"/>
            <a:ext cx="3695902" cy="4542657"/>
          </a:xfrm>
          <a:prstGeom prst="rect">
            <a:avLst/>
          </a:prstGeom>
        </p:spPr>
      </p:pic>
      <p:pic>
        <p:nvPicPr>
          <p:cNvPr id="3" name="Picture 2"/>
          <p:cNvPicPr>
            <a:picLocks noChangeAspect="1"/>
          </p:cNvPicPr>
          <p:nvPr/>
        </p:nvPicPr>
        <p:blipFill>
          <a:blip r:embed="rId3"/>
          <a:stretch>
            <a:fillRect/>
          </a:stretch>
        </p:blipFill>
        <p:spPr>
          <a:xfrm>
            <a:off x="663516" y="2321517"/>
            <a:ext cx="3692459" cy="4544974"/>
          </a:xfrm>
          <a:prstGeom prst="rect">
            <a:avLst/>
          </a:prstGeom>
        </p:spPr>
      </p:pic>
    </p:spTree>
    <p:extLst>
      <p:ext uri="{BB962C8B-B14F-4D97-AF65-F5344CB8AC3E}">
        <p14:creationId xmlns:p14="http://schemas.microsoft.com/office/powerpoint/2010/main" val="889588838"/>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3"/>
          <p:cNvSpPr>
            <a:spLocks noGrp="1" noChangeArrowheads="1"/>
          </p:cNvSpPr>
          <p:nvPr>
            <p:ph type="body" idx="1"/>
          </p:nvPr>
        </p:nvSpPr>
        <p:spPr>
          <a:xfrm>
            <a:off x="-4117031" y="12558079"/>
            <a:ext cx="2247533" cy="2353259"/>
          </a:xfrm>
        </p:spPr>
        <p:txBody>
          <a:bodyPr/>
          <a:lstStyle/>
          <a:p>
            <a:endParaRPr lang="en-GB" sz="2800" dirty="0"/>
          </a:p>
        </p:txBody>
      </p:sp>
      <p:pic>
        <p:nvPicPr>
          <p:cNvPr id="1026" name="Picture 2" descr="https://upload.wikimedia.org/wikipedia/commons/thumb/c/c0/MUTCD_R1-1.svg/2000px-MUTCD_R1-1.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39752" y="332656"/>
            <a:ext cx="4680520" cy="468052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339752" y="5229200"/>
            <a:ext cx="5832648" cy="1008112"/>
          </a:xfrm>
          <a:prstGeom prst="rect">
            <a:avLst/>
          </a:prstGeom>
          <a:noFill/>
        </p:spPr>
        <p:txBody>
          <a:bodyPr wrap="square" rtlCol="0">
            <a:spAutoFit/>
          </a:bodyPr>
          <a:lstStyle/>
          <a:p>
            <a:r>
              <a:rPr lang="en-GB" sz="6000" dirty="0"/>
              <a:t>Answers next!</a:t>
            </a:r>
          </a:p>
        </p:txBody>
      </p:sp>
    </p:spTree>
    <p:extLst>
      <p:ext uri="{BB962C8B-B14F-4D97-AF65-F5344CB8AC3E}">
        <p14:creationId xmlns:p14="http://schemas.microsoft.com/office/powerpoint/2010/main" val="2875742444"/>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943200" y="764704"/>
            <a:ext cx="7200800" cy="6065187"/>
          </a:xfrm>
          <a:prstGeom prst="rect">
            <a:avLst/>
          </a:prstGeom>
        </p:spPr>
        <p:txBody>
          <a:bodyPr wrap="square">
            <a:spAutoFit/>
          </a:bodyPr>
          <a:lstStyle/>
          <a:p>
            <a:pPr>
              <a:lnSpc>
                <a:spcPct val="107000"/>
              </a:lnSpc>
              <a:spcAft>
                <a:spcPts val="800"/>
              </a:spcAft>
            </a:pPr>
            <a:r>
              <a:rPr lang="en-GB" sz="2800" dirty="0">
                <a:latin typeface="Calibri" panose="020F0502020204030204" pitchFamily="34" charset="0"/>
                <a:ea typeface="Calibri" panose="020F0502020204030204" pitchFamily="34" charset="0"/>
                <a:cs typeface="Times New Roman" panose="02020603050405020304" pitchFamily="18" charset="0"/>
              </a:rPr>
              <a:t>S</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t</a:t>
            </a:r>
            <a:r>
              <a:rPr lang="en-GB" sz="2800" dirty="0">
                <a:latin typeface="Calibri" panose="020F0502020204030204" pitchFamily="34" charset="0"/>
                <a:ea typeface="Calibri" panose="020F0502020204030204" pitchFamily="34" charset="0"/>
                <a:cs typeface="Times New Roman" panose="02020603050405020304" pitchFamily="18" charset="0"/>
              </a:rPr>
              <a:t>acey pulled back her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h</a:t>
            </a:r>
            <a:r>
              <a:rPr lang="en-GB" sz="2800" dirty="0">
                <a:latin typeface="Calibri" panose="020F0502020204030204" pitchFamily="34" charset="0"/>
                <a:ea typeface="Calibri" panose="020F0502020204030204" pitchFamily="34" charset="0"/>
                <a:cs typeface="Times New Roman" panose="02020603050405020304" pitchFamily="18" charset="0"/>
              </a:rPr>
              <a:t>ood. Hop</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e</a:t>
            </a:r>
            <a:r>
              <a:rPr lang="en-GB" sz="2800" dirty="0">
                <a:latin typeface="Calibri" panose="020F0502020204030204" pitchFamily="34" charset="0"/>
                <a:ea typeface="Calibri" panose="020F0502020204030204" pitchFamily="34" charset="0"/>
                <a:cs typeface="Times New Roman" panose="02020603050405020304" pitchFamily="18" charset="0"/>
              </a:rPr>
              <a:t> was fading fast.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G</a:t>
            </a:r>
            <a:r>
              <a:rPr lang="en-GB" sz="2800" dirty="0">
                <a:latin typeface="Calibri" panose="020F0502020204030204" pitchFamily="34" charset="0"/>
                <a:ea typeface="Calibri" panose="020F0502020204030204" pitchFamily="34" charset="0"/>
                <a:cs typeface="Times New Roman" panose="02020603050405020304" pitchFamily="18" charset="0"/>
              </a:rPr>
              <a:t>nats swarmed around H</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e</a:t>
            </a:r>
            <a:r>
              <a:rPr lang="en-GB" sz="2800" dirty="0">
                <a:latin typeface="Calibri" panose="020F0502020204030204" pitchFamily="34" charset="0"/>
                <a:ea typeface="Calibri" panose="020F0502020204030204" pitchFamily="34" charset="0"/>
                <a:cs typeface="Times New Roman" panose="02020603050405020304" pitchFamily="18" charset="0"/>
              </a:rPr>
              <a:t>len, some settling on her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n</a:t>
            </a:r>
            <a:r>
              <a:rPr lang="en-GB" sz="2800" dirty="0">
                <a:latin typeface="Calibri" panose="020F0502020204030204" pitchFamily="34" charset="0"/>
                <a:ea typeface="Calibri" panose="020F0502020204030204" pitchFamily="34" charset="0"/>
                <a:cs typeface="Times New Roman" panose="02020603050405020304" pitchFamily="18" charset="0"/>
              </a:rPr>
              <a:t>ose. A</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d</a:t>
            </a:r>
            <a:r>
              <a:rPr lang="en-GB" sz="2800" dirty="0">
                <a:latin typeface="Calibri" panose="020F0502020204030204" pitchFamily="34" charset="0"/>
                <a:ea typeface="Calibri" panose="020F0502020204030204" pitchFamily="34" charset="0"/>
                <a:cs typeface="Times New Roman" panose="02020603050405020304" pitchFamily="18" charset="0"/>
              </a:rPr>
              <a:t>rian, sensing the unc</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e</a:t>
            </a:r>
            <a:r>
              <a:rPr lang="en-GB" sz="2800" dirty="0">
                <a:latin typeface="Calibri" panose="020F0502020204030204" pitchFamily="34" charset="0"/>
                <a:ea typeface="Calibri" panose="020F0502020204030204" pitchFamily="34" charset="0"/>
                <a:cs typeface="Times New Roman" panose="02020603050405020304" pitchFamily="18" charset="0"/>
              </a:rPr>
              <a:t>rtainty, crossed the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r</a:t>
            </a:r>
            <a:r>
              <a:rPr lang="en-GB" sz="2800" dirty="0">
                <a:latin typeface="Calibri" panose="020F0502020204030204" pitchFamily="34" charset="0"/>
                <a:ea typeface="Calibri" panose="020F0502020204030204" pitchFamily="34" charset="0"/>
                <a:cs typeface="Times New Roman" panose="02020603050405020304" pitchFamily="18" charset="0"/>
              </a:rPr>
              <a:t>iver warily, surrounded by a cl</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o</a:t>
            </a:r>
            <a:r>
              <a:rPr lang="en-GB" sz="2800" dirty="0">
                <a:latin typeface="Calibri" panose="020F0502020204030204" pitchFamily="34" charset="0"/>
                <a:ea typeface="Calibri" panose="020F0502020204030204" pitchFamily="34" charset="0"/>
                <a:cs typeface="Times New Roman" panose="02020603050405020304" pitchFamily="18" charset="0"/>
              </a:rPr>
              <a:t>ud of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f</a:t>
            </a:r>
            <a:r>
              <a:rPr lang="en-GB" sz="2800" dirty="0">
                <a:latin typeface="Calibri" panose="020F0502020204030204" pitchFamily="34" charset="0"/>
                <a:ea typeface="Calibri" panose="020F0502020204030204" pitchFamily="34" charset="0"/>
                <a:cs typeface="Times New Roman" panose="02020603050405020304" pitchFamily="18" charset="0"/>
              </a:rPr>
              <a:t>lies. S</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t</a:t>
            </a:r>
            <a:r>
              <a:rPr lang="en-GB" sz="2800" dirty="0">
                <a:latin typeface="Calibri" panose="020F0502020204030204" pitchFamily="34" charset="0"/>
                <a:ea typeface="Calibri" panose="020F0502020204030204" pitchFamily="34" charset="0"/>
                <a:cs typeface="Times New Roman" panose="02020603050405020304" pitchFamily="18" charset="0"/>
              </a:rPr>
              <a:t>acey thought she heard a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h</a:t>
            </a:r>
            <a:r>
              <a:rPr lang="en-GB" sz="2800" dirty="0">
                <a:latin typeface="Calibri" panose="020F0502020204030204" pitchFamily="34" charset="0"/>
                <a:ea typeface="Calibri" panose="020F0502020204030204" pitchFamily="34" charset="0"/>
                <a:cs typeface="Times New Roman" panose="02020603050405020304" pitchFamily="18" charset="0"/>
              </a:rPr>
              <a:t>yena laughing. An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e</a:t>
            </a:r>
            <a:r>
              <a:rPr lang="en-GB" sz="2800" dirty="0">
                <a:latin typeface="Calibri" panose="020F0502020204030204" pitchFamily="34" charset="0"/>
                <a:ea typeface="Calibri" panose="020F0502020204030204" pitchFamily="34" charset="0"/>
                <a:cs typeface="Times New Roman" panose="02020603050405020304" pitchFamily="18" charset="0"/>
              </a:rPr>
              <a:t>agle glided overhead, its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e</a:t>
            </a:r>
            <a:r>
              <a:rPr lang="en-GB" sz="2800" dirty="0">
                <a:latin typeface="Calibri" panose="020F0502020204030204" pitchFamily="34" charset="0"/>
                <a:ea typeface="Calibri" panose="020F0502020204030204" pitchFamily="34" charset="0"/>
                <a:cs typeface="Times New Roman" panose="02020603050405020304" pitchFamily="18" charset="0"/>
              </a:rPr>
              <a:t>yes spotting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v</a:t>
            </a:r>
            <a:r>
              <a:rPr lang="en-GB" sz="2800" dirty="0">
                <a:latin typeface="Calibri" panose="020F0502020204030204" pitchFamily="34" charset="0"/>
                <a:ea typeface="Calibri" panose="020F0502020204030204" pitchFamily="34" charset="0"/>
                <a:cs typeface="Times New Roman" panose="02020603050405020304" pitchFamily="18" charset="0"/>
              </a:rPr>
              <a:t>ultures feeding below. A pr</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i</a:t>
            </a:r>
            <a:r>
              <a:rPr lang="en-GB" sz="2800" dirty="0">
                <a:latin typeface="Calibri" panose="020F0502020204030204" pitchFamily="34" charset="0"/>
                <a:ea typeface="Calibri" panose="020F0502020204030204" pitchFamily="34" charset="0"/>
                <a:cs typeface="Times New Roman" panose="02020603050405020304" pitchFamily="18" charset="0"/>
              </a:rPr>
              <a:t>de of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l</a:t>
            </a:r>
            <a:r>
              <a:rPr lang="en-GB" sz="2800" dirty="0">
                <a:latin typeface="Calibri" panose="020F0502020204030204" pitchFamily="34" charset="0"/>
                <a:ea typeface="Calibri" panose="020F0502020204030204" pitchFamily="34" charset="0"/>
                <a:cs typeface="Times New Roman" panose="02020603050405020304" pitchFamily="18" charset="0"/>
              </a:rPr>
              <a:t>ions hunting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p</a:t>
            </a:r>
            <a:r>
              <a:rPr lang="en-GB" sz="2800" dirty="0">
                <a:latin typeface="Calibri" panose="020F0502020204030204" pitchFamily="34" charset="0"/>
                <a:ea typeface="Calibri" panose="020F0502020204030204" pitchFamily="34" charset="0"/>
                <a:cs typeface="Times New Roman" panose="02020603050405020304" pitchFamily="18" charset="0"/>
              </a:rPr>
              <a:t>lovers disturbed an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e</a:t>
            </a:r>
            <a:r>
              <a:rPr lang="en-GB" sz="2800" dirty="0">
                <a:latin typeface="Calibri" panose="020F0502020204030204" pitchFamily="34" charset="0"/>
                <a:ea typeface="Calibri" panose="020F0502020204030204" pitchFamily="34" charset="0"/>
                <a:cs typeface="Times New Roman" panose="02020603050405020304" pitchFamily="18" charset="0"/>
              </a:rPr>
              <a:t>lephant, which in turn frightened a he</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r</a:t>
            </a:r>
            <a:r>
              <a:rPr lang="en-GB" sz="2800" dirty="0">
                <a:latin typeface="Calibri" panose="020F0502020204030204" pitchFamily="34" charset="0"/>
                <a:ea typeface="Calibri" panose="020F0502020204030204" pitchFamily="34" charset="0"/>
                <a:cs typeface="Times New Roman" panose="02020603050405020304" pitchFamily="18" charset="0"/>
              </a:rPr>
              <a:t>d of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s</a:t>
            </a:r>
            <a:r>
              <a:rPr lang="en-GB" sz="2800" dirty="0">
                <a:latin typeface="Calibri" panose="020F0502020204030204" pitchFamily="34" charset="0"/>
                <a:ea typeface="Calibri" panose="020F0502020204030204" pitchFamily="34" charset="0"/>
                <a:cs typeface="Times New Roman" panose="02020603050405020304" pitchFamily="18" charset="0"/>
              </a:rPr>
              <a:t>wine who stampeded towards R</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o</a:t>
            </a:r>
            <a:r>
              <a:rPr lang="en-GB" sz="2800" dirty="0">
                <a:latin typeface="Calibri" panose="020F0502020204030204" pitchFamily="34" charset="0"/>
                <a:ea typeface="Calibri" panose="020F0502020204030204" pitchFamily="34" charset="0"/>
                <a:cs typeface="Times New Roman" panose="02020603050405020304" pitchFamily="18" charset="0"/>
              </a:rPr>
              <a:t>dney.  He panicked, his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n</a:t>
            </a:r>
            <a:r>
              <a:rPr lang="en-GB" sz="2800" dirty="0">
                <a:latin typeface="Calibri" panose="020F0502020204030204" pitchFamily="34" charset="0"/>
                <a:ea typeface="Calibri" panose="020F0502020204030204" pitchFamily="34" charset="0"/>
                <a:cs typeface="Times New Roman" panose="02020603050405020304" pitchFamily="18" charset="0"/>
              </a:rPr>
              <a:t>ails scratched his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w</a:t>
            </a:r>
            <a:r>
              <a:rPr lang="en-GB" sz="2800" dirty="0">
                <a:latin typeface="Calibri" panose="020F0502020204030204" pitchFamily="34" charset="0"/>
                <a:ea typeface="Calibri" panose="020F0502020204030204" pitchFamily="34" charset="0"/>
                <a:cs typeface="Times New Roman" panose="02020603050405020304" pitchFamily="18" charset="0"/>
              </a:rPr>
              <a:t>rist as he lowered his camouflage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h</a:t>
            </a:r>
            <a:r>
              <a:rPr lang="en-GB" sz="2800" dirty="0">
                <a:latin typeface="Calibri" panose="020F0502020204030204" pitchFamily="34" charset="0"/>
                <a:ea typeface="Calibri" panose="020F0502020204030204" pitchFamily="34" charset="0"/>
                <a:cs typeface="Times New Roman" panose="02020603050405020304" pitchFamily="18" charset="0"/>
              </a:rPr>
              <a:t>ood before running madly, his precious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o</a:t>
            </a:r>
            <a:r>
              <a:rPr lang="en-GB" sz="2800" dirty="0">
                <a:latin typeface="Calibri" panose="020F0502020204030204" pitchFamily="34" charset="0"/>
                <a:ea typeface="Calibri" panose="020F0502020204030204" pitchFamily="34" charset="0"/>
                <a:cs typeface="Times New Roman" panose="02020603050405020304" pitchFamily="18" charset="0"/>
              </a:rPr>
              <a:t>pal safely tucked into his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s</a:t>
            </a:r>
            <a:r>
              <a:rPr lang="en-GB" sz="2800" dirty="0">
                <a:latin typeface="Calibri" panose="020F0502020204030204" pitchFamily="34" charset="0"/>
                <a:ea typeface="Calibri" panose="020F0502020204030204" pitchFamily="34" charset="0"/>
                <a:cs typeface="Times New Roman" panose="02020603050405020304" pitchFamily="18" charset="0"/>
              </a:rPr>
              <a:t>ock.</a:t>
            </a:r>
            <a:r>
              <a:rPr lang="en-GB" dirty="0">
                <a:latin typeface="Calibri" panose="020F0502020204030204" pitchFamily="34" charset="0"/>
                <a:ea typeface="Calibri" panose="020F0502020204030204" pitchFamily="34" charset="0"/>
                <a:cs typeface="Times New Roman" panose="02020603050405020304" pitchFamily="18" charset="0"/>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p:cNvSpPr txBox="1"/>
          <p:nvPr/>
        </p:nvSpPr>
        <p:spPr>
          <a:xfrm>
            <a:off x="395536" y="262728"/>
            <a:ext cx="1872208" cy="646331"/>
          </a:xfrm>
          <a:prstGeom prst="rect">
            <a:avLst/>
          </a:prstGeom>
          <a:noFill/>
        </p:spPr>
        <p:txBody>
          <a:bodyPr wrap="square" rtlCol="0">
            <a:spAutoFit/>
          </a:bodyPr>
          <a:lstStyle/>
          <a:p>
            <a:r>
              <a:rPr lang="en-GB" sz="3600" dirty="0"/>
              <a:t>Clue 1</a:t>
            </a:r>
          </a:p>
        </p:txBody>
      </p:sp>
    </p:spTree>
    <p:extLst>
      <p:ext uri="{BB962C8B-B14F-4D97-AF65-F5344CB8AC3E}">
        <p14:creationId xmlns:p14="http://schemas.microsoft.com/office/powerpoint/2010/main" val="3909564669"/>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51720" y="116632"/>
            <a:ext cx="6984776" cy="7390485"/>
          </a:xfrm>
          <a:prstGeom prst="rect">
            <a:avLst/>
          </a:prstGeom>
        </p:spPr>
        <p:txBody>
          <a:bodyPr wrap="square">
            <a:spAutoFit/>
          </a:bodyPr>
          <a:lstStyle/>
          <a:p>
            <a:pPr>
              <a:lnSpc>
                <a:spcPct val="107000"/>
              </a:lnSpc>
              <a:spcAft>
                <a:spcPts val="800"/>
              </a:spcAft>
            </a:pPr>
            <a:r>
              <a:rPr lang="en-GB" sz="2800" dirty="0">
                <a:latin typeface="Calibri" panose="020F0502020204030204" pitchFamily="34" charset="0"/>
                <a:ea typeface="Calibri" panose="020F0502020204030204" pitchFamily="34" charset="0"/>
                <a:cs typeface="Times New Roman" panose="02020603050405020304" pitchFamily="18" charset="0"/>
              </a:rPr>
              <a:t>Panting heavily, he noticed a sw</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a</a:t>
            </a:r>
            <a:r>
              <a:rPr lang="en-GB" sz="2800" dirty="0">
                <a:latin typeface="Calibri" panose="020F0502020204030204" pitchFamily="34" charset="0"/>
                <a:ea typeface="Calibri" panose="020F0502020204030204" pitchFamily="34" charset="0"/>
                <a:cs typeface="Times New Roman" panose="02020603050405020304" pitchFamily="18" charset="0"/>
              </a:rPr>
              <a:t>rm of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b</a:t>
            </a:r>
            <a:r>
              <a:rPr lang="en-GB" sz="2800" dirty="0">
                <a:latin typeface="Calibri" panose="020F0502020204030204" pitchFamily="34" charset="0"/>
                <a:ea typeface="Calibri" panose="020F0502020204030204" pitchFamily="34" charset="0"/>
                <a:cs typeface="Times New Roman" panose="02020603050405020304" pitchFamily="18" charset="0"/>
              </a:rPr>
              <a:t>ees milling around an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o</a:t>
            </a:r>
            <a:r>
              <a:rPr lang="en-GB" sz="2800" dirty="0">
                <a:latin typeface="Calibri" panose="020F0502020204030204" pitchFamily="34" charset="0"/>
                <a:ea typeface="Calibri" panose="020F0502020204030204" pitchFamily="34" charset="0"/>
                <a:cs typeface="Times New Roman" panose="02020603050405020304" pitchFamily="18" charset="0"/>
              </a:rPr>
              <a:t>wl which was holed up in a large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t</a:t>
            </a:r>
            <a:r>
              <a:rPr lang="en-GB" sz="2800" dirty="0">
                <a:latin typeface="Calibri" panose="020F0502020204030204" pitchFamily="34" charset="0"/>
                <a:ea typeface="Calibri" panose="020F0502020204030204" pitchFamily="34" charset="0"/>
                <a:cs typeface="Times New Roman" panose="02020603050405020304" pitchFamily="18" charset="0"/>
              </a:rPr>
              <a:t>ree. The te</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a</a:t>
            </a:r>
            <a:r>
              <a:rPr lang="en-GB" sz="2800" dirty="0">
                <a:latin typeface="Calibri" panose="020F0502020204030204" pitchFamily="34" charset="0"/>
                <a:ea typeface="Calibri" panose="020F0502020204030204" pitchFamily="34" charset="0"/>
                <a:cs typeface="Times New Roman" panose="02020603050405020304" pitchFamily="18" charset="0"/>
              </a:rPr>
              <a:t>m gathered together, relieved to have escaped the recent dan</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g</a:t>
            </a:r>
            <a:r>
              <a:rPr lang="en-GB" sz="2800" dirty="0">
                <a:latin typeface="Calibri" panose="020F0502020204030204" pitchFamily="34" charset="0"/>
                <a:ea typeface="Calibri" panose="020F0502020204030204" pitchFamily="34" charset="0"/>
                <a:cs typeface="Times New Roman" panose="02020603050405020304" pitchFamily="18" charset="0"/>
              </a:rPr>
              <a:t>er and looking forward to reaching saf</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e</a:t>
            </a:r>
            <a:r>
              <a:rPr lang="en-GB" sz="2800" dirty="0">
                <a:latin typeface="Calibri" panose="020F0502020204030204" pitchFamily="34" charset="0"/>
                <a:ea typeface="Calibri" panose="020F0502020204030204" pitchFamily="34" charset="0"/>
                <a:cs typeface="Times New Roman" panose="02020603050405020304" pitchFamily="18" charset="0"/>
              </a:rPr>
              <a:t>ty. A</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d</a:t>
            </a:r>
            <a:r>
              <a:rPr lang="en-GB" sz="2800" dirty="0">
                <a:latin typeface="Calibri" panose="020F0502020204030204" pitchFamily="34" charset="0"/>
                <a:ea typeface="Calibri" panose="020F0502020204030204" pitchFamily="34" charset="0"/>
                <a:cs typeface="Times New Roman" panose="02020603050405020304" pitchFamily="18" charset="0"/>
              </a:rPr>
              <a:t>rian and S</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t</a:t>
            </a:r>
            <a:r>
              <a:rPr lang="en-GB" sz="2800" dirty="0">
                <a:latin typeface="Calibri" panose="020F0502020204030204" pitchFamily="34" charset="0"/>
                <a:ea typeface="Calibri" panose="020F0502020204030204" pitchFamily="34" charset="0"/>
                <a:cs typeface="Times New Roman" panose="02020603050405020304" pitchFamily="18" charset="0"/>
              </a:rPr>
              <a:t>acey held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h</a:t>
            </a:r>
            <a:r>
              <a:rPr lang="en-GB" sz="2800" dirty="0">
                <a:latin typeface="Calibri" panose="020F0502020204030204" pitchFamily="34" charset="0"/>
                <a:ea typeface="Calibri" panose="020F0502020204030204" pitchFamily="34" charset="0"/>
                <a:cs typeface="Times New Roman" panose="02020603050405020304" pitchFamily="18" charset="0"/>
              </a:rPr>
              <a:t>ands, their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e</a:t>
            </a:r>
            <a:r>
              <a:rPr lang="en-GB" sz="2800" dirty="0">
                <a:latin typeface="Calibri" panose="020F0502020204030204" pitchFamily="34" charset="0"/>
                <a:ea typeface="Calibri" panose="020F0502020204030204" pitchFamily="34" charset="0"/>
                <a:cs typeface="Times New Roman" panose="02020603050405020304" pitchFamily="18" charset="0"/>
              </a:rPr>
              <a:t>yes showing the pri</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d</a:t>
            </a:r>
            <a:r>
              <a:rPr lang="en-GB" sz="2800" dirty="0">
                <a:latin typeface="Calibri" panose="020F0502020204030204" pitchFamily="34" charset="0"/>
                <a:ea typeface="Calibri" panose="020F0502020204030204" pitchFamily="34" charset="0"/>
                <a:cs typeface="Times New Roman" panose="02020603050405020304" pitchFamily="18" charset="0"/>
              </a:rPr>
              <a:t>e they both felt. Their cou</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r</a:t>
            </a:r>
            <a:r>
              <a:rPr lang="en-GB" sz="2800" dirty="0">
                <a:latin typeface="Calibri" panose="020F0502020204030204" pitchFamily="34" charset="0"/>
                <a:ea typeface="Calibri" panose="020F0502020204030204" pitchFamily="34" charset="0"/>
                <a:cs typeface="Times New Roman" panose="02020603050405020304" pitchFamily="18" charset="0"/>
              </a:rPr>
              <a:t>age, which had brought them to K</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e</a:t>
            </a:r>
            <a:r>
              <a:rPr lang="en-GB" sz="2800" dirty="0">
                <a:latin typeface="Calibri" panose="020F0502020204030204" pitchFamily="34" charset="0"/>
                <a:ea typeface="Calibri" panose="020F0502020204030204" pitchFamily="34" charset="0"/>
                <a:cs typeface="Times New Roman" panose="02020603050405020304" pitchFamily="18" charset="0"/>
              </a:rPr>
              <a:t>nya and to the slow-flowing </a:t>
            </a:r>
            <a:r>
              <a:rPr lang="en-GB" sz="2800" dirty="0" err="1">
                <a:latin typeface="Calibri" panose="020F0502020204030204" pitchFamily="34" charset="0"/>
                <a:ea typeface="Calibri" panose="020F0502020204030204" pitchFamily="34" charset="0"/>
                <a:cs typeface="Times New Roman" panose="02020603050405020304" pitchFamily="18" charset="0"/>
              </a:rPr>
              <a:t>T</a:t>
            </a:r>
            <a:r>
              <a:rPr lang="en-GB" sz="2800" dirty="0" err="1">
                <a:highlight>
                  <a:srgbClr val="FFFF00"/>
                </a:highlight>
                <a:latin typeface="Calibri" panose="020F0502020204030204" pitchFamily="34" charset="0"/>
                <a:ea typeface="Calibri" panose="020F0502020204030204" pitchFamily="34" charset="0"/>
                <a:cs typeface="Times New Roman" panose="02020603050405020304" pitchFamily="18" charset="0"/>
              </a:rPr>
              <a:t>s</a:t>
            </a:r>
            <a:r>
              <a:rPr lang="en-GB" sz="2800" dirty="0" err="1">
                <a:latin typeface="Calibri" panose="020F0502020204030204" pitchFamily="34" charset="0"/>
                <a:ea typeface="Calibri" panose="020F0502020204030204" pitchFamily="34" charset="0"/>
                <a:cs typeface="Times New Roman" panose="02020603050405020304" pitchFamily="18" charset="0"/>
              </a:rPr>
              <a:t>avo</a:t>
            </a:r>
            <a:r>
              <a:rPr lang="en-GB" sz="2800" dirty="0">
                <a:latin typeface="Calibri" panose="020F0502020204030204" pitchFamily="34" charset="0"/>
                <a:ea typeface="Calibri" panose="020F0502020204030204" pitchFamily="34" charset="0"/>
                <a:cs typeface="Times New Roman" panose="02020603050405020304" pitchFamily="18" charset="0"/>
              </a:rPr>
              <a:t>, was still burning bright.</a:t>
            </a:r>
          </a:p>
          <a:p>
            <a:pPr>
              <a:spcAft>
                <a:spcPts val="0"/>
              </a:spcAft>
            </a:pPr>
            <a:r>
              <a:rPr lang="en-GB" sz="2800" dirty="0">
                <a:latin typeface="Calibri" panose="020F0502020204030204" pitchFamily="34" charset="0"/>
                <a:ea typeface="Calibri" panose="020F0502020204030204" pitchFamily="34" charset="0"/>
                <a:cs typeface="Times New Roman" panose="02020603050405020304" pitchFamily="18" charset="0"/>
              </a:rPr>
              <a:t>Later, they visited the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s</a:t>
            </a:r>
            <a:r>
              <a:rPr lang="en-GB" sz="2800" dirty="0">
                <a:latin typeface="Calibri" panose="020F0502020204030204" pitchFamily="34" charset="0"/>
                <a:ea typeface="Calibri" panose="020F0502020204030204" pitchFamily="34" charset="0"/>
                <a:cs typeface="Times New Roman" panose="02020603050405020304" pitchFamily="18" charset="0"/>
              </a:rPr>
              <a:t>upermarket which they entered via a fl</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i</a:t>
            </a:r>
            <a:r>
              <a:rPr lang="en-GB" sz="2800" dirty="0">
                <a:latin typeface="Calibri" panose="020F0502020204030204" pitchFamily="34" charset="0"/>
                <a:ea typeface="Calibri" panose="020F0502020204030204" pitchFamily="34" charset="0"/>
                <a:cs typeface="Times New Roman" panose="02020603050405020304" pitchFamily="18" charset="0"/>
              </a:rPr>
              <a:t>ght of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s</a:t>
            </a:r>
            <a:r>
              <a:rPr lang="en-GB" sz="2800" dirty="0">
                <a:latin typeface="Calibri" panose="020F0502020204030204" pitchFamily="34" charset="0"/>
                <a:ea typeface="Calibri" panose="020F0502020204030204" pitchFamily="34" charset="0"/>
                <a:cs typeface="Times New Roman" panose="02020603050405020304" pitchFamily="18" charset="0"/>
              </a:rPr>
              <a:t>tairs. They bought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f</a:t>
            </a:r>
            <a:r>
              <a:rPr lang="en-GB" sz="2800" dirty="0">
                <a:latin typeface="Calibri" panose="020F0502020204030204" pitchFamily="34" charset="0"/>
                <a:ea typeface="Calibri" panose="020F0502020204030204" pitchFamily="34" charset="0"/>
                <a:cs typeface="Times New Roman" panose="02020603050405020304" pitchFamily="18" charset="0"/>
              </a:rPr>
              <a:t>ood and some D</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e</a:t>
            </a:r>
            <a:r>
              <a:rPr lang="en-GB" sz="2800" dirty="0">
                <a:latin typeface="Calibri" panose="020F0502020204030204" pitchFamily="34" charset="0"/>
                <a:ea typeface="Calibri" panose="020F0502020204030204" pitchFamily="34" charset="0"/>
                <a:cs typeface="Times New Roman" panose="02020603050405020304" pitchFamily="18" charset="0"/>
              </a:rPr>
              <a:t>stroyer – to combat the ar</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m</a:t>
            </a:r>
            <a:r>
              <a:rPr lang="en-GB" sz="2800" dirty="0">
                <a:latin typeface="Calibri" panose="020F0502020204030204" pitchFamily="34" charset="0"/>
                <a:ea typeface="Calibri" panose="020F0502020204030204" pitchFamily="34" charset="0"/>
                <a:cs typeface="Times New Roman" panose="02020603050405020304" pitchFamily="18" charset="0"/>
              </a:rPr>
              <a:t>y of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a</a:t>
            </a:r>
            <a:r>
              <a:rPr lang="en-GB" sz="2800" dirty="0">
                <a:latin typeface="Calibri" panose="020F0502020204030204" pitchFamily="34" charset="0"/>
                <a:ea typeface="Calibri" panose="020F0502020204030204" pitchFamily="34" charset="0"/>
                <a:cs typeface="Times New Roman" panose="02020603050405020304" pitchFamily="18" charset="0"/>
              </a:rPr>
              <a:t>nts that could be found on the same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l</a:t>
            </a:r>
            <a:r>
              <a:rPr lang="en-GB" sz="2800" dirty="0">
                <a:latin typeface="Calibri" panose="020F0502020204030204" pitchFamily="34" charset="0"/>
                <a:ea typeface="Calibri" panose="020F0502020204030204" pitchFamily="34" charset="0"/>
                <a:cs typeface="Times New Roman" panose="02020603050405020304" pitchFamily="18" charset="0"/>
              </a:rPr>
              <a:t>edge as their N</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e</a:t>
            </a:r>
            <a:r>
              <a:rPr lang="en-GB" sz="2800" dirty="0">
                <a:latin typeface="Calibri" panose="020F0502020204030204" pitchFamily="34" charset="0"/>
                <a:ea typeface="Calibri" panose="020F0502020204030204" pitchFamily="34" charset="0"/>
                <a:cs typeface="Times New Roman" panose="02020603050405020304" pitchFamily="18" charset="0"/>
              </a:rPr>
              <a:t>scafe.</a:t>
            </a:r>
            <a:r>
              <a:rPr lang="en-GB" sz="2800" dirty="0">
                <a:highlight>
                  <a:srgbClr val="00FFFF"/>
                </a:highlight>
                <a:latin typeface="Calibri" panose="020F0502020204030204" pitchFamily="34" charset="0"/>
                <a:ea typeface="Calibri" panose="020F0502020204030204" pitchFamily="34" charset="0"/>
                <a:cs typeface="Times New Roman" panose="02020603050405020304" pitchFamily="18" charset="0"/>
              </a:rPr>
              <a:t> </a:t>
            </a:r>
            <a:r>
              <a:rPr lang="en-GB" sz="2400" dirty="0">
                <a:highlight>
                  <a:srgbClr val="00FFFF"/>
                </a:highlight>
                <a:latin typeface="Calibri" panose="020F0502020204030204" pitchFamily="34" charset="0"/>
                <a:ea typeface="Calibri" panose="020F0502020204030204" pitchFamily="34" charset="0"/>
                <a:cs typeface="Times New Roman" panose="02020603050405020304" pitchFamily="18" charset="0"/>
              </a:rPr>
              <a:t>The gender of the evil</a:t>
            </a:r>
            <a:r>
              <a:rPr lang="en-GB" sz="2400" dirty="0">
                <a:latin typeface="Calibri" panose="020F0502020204030204" pitchFamily="34" charset="0"/>
                <a:ea typeface="Calibri" panose="020F0502020204030204" pitchFamily="34" charset="0"/>
                <a:cs typeface="Times New Roman" panose="02020603050405020304" pitchFamily="18" charset="0"/>
              </a:rPr>
              <a:t> </a:t>
            </a:r>
            <a:r>
              <a:rPr lang="en-GB" sz="2400" dirty="0">
                <a:highlight>
                  <a:srgbClr val="00FFFF"/>
                </a:highlight>
                <a:latin typeface="Calibri" panose="020F0502020204030204" pitchFamily="34" charset="0"/>
                <a:ea typeface="Calibri" panose="020F0502020204030204" pitchFamily="34" charset="0"/>
                <a:cs typeface="Times New Roman" panose="02020603050405020304" pitchFamily="18" charset="0"/>
              </a:rPr>
              <a:t>person who sabotaged the</a:t>
            </a:r>
            <a:r>
              <a:rPr lang="en-GB" sz="2400" dirty="0">
                <a:latin typeface="Calibri" panose="020F0502020204030204" pitchFamily="34" charset="0"/>
                <a:ea typeface="Calibri" panose="020F0502020204030204" pitchFamily="34" charset="0"/>
                <a:cs typeface="Times New Roman" panose="02020603050405020304" pitchFamily="18" charset="0"/>
              </a:rPr>
              <a:t> </a:t>
            </a:r>
            <a:r>
              <a:rPr lang="en-GB" sz="2400" dirty="0">
                <a:highlight>
                  <a:srgbClr val="00FFFF"/>
                </a:highlight>
                <a:latin typeface="Calibri" panose="020F0502020204030204" pitchFamily="34" charset="0"/>
                <a:ea typeface="Calibri" panose="020F0502020204030204" pitchFamily="34" charset="0"/>
                <a:cs typeface="Times New Roman" panose="02020603050405020304" pitchFamily="18" charset="0"/>
              </a:rPr>
              <a:t>dress is</a:t>
            </a:r>
            <a:r>
              <a:rPr lang="en-GB" sz="2400" dirty="0">
                <a:latin typeface="Calibri" panose="020F0502020204030204" pitchFamily="34" charset="0"/>
                <a:ea typeface="Calibri" panose="020F0502020204030204" pitchFamily="34" charset="0"/>
                <a:cs typeface="Times New Roman" panose="02020603050405020304" pitchFamily="18" charset="0"/>
              </a:rPr>
              <a:t> </a:t>
            </a:r>
            <a:r>
              <a:rPr lang="en-GB" sz="2400" dirty="0">
                <a:highlight>
                  <a:srgbClr val="00FFFF"/>
                </a:highlight>
                <a:latin typeface="Calibri" panose="020F0502020204030204" pitchFamily="34" charset="0"/>
                <a:ea typeface="Calibri" panose="020F0502020204030204" pitchFamily="34" charset="0"/>
                <a:cs typeface="Times New Roman" panose="02020603050405020304" pitchFamily="18" charset="0"/>
              </a:rPr>
              <a:t>female.</a:t>
            </a: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03206866"/>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1520" y="916117"/>
            <a:ext cx="8892480" cy="5599290"/>
          </a:xfrm>
          <a:prstGeom prst="rect">
            <a:avLst/>
          </a:prstGeom>
        </p:spPr>
        <p:txBody>
          <a:bodyPr wrap="square">
            <a:spAutoFit/>
          </a:bodyPr>
          <a:lstStyle/>
          <a:p>
            <a:pPr>
              <a:lnSpc>
                <a:spcPct val="107000"/>
              </a:lnSpc>
              <a:spcAft>
                <a:spcPts val="800"/>
              </a:spcAft>
            </a:pPr>
            <a:r>
              <a:rPr lang="en-GB" sz="2800" dirty="0">
                <a:highlight>
                  <a:srgbClr val="FF0000"/>
                </a:highlight>
                <a:latin typeface="Calibri" panose="020F0502020204030204" pitchFamily="34" charset="0"/>
                <a:ea typeface="Calibri" panose="020F0502020204030204" pitchFamily="34" charset="0"/>
                <a:cs typeface="Times New Roman" panose="02020603050405020304" pitchFamily="18" charset="0"/>
              </a:rPr>
              <a:t>The</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 girl in the fourth row of the plane</a:t>
            </a:r>
            <a:r>
              <a:rPr lang="en-GB" sz="2800" dirty="0">
                <a:latin typeface="Calibri" panose="020F0502020204030204" pitchFamily="34" charset="0"/>
                <a:ea typeface="Calibri" panose="020F0502020204030204" pitchFamily="34" charset="0"/>
                <a:cs typeface="Times New Roman" panose="02020603050405020304" pitchFamily="18" charset="0"/>
              </a:rPr>
              <a:t> removed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the </a:t>
            </a:r>
            <a:r>
              <a:rPr lang="en-GB" sz="2800" dirty="0">
                <a:highlight>
                  <a:srgbClr val="FF0000"/>
                </a:highlight>
                <a:latin typeface="Calibri" panose="020F0502020204030204" pitchFamily="34" charset="0"/>
                <a:ea typeface="Calibri" panose="020F0502020204030204" pitchFamily="34" charset="0"/>
                <a:cs typeface="Times New Roman" panose="02020603050405020304" pitchFamily="18" charset="0"/>
              </a:rPr>
              <a:t>original</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 wrapper</a:t>
            </a:r>
            <a:r>
              <a:rPr lang="en-GB" sz="2800" dirty="0">
                <a:latin typeface="Calibri" panose="020F0502020204030204" pitchFamily="34" charset="0"/>
                <a:ea typeface="Calibri" panose="020F0502020204030204" pitchFamily="34" charset="0"/>
                <a:cs typeface="Times New Roman" panose="02020603050405020304" pitchFamily="18" charset="0"/>
              </a:rPr>
              <a:t> from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her new </a:t>
            </a:r>
            <a:r>
              <a:rPr lang="en-GB" sz="2800" dirty="0">
                <a:highlight>
                  <a:srgbClr val="FF0000"/>
                </a:highlight>
                <a:latin typeface="Calibri" panose="020F0502020204030204" pitchFamily="34" charset="0"/>
                <a:ea typeface="Calibri" panose="020F0502020204030204" pitchFamily="34" charset="0"/>
                <a:cs typeface="Times New Roman" panose="02020603050405020304" pitchFamily="18" charset="0"/>
              </a:rPr>
              <a:t>dress</a:t>
            </a:r>
            <a:r>
              <a:rPr lang="en-GB" sz="2800" dirty="0">
                <a:latin typeface="Calibri" panose="020F0502020204030204" pitchFamily="34" charset="0"/>
                <a:ea typeface="Calibri" panose="020F0502020204030204" pitchFamily="34" charset="0"/>
                <a:cs typeface="Times New Roman" panose="02020603050405020304" pitchFamily="18" charset="0"/>
              </a:rPr>
              <a:t>. (1,2,3)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The </a:t>
            </a:r>
            <a:r>
              <a:rPr lang="en-GB" sz="2800" dirty="0">
                <a:highlight>
                  <a:srgbClr val="FF0000"/>
                </a:highlight>
                <a:latin typeface="Calibri" panose="020F0502020204030204" pitchFamily="34" charset="0"/>
                <a:ea typeface="Calibri" panose="020F0502020204030204" pitchFamily="34" charset="0"/>
                <a:cs typeface="Times New Roman" panose="02020603050405020304" pitchFamily="18" charset="0"/>
              </a:rPr>
              <a:t>straps</a:t>
            </a:r>
            <a:r>
              <a:rPr lang="en-GB" sz="2800" dirty="0">
                <a:latin typeface="Calibri" panose="020F0502020204030204" pitchFamily="34" charset="0"/>
                <a:ea typeface="Calibri" panose="020F0502020204030204" pitchFamily="34" charset="0"/>
                <a:cs typeface="Times New Roman" panose="02020603050405020304" pitchFamily="18" charset="0"/>
              </a:rPr>
              <a:t> were decorated with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sequins that </a:t>
            </a:r>
            <a:r>
              <a:rPr lang="en-GB" sz="2800" dirty="0">
                <a:highlight>
                  <a:srgbClr val="FF0000"/>
                </a:highlight>
                <a:latin typeface="Calibri" panose="020F0502020204030204" pitchFamily="34" charset="0"/>
                <a:ea typeface="Calibri" panose="020F0502020204030204" pitchFamily="34" charset="0"/>
                <a:cs typeface="Times New Roman" panose="02020603050405020304" pitchFamily="18" charset="0"/>
              </a:rPr>
              <a:t>were</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 blue or green</a:t>
            </a:r>
            <a:r>
              <a:rPr lang="en-GB" sz="2800" dirty="0">
                <a:latin typeface="Calibri" panose="020F0502020204030204" pitchFamily="34" charset="0"/>
                <a:ea typeface="Calibri" panose="020F0502020204030204" pitchFamily="34" charset="0"/>
                <a:cs typeface="Times New Roman" panose="02020603050405020304" pitchFamily="18" charset="0"/>
              </a:rPr>
              <a:t>. (2,3)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The pilot with recently </a:t>
            </a:r>
            <a:r>
              <a:rPr lang="en-GB" sz="2800" dirty="0">
                <a:highlight>
                  <a:srgbClr val="FF0000"/>
                </a:highlight>
                <a:latin typeface="Calibri" panose="020F0502020204030204" pitchFamily="34" charset="0"/>
                <a:ea typeface="Calibri" panose="020F0502020204030204" pitchFamily="34" charset="0"/>
                <a:cs typeface="Times New Roman" panose="02020603050405020304" pitchFamily="18" charset="0"/>
              </a:rPr>
              <a:t>cut</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 hair</a:t>
            </a:r>
            <a:r>
              <a:rPr lang="en-GB" sz="2800" dirty="0">
                <a:latin typeface="Calibri" panose="020F0502020204030204" pitchFamily="34" charset="0"/>
                <a:ea typeface="Calibri" panose="020F0502020204030204" pitchFamily="34" charset="0"/>
                <a:cs typeface="Times New Roman" panose="02020603050405020304" pitchFamily="18" charset="0"/>
              </a:rPr>
              <a:t> began to prepare for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imminent</a:t>
            </a:r>
            <a:r>
              <a:rPr lang="en-GB" sz="2800" dirty="0">
                <a:latin typeface="Calibri" panose="020F0502020204030204" pitchFamily="34" charset="0"/>
                <a:ea typeface="Calibri" panose="020F0502020204030204" pitchFamily="34" charset="0"/>
                <a:cs typeface="Times New Roman" panose="02020603050405020304" pitchFamily="18" charset="0"/>
              </a:rPr>
              <a:t>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take-</a:t>
            </a:r>
            <a:r>
              <a:rPr lang="en-GB" sz="2800" dirty="0">
                <a:highlight>
                  <a:srgbClr val="FF0000"/>
                </a:highlight>
                <a:latin typeface="Calibri" panose="020F0502020204030204" pitchFamily="34" charset="0"/>
                <a:ea typeface="Calibri" panose="020F0502020204030204" pitchFamily="34" charset="0"/>
                <a:cs typeface="Times New Roman" panose="02020603050405020304" pitchFamily="18" charset="0"/>
              </a:rPr>
              <a:t>off</a:t>
            </a:r>
            <a:r>
              <a:rPr lang="en-GB" sz="2800" dirty="0">
                <a:latin typeface="Calibri" panose="020F0502020204030204" pitchFamily="34" charset="0"/>
                <a:ea typeface="Calibri" panose="020F0502020204030204" pitchFamily="34" charset="0"/>
                <a:cs typeface="Times New Roman" panose="02020603050405020304" pitchFamily="18" charset="0"/>
              </a:rPr>
              <a:t>. (5,3)  Leaving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the airport shrouded </a:t>
            </a:r>
            <a:r>
              <a:rPr lang="en-GB" sz="2800" dirty="0">
                <a:highlight>
                  <a:srgbClr val="FF0000"/>
                </a:highlight>
                <a:latin typeface="Calibri" panose="020F0502020204030204" pitchFamily="34" charset="0"/>
                <a:ea typeface="Calibri" panose="020F0502020204030204" pitchFamily="34" charset="0"/>
                <a:cs typeface="Times New Roman" panose="02020603050405020304" pitchFamily="18" charset="0"/>
              </a:rPr>
              <a:t>with</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 mist</a:t>
            </a:r>
            <a:r>
              <a:rPr lang="en-GB" sz="2800" dirty="0">
                <a:latin typeface="Calibri" panose="020F0502020204030204" pitchFamily="34" charset="0"/>
                <a:ea typeface="Calibri" panose="020F0502020204030204" pitchFamily="34" charset="0"/>
                <a:cs typeface="Times New Roman" panose="02020603050405020304" pitchFamily="18" charset="0"/>
              </a:rPr>
              <a:t>,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a </a:t>
            </a:r>
            <a:r>
              <a:rPr lang="en-GB" sz="2800" dirty="0">
                <a:highlight>
                  <a:srgbClr val="FF0000"/>
                </a:highlight>
                <a:latin typeface="Calibri" panose="020F0502020204030204" pitchFamily="34" charset="0"/>
                <a:ea typeface="Calibri" panose="020F0502020204030204" pitchFamily="34" charset="0"/>
                <a:cs typeface="Times New Roman" panose="02020603050405020304" pitchFamily="18" charset="0"/>
              </a:rPr>
              <a:t>sharp</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 turn</a:t>
            </a:r>
            <a:r>
              <a:rPr lang="en-GB" sz="2800" dirty="0">
                <a:latin typeface="Calibri" panose="020F0502020204030204" pitchFamily="34" charset="0"/>
                <a:ea typeface="Calibri" panose="020F0502020204030204" pitchFamily="34" charset="0"/>
                <a:cs typeface="Times New Roman" panose="02020603050405020304" pitchFamily="18" charset="0"/>
              </a:rPr>
              <a:t> would need to be executed. (4,2)</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Sharp </a:t>
            </a:r>
            <a:r>
              <a:rPr lang="en-GB" sz="2800" dirty="0">
                <a:highlight>
                  <a:srgbClr val="FF0000"/>
                </a:highlight>
                <a:latin typeface="Calibri" panose="020F0502020204030204" pitchFamily="34" charset="0"/>
                <a:ea typeface="Calibri" panose="020F0502020204030204" pitchFamily="34" charset="0"/>
                <a:cs typeface="Times New Roman" panose="02020603050405020304" pitchFamily="18" charset="0"/>
              </a:rPr>
              <a:t>scissors</a:t>
            </a:r>
            <a:r>
              <a:rPr lang="en-GB" sz="2800" dirty="0">
                <a:latin typeface="Calibri" panose="020F0502020204030204" pitchFamily="34" charset="0"/>
                <a:ea typeface="Calibri" panose="020F0502020204030204" pitchFamily="34" charset="0"/>
                <a:cs typeface="Times New Roman" panose="02020603050405020304" pitchFamily="18" charset="0"/>
              </a:rPr>
              <a:t> were used by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the stewardesses in their new red </a:t>
            </a:r>
            <a:r>
              <a:rPr lang="en-GB" sz="2800" dirty="0">
                <a:highlight>
                  <a:srgbClr val="FF0000"/>
                </a:highlight>
                <a:latin typeface="Calibri" panose="020F0502020204030204" pitchFamily="34" charset="0"/>
                <a:ea typeface="Calibri" panose="020F0502020204030204" pitchFamily="34" charset="0"/>
                <a:cs typeface="Times New Roman" panose="02020603050405020304" pitchFamily="18" charset="0"/>
              </a:rPr>
              <a:t>and</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 blue uniforms</a:t>
            </a:r>
            <a:r>
              <a:rPr lang="en-GB" sz="2800" dirty="0">
                <a:latin typeface="Calibri" panose="020F0502020204030204" pitchFamily="34" charset="0"/>
                <a:ea typeface="Calibri" panose="020F0502020204030204" pitchFamily="34" charset="0"/>
                <a:cs typeface="Times New Roman" panose="02020603050405020304" pitchFamily="18" charset="0"/>
              </a:rPr>
              <a:t> to open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the </a:t>
            </a:r>
            <a:r>
              <a:rPr lang="en-GB" sz="2800" dirty="0">
                <a:highlight>
                  <a:srgbClr val="FF0000"/>
                </a:highlight>
                <a:latin typeface="Calibri" panose="020F0502020204030204" pitchFamily="34" charset="0"/>
                <a:ea typeface="Calibri" panose="020F0502020204030204" pitchFamily="34" charset="0"/>
                <a:cs typeface="Times New Roman" panose="02020603050405020304" pitchFamily="18" charset="0"/>
              </a:rPr>
              <a:t>carefully</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 prepared boxes of sandwiches</a:t>
            </a:r>
            <a:r>
              <a:rPr lang="en-GB" sz="2800" dirty="0">
                <a:latin typeface="Calibri" panose="020F0502020204030204" pitchFamily="34" charset="0"/>
                <a:ea typeface="Calibri" panose="020F0502020204030204" pitchFamily="34" charset="0"/>
                <a:cs typeface="Times New Roman" panose="02020603050405020304" pitchFamily="18" charset="0"/>
              </a:rPr>
              <a:t>. (2,7,2)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One of the newly </a:t>
            </a:r>
            <a:r>
              <a:rPr lang="en-GB" sz="2800" dirty="0">
                <a:highlight>
                  <a:srgbClr val="FF0000"/>
                </a:highlight>
                <a:latin typeface="Calibri" panose="020F0502020204030204" pitchFamily="34" charset="0"/>
                <a:ea typeface="Calibri" panose="020F0502020204030204" pitchFamily="34" charset="0"/>
                <a:cs typeface="Times New Roman" panose="02020603050405020304" pitchFamily="18" charset="0"/>
              </a:rPr>
              <a:t>replaced</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 light bulbs</a:t>
            </a:r>
            <a:r>
              <a:rPr lang="en-GB" sz="2800" dirty="0">
                <a:latin typeface="Calibri" panose="020F0502020204030204" pitchFamily="34" charset="0"/>
                <a:ea typeface="Calibri" panose="020F0502020204030204" pitchFamily="34" charset="0"/>
                <a:cs typeface="Times New Roman" panose="02020603050405020304" pitchFamily="18" charset="0"/>
              </a:rPr>
              <a:t> flickered in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the toilet </a:t>
            </a:r>
            <a:r>
              <a:rPr lang="en-GB" sz="2800" dirty="0">
                <a:highlight>
                  <a:srgbClr val="FF0000"/>
                </a:highlight>
                <a:latin typeface="Calibri" panose="020F0502020204030204" pitchFamily="34" charset="0"/>
                <a:ea typeface="Calibri" panose="020F0502020204030204" pitchFamily="34" charset="0"/>
                <a:cs typeface="Times New Roman" panose="02020603050405020304" pitchFamily="18" charset="0"/>
              </a:rPr>
              <a:t>by</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 the exit</a:t>
            </a:r>
            <a:r>
              <a:rPr lang="en-GB" sz="2800" dirty="0">
                <a:latin typeface="Calibri" panose="020F0502020204030204" pitchFamily="34" charset="0"/>
                <a:ea typeface="Calibri" panose="020F0502020204030204" pitchFamily="34" charset="0"/>
                <a:cs typeface="Times New Roman" panose="02020603050405020304" pitchFamily="18" charset="0"/>
              </a:rPr>
              <a:t> and then finally stopped working. (5,3) </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p:cNvSpPr txBox="1"/>
          <p:nvPr/>
        </p:nvSpPr>
        <p:spPr>
          <a:xfrm>
            <a:off x="395536" y="262728"/>
            <a:ext cx="1872208" cy="646331"/>
          </a:xfrm>
          <a:prstGeom prst="rect">
            <a:avLst/>
          </a:prstGeom>
          <a:noFill/>
        </p:spPr>
        <p:txBody>
          <a:bodyPr wrap="square" rtlCol="0">
            <a:spAutoFit/>
          </a:bodyPr>
          <a:lstStyle/>
          <a:p>
            <a:r>
              <a:rPr lang="en-GB" sz="3600" dirty="0"/>
              <a:t>Clue 2</a:t>
            </a:r>
          </a:p>
        </p:txBody>
      </p:sp>
    </p:spTree>
    <p:extLst>
      <p:ext uri="{BB962C8B-B14F-4D97-AF65-F5344CB8AC3E}">
        <p14:creationId xmlns:p14="http://schemas.microsoft.com/office/powerpoint/2010/main" val="3384063638"/>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3"/>
          <p:cNvSpPr>
            <a:spLocks noGrp="1" noChangeArrowheads="1"/>
          </p:cNvSpPr>
          <p:nvPr>
            <p:ph type="body" idx="1"/>
          </p:nvPr>
        </p:nvSpPr>
        <p:spPr>
          <a:xfrm>
            <a:off x="-4117031" y="12558079"/>
            <a:ext cx="2247533" cy="2353259"/>
          </a:xfrm>
        </p:spPr>
        <p:txBody>
          <a:bodyPr/>
          <a:lstStyle/>
          <a:p>
            <a:endParaRPr lang="en-GB" sz="2800" dirty="0"/>
          </a:p>
        </p:txBody>
      </p:sp>
      <p:sp>
        <p:nvSpPr>
          <p:cNvPr id="2" name="Rectangle 1"/>
          <p:cNvSpPr/>
          <p:nvPr/>
        </p:nvSpPr>
        <p:spPr>
          <a:xfrm>
            <a:off x="2051720" y="764704"/>
            <a:ext cx="6318448" cy="5471370"/>
          </a:xfrm>
          <a:prstGeom prst="rect">
            <a:avLst/>
          </a:prstGeom>
        </p:spPr>
        <p:txBody>
          <a:bodyPr wrap="square">
            <a:spAutoFit/>
          </a:bodyPr>
          <a:lstStyle/>
          <a:p>
            <a:pPr>
              <a:lnSpc>
                <a:spcPct val="107000"/>
              </a:lnSpc>
              <a:spcAft>
                <a:spcPts val="800"/>
              </a:spcAft>
            </a:pPr>
            <a:r>
              <a:rPr lang="en-GB" sz="2800" dirty="0">
                <a:latin typeface="Calibri" panose="020F0502020204030204" pitchFamily="34" charset="0"/>
                <a:ea typeface="Calibri" panose="020F0502020204030204" pitchFamily="34" charset="0"/>
                <a:cs typeface="Times New Roman" panose="02020603050405020304" pitchFamily="18" charset="0"/>
              </a:rPr>
              <a:t>“</a:t>
            </a:r>
            <a:r>
              <a:rPr lang="en-GB" sz="2800" dirty="0">
                <a:highlight>
                  <a:srgbClr val="FF0000"/>
                </a:highlight>
                <a:latin typeface="Calibri" panose="020F0502020204030204" pitchFamily="34" charset="0"/>
                <a:ea typeface="Calibri" panose="020F0502020204030204" pitchFamily="34" charset="0"/>
                <a:cs typeface="Times New Roman" panose="02020603050405020304" pitchFamily="18" charset="0"/>
              </a:rPr>
              <a:t>Someone</a:t>
            </a:r>
            <a:r>
              <a:rPr lang="en-GB" sz="2800" dirty="0">
                <a:latin typeface="Calibri" panose="020F0502020204030204" pitchFamily="34" charset="0"/>
                <a:ea typeface="Calibri" panose="020F0502020204030204" pitchFamily="34" charset="0"/>
                <a:cs typeface="Times New Roman" panose="02020603050405020304" pitchFamily="18" charset="0"/>
              </a:rPr>
              <a:t> with a phone needs to complain to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the company </a:t>
            </a:r>
            <a:r>
              <a:rPr lang="en-GB" sz="2800" dirty="0">
                <a:highlight>
                  <a:srgbClr val="FF0000"/>
                </a:highlight>
                <a:latin typeface="Calibri" panose="020F0502020204030204" pitchFamily="34" charset="0"/>
                <a:ea typeface="Calibri" panose="020F0502020204030204" pitchFamily="34" charset="0"/>
                <a:cs typeface="Times New Roman" panose="02020603050405020304" pitchFamily="18" charset="0"/>
              </a:rPr>
              <a:t>with</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 the maintenance contract</a:t>
            </a:r>
            <a:r>
              <a:rPr lang="en-GB" sz="2800" dirty="0">
                <a:latin typeface="Calibri" panose="020F0502020204030204" pitchFamily="34" charset="0"/>
                <a:ea typeface="Calibri" panose="020F0502020204030204" pitchFamily="34" charset="0"/>
                <a:cs typeface="Times New Roman" panose="02020603050405020304" pitchFamily="18" charset="0"/>
              </a:rPr>
              <a:t>,” complained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the </a:t>
            </a:r>
            <a:r>
              <a:rPr lang="en-GB" sz="2800" dirty="0">
                <a:highlight>
                  <a:srgbClr val="FF0000"/>
                </a:highlight>
                <a:latin typeface="Calibri" panose="020F0502020204030204" pitchFamily="34" charset="0"/>
                <a:ea typeface="Calibri" panose="020F0502020204030204" pitchFamily="34" charset="0"/>
                <a:cs typeface="Times New Roman" panose="02020603050405020304" pitchFamily="18" charset="0"/>
              </a:rPr>
              <a:t>black</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-suited passenger</a:t>
            </a:r>
            <a:r>
              <a:rPr lang="en-GB" sz="2800" dirty="0">
                <a:latin typeface="Calibri" panose="020F0502020204030204" pitchFamily="34" charset="0"/>
                <a:ea typeface="Calibri" panose="020F0502020204030204" pitchFamily="34" charset="0"/>
                <a:cs typeface="Times New Roman" panose="02020603050405020304" pitchFamily="18" charset="0"/>
              </a:rPr>
              <a:t>. (1,3,2)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His brown curly </a:t>
            </a:r>
            <a:r>
              <a:rPr lang="en-GB" sz="2800" dirty="0">
                <a:highlight>
                  <a:srgbClr val="FF0000"/>
                </a:highlight>
                <a:latin typeface="Calibri" panose="020F0502020204030204" pitchFamily="34" charset="0"/>
                <a:ea typeface="Calibri" panose="020F0502020204030204" pitchFamily="34" charset="0"/>
                <a:cs typeface="Times New Roman" panose="02020603050405020304" pitchFamily="18" charset="0"/>
              </a:rPr>
              <a:t>hair</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 tinged with grey</a:t>
            </a:r>
            <a:r>
              <a:rPr lang="en-GB" sz="2800" dirty="0">
                <a:latin typeface="Calibri" panose="020F0502020204030204" pitchFamily="34" charset="0"/>
                <a:ea typeface="Calibri" panose="020F0502020204030204" pitchFamily="34" charset="0"/>
                <a:cs typeface="Times New Roman" panose="02020603050405020304" pitchFamily="18" charset="0"/>
              </a:rPr>
              <a:t> remained </a:t>
            </a:r>
            <a:r>
              <a:rPr lang="en-GB" sz="2800" dirty="0" err="1">
                <a:latin typeface="Calibri" panose="020F0502020204030204" pitchFamily="34" charset="0"/>
                <a:ea typeface="Calibri" panose="020F0502020204030204" pitchFamily="34" charset="0"/>
                <a:cs typeface="Times New Roman" panose="02020603050405020304" pitchFamily="18" charset="0"/>
              </a:rPr>
              <a:t>unbrushed</a:t>
            </a:r>
            <a:r>
              <a:rPr lang="en-GB" sz="2800" dirty="0">
                <a:latin typeface="Calibri" panose="020F0502020204030204" pitchFamily="34" charset="0"/>
                <a:ea typeface="Calibri" panose="020F0502020204030204" pitchFamily="34" charset="0"/>
                <a:cs typeface="Times New Roman" panose="02020603050405020304" pitchFamily="18" charset="0"/>
              </a:rPr>
              <a:t>. (4)</a:t>
            </a:r>
          </a:p>
          <a:p>
            <a:pPr>
              <a:lnSpc>
                <a:spcPct val="107000"/>
              </a:lnSpc>
              <a:spcAft>
                <a:spcPts val="800"/>
              </a:spcAft>
            </a:pP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800" dirty="0">
                <a:solidFill>
                  <a:srgbClr val="FF0000"/>
                </a:solidFill>
                <a:latin typeface="Calibri" panose="020F0502020204030204" pitchFamily="34" charset="0"/>
                <a:ea typeface="Calibri" panose="020F0502020204030204" pitchFamily="34" charset="0"/>
                <a:cs typeface="Times New Roman" panose="02020603050405020304" pitchFamily="18" charset="0"/>
              </a:rPr>
              <a:t>The original dress straps were cut off with sharp scissors and carefully replaced by someone with black hair.</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174835"/>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3"/>
          <p:cNvSpPr>
            <a:spLocks noGrp="1" noChangeArrowheads="1"/>
          </p:cNvSpPr>
          <p:nvPr>
            <p:ph type="body" idx="1"/>
          </p:nvPr>
        </p:nvSpPr>
        <p:spPr>
          <a:xfrm>
            <a:off x="-4117031" y="12558079"/>
            <a:ext cx="2247533" cy="2353259"/>
          </a:xfrm>
        </p:spPr>
        <p:txBody>
          <a:bodyPr/>
          <a:lstStyle/>
          <a:p>
            <a:endParaRPr lang="en-GB" sz="2800" dirty="0"/>
          </a:p>
        </p:txBody>
      </p:sp>
      <p:sp>
        <p:nvSpPr>
          <p:cNvPr id="3" name="Rectangle 2"/>
          <p:cNvSpPr/>
          <p:nvPr/>
        </p:nvSpPr>
        <p:spPr>
          <a:xfrm>
            <a:off x="1943200" y="764704"/>
            <a:ext cx="7200800" cy="5143139"/>
          </a:xfrm>
          <a:prstGeom prst="rect">
            <a:avLst/>
          </a:prstGeom>
        </p:spPr>
        <p:txBody>
          <a:bodyPr wrap="square">
            <a:spAutoFit/>
          </a:bodyPr>
          <a:lstStyle/>
          <a:p>
            <a:pPr>
              <a:lnSpc>
                <a:spcPct val="107000"/>
              </a:lnSpc>
              <a:spcAft>
                <a:spcPts val="800"/>
              </a:spcAft>
            </a:pPr>
            <a:r>
              <a:rPr lang="en-GB" sz="2800" dirty="0">
                <a:latin typeface="Calibri" panose="020F0502020204030204" pitchFamily="34" charset="0"/>
                <a:ea typeface="Calibri" panose="020F0502020204030204" pitchFamily="34" charset="0"/>
                <a:cs typeface="Times New Roman" panose="02020603050405020304" pitchFamily="18" charset="0"/>
              </a:rPr>
              <a:t>James stopped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in front of </a:t>
            </a:r>
            <a:r>
              <a:rPr lang="en-GB" sz="2800" dirty="0">
                <a:highlight>
                  <a:srgbClr val="FF0000"/>
                </a:highlight>
                <a:latin typeface="Calibri" panose="020F0502020204030204" pitchFamily="34" charset="0"/>
                <a:ea typeface="Calibri" panose="020F0502020204030204" pitchFamily="34" charset="0"/>
                <a:cs typeface="Times New Roman" panose="02020603050405020304" pitchFamily="18" charset="0"/>
              </a:rPr>
              <a:t>the</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 department store</a:t>
            </a:r>
            <a:r>
              <a:rPr lang="en-GB" sz="2800" dirty="0">
                <a:latin typeface="Calibri" panose="020F0502020204030204" pitchFamily="34" charset="0"/>
                <a:ea typeface="Calibri" panose="020F0502020204030204" pitchFamily="34" charset="0"/>
                <a:cs typeface="Times New Roman" panose="02020603050405020304" pitchFamily="18" charset="0"/>
              </a:rPr>
              <a:t>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because he spotted the </a:t>
            </a:r>
            <a:r>
              <a:rPr lang="en-GB" sz="2800" dirty="0">
                <a:highlight>
                  <a:srgbClr val="FF0000"/>
                </a:highlight>
                <a:latin typeface="Calibri" panose="020F0502020204030204" pitchFamily="34" charset="0"/>
                <a:ea typeface="Calibri" panose="020F0502020204030204" pitchFamily="34" charset="0"/>
                <a:cs typeface="Times New Roman" panose="02020603050405020304" pitchFamily="18" charset="0"/>
              </a:rPr>
              <a:t>person</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 he was trying to ambush</a:t>
            </a:r>
            <a:r>
              <a:rPr lang="en-GB" sz="2800" dirty="0">
                <a:latin typeface="Calibri" panose="020F0502020204030204" pitchFamily="34" charset="0"/>
                <a:ea typeface="Calibri" panose="020F0502020204030204" pitchFamily="34" charset="0"/>
                <a:cs typeface="Times New Roman" panose="02020603050405020304" pitchFamily="18" charset="0"/>
              </a:rPr>
              <a:t>. He ducked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behind the Doctor </a:t>
            </a:r>
            <a:r>
              <a:rPr lang="en-GB" sz="2800" dirty="0">
                <a:highlight>
                  <a:srgbClr val="FF0000"/>
                </a:highlight>
                <a:latin typeface="Calibri" panose="020F0502020204030204" pitchFamily="34" charset="0"/>
                <a:ea typeface="Calibri" panose="020F0502020204030204" pitchFamily="34" charset="0"/>
                <a:cs typeface="Times New Roman" panose="02020603050405020304" pitchFamily="18" charset="0"/>
              </a:rPr>
              <a:t>Who</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 display</a:t>
            </a:r>
            <a:r>
              <a:rPr lang="en-GB" sz="2800" dirty="0">
                <a:latin typeface="Calibri" panose="020F0502020204030204" pitchFamily="34" charset="0"/>
                <a:ea typeface="Calibri" panose="020F0502020204030204" pitchFamily="34" charset="0"/>
                <a:cs typeface="Times New Roman" panose="02020603050405020304" pitchFamily="18" charset="0"/>
              </a:rPr>
              <a:t> </a:t>
            </a:r>
            <a:r>
              <a:rPr lang="en-GB" sz="2800" dirty="0">
                <a:highlight>
                  <a:srgbClr val="FF0000"/>
                </a:highlight>
                <a:latin typeface="Calibri" panose="020F0502020204030204" pitchFamily="34" charset="0"/>
                <a:ea typeface="Calibri" panose="020F0502020204030204" pitchFamily="34" charset="0"/>
                <a:cs typeface="Times New Roman" panose="02020603050405020304" pitchFamily="18" charset="0"/>
              </a:rPr>
              <a:t>very</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 quickly</a:t>
            </a:r>
            <a:r>
              <a:rPr lang="en-GB" sz="2800" dirty="0">
                <a:latin typeface="Calibri" panose="020F0502020204030204" pitchFamily="34" charset="0"/>
                <a:ea typeface="Calibri" panose="020F0502020204030204" pitchFamily="34" charset="0"/>
                <a:cs typeface="Times New Roman" panose="02020603050405020304" pitchFamily="18" charset="0"/>
              </a:rPr>
              <a:t> and </a:t>
            </a:r>
            <a:r>
              <a:rPr lang="en-GB" sz="2800" dirty="0">
                <a:highlight>
                  <a:srgbClr val="FF0000"/>
                </a:highlight>
                <a:latin typeface="Calibri" panose="020F0502020204030204" pitchFamily="34" charset="0"/>
                <a:ea typeface="Calibri" panose="020F0502020204030204" pitchFamily="34" charset="0"/>
                <a:cs typeface="Times New Roman" panose="02020603050405020304" pitchFamily="18" charset="0"/>
              </a:rPr>
              <a:t>boldly</a:t>
            </a:r>
            <a:r>
              <a:rPr lang="en-GB" sz="2800" dirty="0">
                <a:latin typeface="Calibri" panose="020F0502020204030204" pitchFamily="34" charset="0"/>
                <a:ea typeface="Calibri" panose="020F0502020204030204" pitchFamily="34" charset="0"/>
                <a:cs typeface="Times New Roman" panose="02020603050405020304" pitchFamily="18" charset="0"/>
              </a:rPr>
              <a:t> he opened the cupboard door marked ‘Private’.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Once</a:t>
            </a:r>
            <a:r>
              <a:rPr lang="en-GB" sz="2800" dirty="0">
                <a:latin typeface="Calibri" panose="020F0502020204030204" pitchFamily="34" charset="0"/>
                <a:ea typeface="Calibri" panose="020F0502020204030204" pitchFamily="34" charset="0"/>
                <a:cs typeface="Times New Roman" panose="02020603050405020304" pitchFamily="18" charset="0"/>
              </a:rPr>
              <a:t> </a:t>
            </a:r>
            <a:r>
              <a:rPr lang="en-GB" sz="2800" dirty="0">
                <a:highlight>
                  <a:srgbClr val="FF0000"/>
                </a:highlight>
                <a:latin typeface="Calibri" panose="020F0502020204030204" pitchFamily="34" charset="0"/>
                <a:ea typeface="Calibri" panose="020F0502020204030204" pitchFamily="34" charset="0"/>
                <a:cs typeface="Times New Roman" panose="02020603050405020304" pitchFamily="18" charset="0"/>
              </a:rPr>
              <a:t>adjusted</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 to the dim light</a:t>
            </a:r>
            <a:r>
              <a:rPr lang="en-GB" sz="2800" dirty="0">
                <a:latin typeface="Calibri" panose="020F0502020204030204" pitchFamily="34" charset="0"/>
                <a:ea typeface="Calibri" panose="020F0502020204030204" pitchFamily="34" charset="0"/>
                <a:cs typeface="Times New Roman" panose="02020603050405020304" pitchFamily="18" charset="0"/>
              </a:rPr>
              <a:t>, he spotted a catapult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high up on </a:t>
            </a:r>
            <a:r>
              <a:rPr lang="en-GB" sz="2800" dirty="0">
                <a:highlight>
                  <a:srgbClr val="FF0000"/>
                </a:highlight>
                <a:latin typeface="Calibri" panose="020F0502020204030204" pitchFamily="34" charset="0"/>
                <a:ea typeface="Calibri" panose="020F0502020204030204" pitchFamily="34" charset="0"/>
                <a:cs typeface="Times New Roman" panose="02020603050405020304" pitchFamily="18" charset="0"/>
              </a:rPr>
              <a:t>the</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 third shelf next to a box of mouldy grapes</a:t>
            </a:r>
            <a:r>
              <a:rPr lang="en-GB" sz="2800" dirty="0">
                <a:latin typeface="Calibri" panose="020F0502020204030204" pitchFamily="34" charset="0"/>
                <a:ea typeface="Calibri" panose="020F0502020204030204" pitchFamily="34" charset="0"/>
                <a:cs typeface="Times New Roman" panose="02020603050405020304" pitchFamily="18" charset="0"/>
              </a:rPr>
              <a:t>.  His first shot hit an old lady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beside the summer </a:t>
            </a:r>
            <a:r>
              <a:rPr lang="en-GB" sz="2800" dirty="0">
                <a:highlight>
                  <a:srgbClr val="FF0000"/>
                </a:highlight>
                <a:latin typeface="Calibri" panose="020F0502020204030204" pitchFamily="34" charset="0"/>
                <a:ea typeface="Calibri" panose="020F0502020204030204" pitchFamily="34" charset="0"/>
                <a:cs typeface="Times New Roman" panose="02020603050405020304" pitchFamily="18" charset="0"/>
              </a:rPr>
              <a:t>dress</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 rack</a:t>
            </a:r>
            <a:r>
              <a:rPr lang="en-GB" sz="2800" dirty="0">
                <a:latin typeface="Calibri" panose="020F0502020204030204" pitchFamily="34" charset="0"/>
                <a:ea typeface="Calibri" panose="020F0502020204030204" pitchFamily="34" charset="0"/>
                <a:cs typeface="Times New Roman" panose="02020603050405020304" pitchFamily="18" charset="0"/>
              </a:rPr>
              <a:t>.  He retreated </a:t>
            </a:r>
            <a:r>
              <a:rPr lang="en-GB" sz="2800" dirty="0">
                <a:highlight>
                  <a:srgbClr val="FF0000"/>
                </a:highlight>
                <a:latin typeface="Calibri" panose="020F0502020204030204" pitchFamily="34" charset="0"/>
                <a:ea typeface="Calibri" panose="020F0502020204030204" pitchFamily="34" charset="0"/>
                <a:cs typeface="Times New Roman" panose="02020603050405020304" pitchFamily="18" charset="0"/>
              </a:rPr>
              <a:t>so</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 quickly</a:t>
            </a:r>
            <a:r>
              <a:rPr lang="en-GB" sz="2800" dirty="0">
                <a:latin typeface="Calibri" panose="020F0502020204030204" pitchFamily="34" charset="0"/>
                <a:ea typeface="Calibri" panose="020F0502020204030204" pitchFamily="34" charset="0"/>
                <a:cs typeface="Times New Roman" panose="02020603050405020304" pitchFamily="18" charset="0"/>
              </a:rPr>
              <a:t>!   He reloaded his catapult with raspberries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from just beside </a:t>
            </a:r>
            <a:r>
              <a:rPr lang="en-GB" sz="2800" dirty="0">
                <a:highlight>
                  <a:srgbClr val="FF0000"/>
                </a:highlight>
                <a:latin typeface="Calibri" panose="020F0502020204030204" pitchFamily="34" charset="0"/>
                <a:ea typeface="Calibri" panose="020F0502020204030204" pitchFamily="34" charset="0"/>
                <a:cs typeface="Times New Roman" panose="02020603050405020304" pitchFamily="18" charset="0"/>
              </a:rPr>
              <a:t>that</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 box of grapes</a:t>
            </a:r>
            <a:r>
              <a:rPr lang="en-GB" sz="2800" dirty="0">
                <a:latin typeface="Calibri" panose="020F0502020204030204" pitchFamily="34" charset="0"/>
                <a:ea typeface="Calibri" panose="020F0502020204030204" pitchFamily="34" charset="0"/>
                <a:cs typeface="Times New Roman" panose="02020603050405020304" pitchFamily="18" charset="0"/>
              </a:rPr>
              <a:t>. (10)</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p:cNvSpPr txBox="1"/>
          <p:nvPr/>
        </p:nvSpPr>
        <p:spPr>
          <a:xfrm>
            <a:off x="395536" y="262728"/>
            <a:ext cx="1872208" cy="646331"/>
          </a:xfrm>
          <a:prstGeom prst="rect">
            <a:avLst/>
          </a:prstGeom>
          <a:noFill/>
        </p:spPr>
        <p:txBody>
          <a:bodyPr wrap="square" rtlCol="0">
            <a:spAutoFit/>
          </a:bodyPr>
          <a:lstStyle/>
          <a:p>
            <a:r>
              <a:rPr lang="en-GB" sz="3600" dirty="0"/>
              <a:t>Clue 3</a:t>
            </a:r>
          </a:p>
        </p:txBody>
      </p:sp>
    </p:spTree>
    <p:extLst>
      <p:ext uri="{BB962C8B-B14F-4D97-AF65-F5344CB8AC3E}">
        <p14:creationId xmlns:p14="http://schemas.microsoft.com/office/powerpoint/2010/main" val="2304289936"/>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3"/>
          <p:cNvSpPr>
            <a:spLocks noGrp="1" noChangeArrowheads="1"/>
          </p:cNvSpPr>
          <p:nvPr>
            <p:ph type="body" idx="1"/>
          </p:nvPr>
        </p:nvSpPr>
        <p:spPr>
          <a:xfrm>
            <a:off x="-4117031" y="12558079"/>
            <a:ext cx="2247533" cy="2353259"/>
          </a:xfrm>
        </p:spPr>
        <p:txBody>
          <a:bodyPr/>
          <a:lstStyle/>
          <a:p>
            <a:endParaRPr lang="en-GB" sz="2800" dirty="0"/>
          </a:p>
        </p:txBody>
      </p:sp>
      <p:sp>
        <p:nvSpPr>
          <p:cNvPr id="2" name="Rectangle 1"/>
          <p:cNvSpPr/>
          <p:nvPr/>
        </p:nvSpPr>
        <p:spPr>
          <a:xfrm>
            <a:off x="1979712" y="908720"/>
            <a:ext cx="6534472" cy="3319498"/>
          </a:xfrm>
          <a:prstGeom prst="rect">
            <a:avLst/>
          </a:prstGeom>
        </p:spPr>
        <p:txBody>
          <a:bodyPr wrap="square">
            <a:spAutoFit/>
          </a:bodyPr>
          <a:lstStyle/>
          <a:p>
            <a:pPr>
              <a:lnSpc>
                <a:spcPct val="107000"/>
              </a:lnSpc>
              <a:spcAft>
                <a:spcPts val="800"/>
              </a:spcAft>
            </a:pP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As </a:t>
            </a:r>
            <a:r>
              <a:rPr lang="en-GB" sz="2800" dirty="0">
                <a:highlight>
                  <a:srgbClr val="FF0000"/>
                </a:highlight>
                <a:latin typeface="Calibri" panose="020F0502020204030204" pitchFamily="34" charset="0"/>
                <a:ea typeface="Calibri" panose="020F0502020204030204" pitchFamily="34" charset="0"/>
                <a:cs typeface="Times New Roman" panose="02020603050405020304" pitchFamily="18" charset="0"/>
              </a:rPr>
              <a:t>it</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 began to strike 10 o’clock</a:t>
            </a:r>
            <a:r>
              <a:rPr lang="en-GB" sz="2800" dirty="0">
                <a:latin typeface="Calibri" panose="020F0502020204030204" pitchFamily="34" charset="0"/>
                <a:ea typeface="Calibri" panose="020F0502020204030204" pitchFamily="34" charset="0"/>
                <a:cs typeface="Times New Roman" panose="02020603050405020304" pitchFamily="18" charset="0"/>
              </a:rPr>
              <a:t> he let fly at his arch enemy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because he realised he </a:t>
            </a:r>
            <a:r>
              <a:rPr lang="en-GB" sz="2800" dirty="0">
                <a:highlight>
                  <a:srgbClr val="FF0000"/>
                </a:highlight>
                <a:latin typeface="Calibri" panose="020F0502020204030204" pitchFamily="34" charset="0"/>
                <a:ea typeface="Calibri" panose="020F0502020204030204" pitchFamily="34" charset="0"/>
                <a:cs typeface="Times New Roman" panose="02020603050405020304" pitchFamily="18" charset="0"/>
              </a:rPr>
              <a:t>would</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 be caught</a:t>
            </a:r>
            <a:r>
              <a:rPr lang="en-GB" sz="2800" dirty="0">
                <a:latin typeface="Calibri" panose="020F0502020204030204" pitchFamily="34" charset="0"/>
                <a:ea typeface="Calibri" panose="020F0502020204030204" pitchFamily="34" charset="0"/>
                <a:cs typeface="Times New Roman" panose="02020603050405020304" pitchFamily="18" charset="0"/>
              </a:rPr>
              <a:t>.  Two security guards appeared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from behind the </a:t>
            </a:r>
            <a:r>
              <a:rPr lang="en-GB" sz="2800" dirty="0">
                <a:highlight>
                  <a:srgbClr val="FF0000"/>
                </a:highlight>
                <a:latin typeface="Calibri" panose="020F0502020204030204" pitchFamily="34" charset="0"/>
                <a:ea typeface="Calibri" panose="020F0502020204030204" pitchFamily="34" charset="0"/>
                <a:cs typeface="Times New Roman" panose="02020603050405020304" pitchFamily="18" charset="0"/>
              </a:rPr>
              <a:t>Fall</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 Fashions display</a:t>
            </a:r>
            <a:r>
              <a:rPr lang="en-GB" sz="2800" dirty="0">
                <a:latin typeface="Calibri" panose="020F0502020204030204" pitchFamily="34" charset="0"/>
                <a:ea typeface="Calibri" panose="020F0502020204030204" pitchFamily="34" charset="0"/>
                <a:cs typeface="Times New Roman" panose="02020603050405020304" pitchFamily="18" charset="0"/>
              </a:rPr>
              <a:t>.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Standing two metres </a:t>
            </a:r>
            <a:r>
              <a:rPr lang="en-GB" sz="2800" dirty="0">
                <a:highlight>
                  <a:srgbClr val="FF0000"/>
                </a:highlight>
                <a:latin typeface="Calibri" panose="020F0502020204030204" pitchFamily="34" charset="0"/>
                <a:ea typeface="Calibri" panose="020F0502020204030204" pitchFamily="34" charset="0"/>
                <a:cs typeface="Times New Roman" panose="02020603050405020304" pitchFamily="18" charset="0"/>
              </a:rPr>
              <a:t>apart</a:t>
            </a:r>
            <a:r>
              <a:rPr lang="en-GB" sz="2800" dirty="0">
                <a:latin typeface="Calibri" panose="020F0502020204030204" pitchFamily="34" charset="0"/>
                <a:ea typeface="Calibri" panose="020F0502020204030204" pitchFamily="34" charset="0"/>
                <a:cs typeface="Times New Roman" panose="02020603050405020304" pitchFamily="18" charset="0"/>
              </a:rPr>
              <a:t>, the guards stared.  James ran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because he knew it </a:t>
            </a:r>
            <a:r>
              <a:rPr lang="en-GB" sz="2800" dirty="0">
                <a:highlight>
                  <a:srgbClr val="FF0000"/>
                </a:highlight>
                <a:latin typeface="Calibri" panose="020F0502020204030204" pitchFamily="34" charset="0"/>
                <a:ea typeface="Calibri" panose="020F0502020204030204" pitchFamily="34" charset="0"/>
                <a:cs typeface="Times New Roman" panose="02020603050405020304" pitchFamily="18" charset="0"/>
              </a:rPr>
              <a:t>was</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 time to escape</a:t>
            </a:r>
            <a:r>
              <a:rPr lang="en-GB" sz="2800" dirty="0">
                <a:latin typeface="Calibri" panose="020F0502020204030204" pitchFamily="34" charset="0"/>
                <a:ea typeface="Calibri" panose="020F0502020204030204" pitchFamily="34" charset="0"/>
                <a:cs typeface="Times New Roman" panose="02020603050405020304" pitchFamily="18" charset="0"/>
              </a:rPr>
              <a:t>. (5)</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19047449"/>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35696" y="404664"/>
            <a:ext cx="6606480" cy="6393417"/>
          </a:xfrm>
          <a:prstGeom prst="rect">
            <a:avLst/>
          </a:prstGeom>
        </p:spPr>
        <p:txBody>
          <a:bodyPr wrap="square">
            <a:spAutoFit/>
          </a:bodyPr>
          <a:lstStyle/>
          <a:p>
            <a:pPr>
              <a:lnSpc>
                <a:spcPct val="107000"/>
              </a:lnSpc>
              <a:spcAft>
                <a:spcPts val="800"/>
              </a:spcAft>
            </a:pPr>
            <a:r>
              <a:rPr lang="en-GB" sz="2800" dirty="0">
                <a:highlight>
                  <a:srgbClr val="FF0000"/>
                </a:highlight>
                <a:latin typeface="Calibri" panose="020F0502020204030204" pitchFamily="34" charset="0"/>
                <a:ea typeface="Calibri" panose="020F0502020204030204" pitchFamily="34" charset="0"/>
                <a:cs typeface="Times New Roman" panose="02020603050405020304" pitchFamily="18" charset="0"/>
              </a:rPr>
              <a:t>Not</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 looking at the shoppers around him</a:t>
            </a:r>
            <a:r>
              <a:rPr lang="en-GB" sz="2800" dirty="0">
                <a:latin typeface="Calibri" panose="020F0502020204030204" pitchFamily="34" charset="0"/>
                <a:ea typeface="Calibri" panose="020F0502020204030204" pitchFamily="34" charset="0"/>
                <a:cs typeface="Times New Roman" panose="02020603050405020304" pitchFamily="18" charset="0"/>
              </a:rPr>
              <a:t>, he raced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past the new-</a:t>
            </a:r>
            <a:r>
              <a:rPr lang="en-GB" sz="2800" dirty="0">
                <a:highlight>
                  <a:srgbClr val="FF0000"/>
                </a:highlight>
                <a:latin typeface="Calibri" panose="020F0502020204030204" pitchFamily="34" charset="0"/>
                <a:ea typeface="Calibri" panose="020F0502020204030204" pitchFamily="34" charset="0"/>
                <a:cs typeface="Times New Roman" panose="02020603050405020304" pitchFamily="18" charset="0"/>
              </a:rPr>
              <a:t>born</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 nappy packs and into the street</a:t>
            </a:r>
            <a:r>
              <a:rPr lang="en-GB" sz="2800" dirty="0">
                <a:latin typeface="Calibri" panose="020F0502020204030204" pitchFamily="34" charset="0"/>
                <a:ea typeface="Calibri" panose="020F0502020204030204" pitchFamily="34" charset="0"/>
                <a:cs typeface="Times New Roman" panose="02020603050405020304" pitchFamily="18" charset="0"/>
              </a:rPr>
              <a:t>. </a:t>
            </a:r>
            <a:r>
              <a:rPr lang="en-GB" sz="2800" dirty="0">
                <a:highlight>
                  <a:srgbClr val="FF0000"/>
                </a:highlight>
                <a:latin typeface="Calibri" panose="020F0502020204030204" pitchFamily="34" charset="0"/>
                <a:ea typeface="Calibri" panose="020F0502020204030204" pitchFamily="34" charset="0"/>
                <a:cs typeface="Times New Roman" panose="02020603050405020304" pitchFamily="18" charset="0"/>
              </a:rPr>
              <a:t>In</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 many ways</a:t>
            </a:r>
            <a:r>
              <a:rPr lang="en-GB" sz="2800" dirty="0">
                <a:latin typeface="Calibri" panose="020F0502020204030204" pitchFamily="34" charset="0"/>
                <a:ea typeface="Calibri" panose="020F0502020204030204" pitchFamily="34" charset="0"/>
                <a:cs typeface="Times New Roman" panose="02020603050405020304" pitchFamily="18" charset="0"/>
              </a:rPr>
              <a:t>, he was lucky.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Staying well within </a:t>
            </a:r>
            <a:r>
              <a:rPr lang="en-GB" sz="2800" dirty="0">
                <a:highlight>
                  <a:srgbClr val="FF0000"/>
                </a:highlight>
                <a:latin typeface="Calibri" panose="020F0502020204030204" pitchFamily="34" charset="0"/>
                <a:ea typeface="Calibri" panose="020F0502020204030204" pitchFamily="34" charset="0"/>
                <a:cs typeface="Times New Roman" panose="02020603050405020304" pitchFamily="18" charset="0"/>
              </a:rPr>
              <a:t>the</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 warmth of the store</a:t>
            </a:r>
            <a:r>
              <a:rPr lang="en-GB" sz="2800" dirty="0">
                <a:latin typeface="Calibri" panose="020F0502020204030204" pitchFamily="34" charset="0"/>
                <a:ea typeface="Calibri" panose="020F0502020204030204" pitchFamily="34" charset="0"/>
                <a:cs typeface="Times New Roman" panose="02020603050405020304" pitchFamily="18" charset="0"/>
              </a:rPr>
              <a:t>, the guards had given up the chase.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Just beyond the </a:t>
            </a:r>
            <a:r>
              <a:rPr lang="en-GB" sz="2800" dirty="0">
                <a:highlight>
                  <a:srgbClr val="FF0000"/>
                </a:highlight>
                <a:latin typeface="Calibri" panose="020F0502020204030204" pitchFamily="34" charset="0"/>
                <a:ea typeface="Calibri" panose="020F0502020204030204" pitchFamily="34" charset="0"/>
                <a:cs typeface="Times New Roman" panose="02020603050405020304" pitchFamily="18" charset="0"/>
              </a:rPr>
              <a:t>United</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 ground</a:t>
            </a:r>
            <a:r>
              <a:rPr lang="en-GB" sz="2800" dirty="0">
                <a:latin typeface="Calibri" panose="020F0502020204030204" pitchFamily="34" charset="0"/>
                <a:ea typeface="Calibri" panose="020F0502020204030204" pitchFamily="34" charset="0"/>
                <a:cs typeface="Times New Roman" panose="02020603050405020304" pitchFamily="18" charset="0"/>
              </a:rPr>
              <a:t>, he stopped running. He saw his father’s car </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parked further up </a:t>
            </a:r>
            <a:r>
              <a:rPr lang="en-GB" sz="2800" dirty="0">
                <a:highlight>
                  <a:srgbClr val="FF0000"/>
                </a:highlight>
                <a:latin typeface="Calibri" panose="020F0502020204030204" pitchFamily="34" charset="0"/>
                <a:ea typeface="Calibri" panose="020F0502020204030204" pitchFamily="34" charset="0"/>
                <a:cs typeface="Times New Roman" panose="02020603050405020304" pitchFamily="18" charset="0"/>
              </a:rPr>
              <a:t>Kingdom</a:t>
            </a:r>
            <a:r>
              <a:rPr lang="en-GB"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 Street</a:t>
            </a:r>
            <a:r>
              <a:rPr lang="en-GB" sz="2800" dirty="0">
                <a:latin typeface="Calibri" panose="020F0502020204030204" pitchFamily="34" charset="0"/>
                <a:ea typeface="Calibri" panose="020F0502020204030204" pitchFamily="34" charset="0"/>
                <a:cs typeface="Times New Roman" panose="02020603050405020304" pitchFamily="18" charset="0"/>
              </a:rPr>
              <a:t>. (6)</a:t>
            </a:r>
          </a:p>
          <a:p>
            <a:pPr>
              <a:lnSpc>
                <a:spcPct val="107000"/>
              </a:lnSpc>
              <a:spcAft>
                <a:spcPts val="800"/>
              </a:spcAft>
            </a:pP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800" dirty="0">
                <a:solidFill>
                  <a:srgbClr val="FF0000"/>
                </a:solidFill>
                <a:latin typeface="Calibri" panose="020F0502020204030204" pitchFamily="34" charset="0"/>
                <a:ea typeface="Calibri" panose="020F0502020204030204" pitchFamily="34" charset="0"/>
                <a:cs typeface="Times New Roman" panose="02020603050405020304" pitchFamily="18" charset="0"/>
              </a:rPr>
              <a:t>The person who very boldly adjusted the dress so that it would fall apart was not born in the United Kingdom.</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75377425"/>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3"/>
          <p:cNvSpPr>
            <a:spLocks noGrp="1" noChangeArrowheads="1"/>
          </p:cNvSpPr>
          <p:nvPr>
            <p:ph type="body" idx="1"/>
          </p:nvPr>
        </p:nvSpPr>
        <p:spPr>
          <a:xfrm>
            <a:off x="-4117031" y="12558079"/>
            <a:ext cx="2247533" cy="2353259"/>
          </a:xfrm>
        </p:spPr>
        <p:txBody>
          <a:bodyPr/>
          <a:lstStyle/>
          <a:p>
            <a:endParaRPr lang="en-GB" sz="2800" dirty="0"/>
          </a:p>
        </p:txBody>
      </p:sp>
      <p:sp>
        <p:nvSpPr>
          <p:cNvPr id="3" name="Rectangle 2"/>
          <p:cNvSpPr/>
          <p:nvPr/>
        </p:nvSpPr>
        <p:spPr>
          <a:xfrm>
            <a:off x="1943200" y="764704"/>
            <a:ext cx="7200800" cy="5699381"/>
          </a:xfrm>
          <a:prstGeom prst="rect">
            <a:avLst/>
          </a:prstGeom>
        </p:spPr>
        <p:txBody>
          <a:bodyPr wrap="square">
            <a:spAutoFit/>
          </a:bodyPr>
          <a:lstStyle/>
          <a:p>
            <a:pPr>
              <a:lnSpc>
                <a:spcPct val="119000"/>
              </a:lnSpc>
              <a:spcBef>
                <a:spcPts val="0"/>
              </a:spcBef>
              <a:spcAft>
                <a:spcPts val="600"/>
              </a:spcAft>
            </a:pPr>
            <a:r>
              <a:rPr lang="en-GB" sz="2800" kern="1400" dirty="0">
                <a:solidFill>
                  <a:srgbClr val="000000"/>
                </a:solidFill>
                <a:latin typeface="Calibri" panose="020F0502020204030204" pitchFamily="34" charset="0"/>
              </a:rPr>
              <a:t>Following the __1__ (</a:t>
            </a:r>
            <a:r>
              <a:rPr lang="en-GB" sz="2800" i="1" kern="1400" dirty="0">
                <a:solidFill>
                  <a:srgbClr val="000000"/>
                </a:solidFill>
                <a:latin typeface="Calibri" panose="020F0502020204030204" pitchFamily="34" charset="0"/>
              </a:rPr>
              <a:t>accidental</a:t>
            </a:r>
            <a:r>
              <a:rPr lang="en-GB" sz="2800" kern="1400" dirty="0">
                <a:solidFill>
                  <a:srgbClr val="000000"/>
                </a:solidFill>
                <a:latin typeface="Calibri" panose="020F0502020204030204" pitchFamily="34" charset="0"/>
              </a:rPr>
              <a:t>) spillage of shampoo on the formerly __2__(</a:t>
            </a:r>
            <a:r>
              <a:rPr lang="en-GB" sz="2800" i="1" kern="1400" dirty="0">
                <a:solidFill>
                  <a:srgbClr val="000000"/>
                </a:solidFill>
                <a:latin typeface="Calibri" panose="020F0502020204030204" pitchFamily="34" charset="0"/>
              </a:rPr>
              <a:t>spotless</a:t>
            </a:r>
            <a:r>
              <a:rPr lang="en-GB" sz="2800" kern="1400" dirty="0">
                <a:solidFill>
                  <a:srgbClr val="000000"/>
                </a:solidFill>
                <a:latin typeface="Calibri" panose="020F0502020204030204" pitchFamily="34" charset="0"/>
              </a:rPr>
              <a:t>) pure, white carpet, it was now a __3__ (</a:t>
            </a:r>
            <a:r>
              <a:rPr lang="en-GB" sz="2800" i="1" kern="1400" dirty="0">
                <a:solidFill>
                  <a:srgbClr val="000000"/>
                </a:solidFill>
                <a:latin typeface="Calibri" panose="020F0502020204030204" pitchFamily="34" charset="0"/>
              </a:rPr>
              <a:t>daily</a:t>
            </a:r>
            <a:r>
              <a:rPr lang="en-GB" sz="2800" kern="1400" dirty="0">
                <a:solidFill>
                  <a:srgbClr val="000000"/>
                </a:solidFill>
                <a:latin typeface="Calibri" panose="020F0502020204030204" pitchFamily="34" charset="0"/>
              </a:rPr>
              <a:t>) ritual for__4__ (</a:t>
            </a:r>
            <a:r>
              <a:rPr lang="en-GB" sz="2800" i="1" kern="1400" dirty="0">
                <a:solidFill>
                  <a:srgbClr val="000000"/>
                </a:solidFill>
                <a:latin typeface="Calibri" panose="020F0502020204030204" pitchFamily="34" charset="0"/>
              </a:rPr>
              <a:t>ladylike</a:t>
            </a:r>
            <a:r>
              <a:rPr lang="en-GB" sz="2800" kern="1400" dirty="0">
                <a:solidFill>
                  <a:srgbClr val="000000"/>
                </a:solidFill>
                <a:latin typeface="Calibri" panose="020F0502020204030204" pitchFamily="34" charset="0"/>
              </a:rPr>
              <a:t>) Mrs Pemberton to wash it. However things were about to get worse – much worse. Two-year-old Jennifer, who later in life would develop a __5__(</a:t>
            </a:r>
            <a:r>
              <a:rPr lang="en-GB" sz="2800" i="1" kern="1400" dirty="0">
                <a:solidFill>
                  <a:srgbClr val="000000"/>
                </a:solidFill>
                <a:latin typeface="Calibri" panose="020F0502020204030204" pitchFamily="34" charset="0"/>
              </a:rPr>
              <a:t>photographic</a:t>
            </a:r>
            <a:r>
              <a:rPr lang="en-GB" sz="2800" kern="1400" dirty="0">
                <a:solidFill>
                  <a:srgbClr val="000000"/>
                </a:solidFill>
                <a:latin typeface="Calibri" panose="020F0502020204030204" pitchFamily="34" charset="0"/>
              </a:rPr>
              <a:t>) memory, had been watching her mother’s __6___(</a:t>
            </a:r>
            <a:r>
              <a:rPr lang="en-GB" sz="2800" i="1" kern="1400" dirty="0">
                <a:solidFill>
                  <a:srgbClr val="000000"/>
                </a:solidFill>
                <a:latin typeface="Calibri" panose="020F0502020204030204" pitchFamily="34" charset="0"/>
              </a:rPr>
              <a:t>customary</a:t>
            </a:r>
            <a:r>
              <a:rPr lang="en-GB" sz="2800" kern="1400" dirty="0">
                <a:solidFill>
                  <a:srgbClr val="000000"/>
                </a:solidFill>
                <a:latin typeface="Calibri" panose="020F0502020204030204" pitchFamily="34" charset="0"/>
              </a:rPr>
              <a:t>) practice of emptying her potty. At 10 o’clock Jennifer was sat on her potty. </a:t>
            </a:r>
            <a:endParaRPr lang="en-GB" sz="1600" kern="1400" dirty="0">
              <a:solidFill>
                <a:srgbClr val="000000"/>
              </a:solidFill>
              <a:latin typeface="Calibri" panose="020F0502020204030204" pitchFamily="34" charset="0"/>
            </a:endParaRPr>
          </a:p>
        </p:txBody>
      </p:sp>
      <p:sp>
        <p:nvSpPr>
          <p:cNvPr id="4" name="TextBox 3"/>
          <p:cNvSpPr txBox="1"/>
          <p:nvPr/>
        </p:nvSpPr>
        <p:spPr>
          <a:xfrm>
            <a:off x="395536" y="262728"/>
            <a:ext cx="1872208" cy="646331"/>
          </a:xfrm>
          <a:prstGeom prst="rect">
            <a:avLst/>
          </a:prstGeom>
          <a:noFill/>
        </p:spPr>
        <p:txBody>
          <a:bodyPr wrap="square" rtlCol="0">
            <a:spAutoFit/>
          </a:bodyPr>
          <a:lstStyle/>
          <a:p>
            <a:r>
              <a:rPr lang="en-GB" sz="3600" dirty="0"/>
              <a:t>Clue 4</a:t>
            </a:r>
          </a:p>
        </p:txBody>
      </p:sp>
    </p:spTree>
    <p:extLst>
      <p:ext uri="{BB962C8B-B14F-4D97-AF65-F5344CB8AC3E}">
        <p14:creationId xmlns:p14="http://schemas.microsoft.com/office/powerpoint/2010/main" val="224869898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3"/>
          <p:cNvSpPr>
            <a:spLocks noGrp="1" noChangeArrowheads="1"/>
          </p:cNvSpPr>
          <p:nvPr>
            <p:ph type="body" idx="1"/>
          </p:nvPr>
        </p:nvSpPr>
        <p:spPr>
          <a:xfrm>
            <a:off x="2339752" y="1124744"/>
            <a:ext cx="6680423" cy="5184576"/>
          </a:xfrm>
        </p:spPr>
        <p:txBody>
          <a:bodyPr/>
          <a:lstStyle/>
          <a:p>
            <a:r>
              <a:rPr lang="en-GB" dirty="0"/>
              <a:t>But, what to wear for the presentation? After extensive and exhaustive—not to mention exhausting– research, she finally settled on a </a:t>
            </a:r>
            <a:r>
              <a:rPr lang="en-GB" dirty="0" err="1"/>
              <a:t>Spag</a:t>
            </a:r>
            <a:r>
              <a:rPr lang="en-GB" dirty="0"/>
              <a:t> dress, ordered online from </a:t>
            </a:r>
            <a:r>
              <a:rPr lang="en-GB" dirty="0" err="1"/>
              <a:t>Spag</a:t>
            </a:r>
            <a:r>
              <a:rPr lang="en-GB" dirty="0"/>
              <a:t> Face.</a:t>
            </a:r>
          </a:p>
          <a:p>
            <a:endParaRPr lang="en-GB" dirty="0"/>
          </a:p>
          <a:p>
            <a:r>
              <a:rPr lang="en-GB" dirty="0"/>
              <a:t>Putting the dress on just before going to meet the Chinese investors, she was a little surprised to find that the shoulder straps felt rather cold and clammy.</a:t>
            </a:r>
          </a:p>
          <a:p>
            <a:pPr marL="0" indent="0">
              <a:buNone/>
            </a:pPr>
            <a:r>
              <a:rPr lang="en-GB" dirty="0"/>
              <a:t> </a:t>
            </a:r>
          </a:p>
          <a:p>
            <a:endParaRPr lang="en-US" altLang="en-US" dirty="0"/>
          </a:p>
        </p:txBody>
      </p:sp>
    </p:spTree>
    <p:extLst>
      <p:ext uri="{BB962C8B-B14F-4D97-AF65-F5344CB8AC3E}">
        <p14:creationId xmlns:p14="http://schemas.microsoft.com/office/powerpoint/2010/main" val="1446880190"/>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75656" y="260648"/>
            <a:ext cx="7344816" cy="6036909"/>
          </a:xfrm>
          <a:prstGeom prst="rect">
            <a:avLst/>
          </a:prstGeom>
        </p:spPr>
        <p:txBody>
          <a:bodyPr wrap="square">
            <a:spAutoFit/>
          </a:bodyPr>
          <a:lstStyle/>
          <a:p>
            <a:pPr lvl="0">
              <a:lnSpc>
                <a:spcPct val="119000"/>
              </a:lnSpc>
              <a:spcBef>
                <a:spcPts val="0"/>
              </a:spcBef>
              <a:spcAft>
                <a:spcPts val="600"/>
              </a:spcAft>
            </a:pPr>
            <a:r>
              <a:rPr lang="en-GB" sz="2800" kern="1400" dirty="0">
                <a:solidFill>
                  <a:srgbClr val="000000"/>
                </a:solidFill>
                <a:latin typeface="Calibri" panose="020F0502020204030204" pitchFamily="34" charset="0"/>
              </a:rPr>
              <a:t>After a __7__ (</a:t>
            </a:r>
            <a:r>
              <a:rPr lang="en-GB" sz="2800" i="1" kern="1400" dirty="0">
                <a:solidFill>
                  <a:srgbClr val="000000"/>
                </a:solidFill>
                <a:latin typeface="Calibri" panose="020F0502020204030204" pitchFamily="34" charset="0"/>
              </a:rPr>
              <a:t>successful</a:t>
            </a:r>
            <a:r>
              <a:rPr lang="en-GB" sz="2800" kern="1400" dirty="0">
                <a:solidFill>
                  <a:srgbClr val="000000"/>
                </a:solidFill>
                <a:latin typeface="Calibri" panose="020F0502020204030204" pitchFamily="34" charset="0"/>
              </a:rPr>
              <a:t>) time responding to her __8__ (basic) bodily urges, she had filled it. She had previously seen her mother tip the potty over (above the toilet) to empty it; so it seemed __9__(</a:t>
            </a:r>
            <a:r>
              <a:rPr lang="en-GB" sz="2800" i="1" kern="1400" dirty="0">
                <a:solidFill>
                  <a:srgbClr val="000000"/>
                </a:solidFill>
                <a:latin typeface="Calibri" panose="020F0502020204030204" pitchFamily="34" charset="0"/>
              </a:rPr>
              <a:t>logical</a:t>
            </a:r>
            <a:r>
              <a:rPr lang="en-GB" sz="2800" kern="1400" dirty="0">
                <a:solidFill>
                  <a:srgbClr val="000000"/>
                </a:solidFill>
                <a:latin typeface="Calibri" panose="020F0502020204030204" pitchFamily="34" charset="0"/>
              </a:rPr>
              <a:t>) that tipping it up would be a __10__ (</a:t>
            </a:r>
            <a:r>
              <a:rPr lang="en-GB" sz="2800" i="1" kern="1400" dirty="0">
                <a:solidFill>
                  <a:srgbClr val="000000"/>
                </a:solidFill>
                <a:latin typeface="Calibri" panose="020F0502020204030204" pitchFamily="34" charset="0"/>
              </a:rPr>
              <a:t>useful</a:t>
            </a:r>
            <a:r>
              <a:rPr lang="en-GB" sz="2800" kern="1400" dirty="0">
                <a:solidFill>
                  <a:srgbClr val="000000"/>
                </a:solidFill>
                <a:latin typeface="Calibri" panose="020F0502020204030204" pitchFamily="34" charset="0"/>
              </a:rPr>
              <a:t>) thing to do. </a:t>
            </a:r>
          </a:p>
          <a:p>
            <a:pPr>
              <a:lnSpc>
                <a:spcPct val="119000"/>
              </a:lnSpc>
              <a:spcBef>
                <a:spcPts val="0"/>
              </a:spcBef>
              <a:spcAft>
                <a:spcPts val="600"/>
              </a:spcAft>
            </a:pPr>
            <a:r>
              <a:rPr lang="en-GB" sz="2800" kern="1400" dirty="0">
                <a:solidFill>
                  <a:srgbClr val="000000"/>
                </a:solidFill>
                <a:latin typeface="Calibri" panose="020F0502020204030204" pitchFamily="34" charset="0"/>
              </a:rPr>
              <a:t>Her mother was tending to the __1__(</a:t>
            </a:r>
            <a:r>
              <a:rPr lang="en-GB" sz="2800" i="1" kern="1400" dirty="0">
                <a:solidFill>
                  <a:srgbClr val="000000"/>
                </a:solidFill>
                <a:latin typeface="Calibri" panose="020F0502020204030204" pitchFamily="34" charset="0"/>
              </a:rPr>
              <a:t>momentary</a:t>
            </a:r>
            <a:r>
              <a:rPr lang="en-GB" sz="2800" kern="1400" dirty="0">
                <a:solidFill>
                  <a:srgbClr val="000000"/>
                </a:solidFill>
                <a:latin typeface="Calibri" panose="020F0502020204030204" pitchFamily="34" charset="0"/>
              </a:rPr>
              <a:t>) distraction of her mobile phone as Jennifer toddled to the landing railing and tipped the __2__(</a:t>
            </a:r>
            <a:r>
              <a:rPr lang="en-GB" sz="2800" i="1" kern="1400" dirty="0">
                <a:solidFill>
                  <a:srgbClr val="000000"/>
                </a:solidFill>
                <a:latin typeface="Calibri" panose="020F0502020204030204" pitchFamily="34" charset="0"/>
              </a:rPr>
              <a:t>smelly</a:t>
            </a:r>
            <a:r>
              <a:rPr lang="en-GB" sz="2800" kern="1400" dirty="0">
                <a:solidFill>
                  <a:srgbClr val="000000"/>
                </a:solidFill>
                <a:latin typeface="Calibri" panose="020F0502020204030204" pitchFamily="34" charset="0"/>
              </a:rPr>
              <a:t>) contents out. </a:t>
            </a:r>
            <a:r>
              <a:rPr lang="en-GB" sz="1050" kern="1400" dirty="0">
                <a:solidFill>
                  <a:srgbClr val="000000"/>
                </a:solidFill>
                <a:latin typeface="Calibri" panose="020F0502020204030204" pitchFamily="34" charset="0"/>
              </a:rPr>
              <a:t> </a:t>
            </a:r>
          </a:p>
          <a:p>
            <a:pPr lvl="0">
              <a:lnSpc>
                <a:spcPct val="119000"/>
              </a:lnSpc>
              <a:spcBef>
                <a:spcPts val="0"/>
              </a:spcBef>
              <a:spcAft>
                <a:spcPts val="600"/>
              </a:spcAft>
            </a:pPr>
            <a:endParaRPr lang="en-GB" sz="1600" kern="1400" dirty="0">
              <a:solidFill>
                <a:srgbClr val="000000"/>
              </a:solidFill>
              <a:latin typeface="Calibri" panose="020F0502020204030204" pitchFamily="34" charset="0"/>
            </a:endParaRPr>
          </a:p>
          <a:p>
            <a:pPr lvl="0">
              <a:lnSpc>
                <a:spcPct val="119000"/>
              </a:lnSpc>
              <a:spcBef>
                <a:spcPts val="0"/>
              </a:spcBef>
              <a:spcAft>
                <a:spcPts val="600"/>
              </a:spcAft>
            </a:pPr>
            <a:r>
              <a:rPr lang="en-GB" sz="1600" kern="1400" dirty="0">
                <a:solidFill>
                  <a:srgbClr val="000000"/>
                </a:solidFill>
                <a:latin typeface="Calibri" panose="020F0502020204030204" pitchFamily="34" charset="0"/>
              </a:rPr>
              <a:t> </a:t>
            </a:r>
            <a:endParaRPr lang="en-GB" dirty="0"/>
          </a:p>
        </p:txBody>
      </p:sp>
    </p:spTree>
    <p:extLst>
      <p:ext uri="{BB962C8B-B14F-4D97-AF65-F5344CB8AC3E}">
        <p14:creationId xmlns:p14="http://schemas.microsoft.com/office/powerpoint/2010/main" val="1525917925"/>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7624" y="188640"/>
            <a:ext cx="7560840" cy="5038239"/>
          </a:xfrm>
          <a:prstGeom prst="rect">
            <a:avLst/>
          </a:prstGeom>
        </p:spPr>
        <p:txBody>
          <a:bodyPr wrap="square">
            <a:spAutoFit/>
          </a:bodyPr>
          <a:lstStyle/>
          <a:p>
            <a:pPr lvl="0">
              <a:lnSpc>
                <a:spcPct val="119000"/>
              </a:lnSpc>
              <a:spcBef>
                <a:spcPts val="0"/>
              </a:spcBef>
              <a:spcAft>
                <a:spcPts val="600"/>
              </a:spcAft>
            </a:pPr>
            <a:r>
              <a:rPr lang="en-GB" sz="2800" kern="1400" dirty="0">
                <a:solidFill>
                  <a:srgbClr val="000000"/>
                </a:solidFill>
                <a:latin typeface="Calibri" panose="020F0502020204030204" pitchFamily="34" charset="0"/>
              </a:rPr>
              <a:t>As the __3__ (</a:t>
            </a:r>
            <a:r>
              <a:rPr lang="en-GB" sz="2800" i="1" kern="1400" dirty="0">
                <a:solidFill>
                  <a:srgbClr val="000000"/>
                </a:solidFill>
                <a:latin typeface="Calibri" panose="020F0502020204030204" pitchFamily="34" charset="0"/>
              </a:rPr>
              <a:t>poisonous</a:t>
            </a:r>
            <a:r>
              <a:rPr lang="en-GB" sz="2800" kern="1400" dirty="0">
                <a:solidFill>
                  <a:srgbClr val="000000"/>
                </a:solidFill>
                <a:latin typeface="Calibri" panose="020F0502020204030204" pitchFamily="34" charset="0"/>
              </a:rPr>
              <a:t>) fumes drifted towards Mrs Pemberton’s nose, Jennifer looked for approval. She felt __4__(</a:t>
            </a:r>
            <a:r>
              <a:rPr lang="en-GB" sz="2800" i="1" kern="1400" dirty="0">
                <a:solidFill>
                  <a:srgbClr val="000000"/>
                </a:solidFill>
                <a:latin typeface="Calibri" panose="020F0502020204030204" pitchFamily="34" charset="0"/>
              </a:rPr>
              <a:t>nervous</a:t>
            </a:r>
            <a:r>
              <a:rPr lang="en-GB" sz="2800" kern="1400" dirty="0">
                <a:solidFill>
                  <a:srgbClr val="000000"/>
                </a:solidFill>
                <a:latin typeface="Calibri" panose="020F0502020204030204" pitchFamily="34" charset="0"/>
              </a:rPr>
              <a:t>) when she saw her mother’s reaction and started to look a little __5__(</a:t>
            </a:r>
            <a:r>
              <a:rPr lang="en-GB" sz="2800" i="1" kern="1400" dirty="0">
                <a:solidFill>
                  <a:srgbClr val="000000"/>
                </a:solidFill>
                <a:latin typeface="Calibri" panose="020F0502020204030204" pitchFamily="34" charset="0"/>
              </a:rPr>
              <a:t>sheepish</a:t>
            </a:r>
            <a:r>
              <a:rPr lang="en-GB" sz="2800" kern="1400" dirty="0">
                <a:solidFill>
                  <a:srgbClr val="000000"/>
                </a:solidFill>
                <a:latin typeface="Calibri" panose="020F0502020204030204" pitchFamily="34" charset="0"/>
              </a:rPr>
              <a:t>).</a:t>
            </a:r>
          </a:p>
          <a:p>
            <a:pPr>
              <a:lnSpc>
                <a:spcPct val="107000"/>
              </a:lnSpc>
              <a:spcBef>
                <a:spcPts val="0"/>
              </a:spcBef>
              <a:spcAft>
                <a:spcPts val="800"/>
              </a:spcAft>
            </a:pPr>
            <a:r>
              <a:rPr lang="en-GB" sz="2800" kern="1400" dirty="0">
                <a:solidFill>
                  <a:srgbClr val="000000"/>
                </a:solidFill>
                <a:latin typeface="Calibri" panose="020F0502020204030204" pitchFamily="34" charset="0"/>
              </a:rPr>
              <a:t> “You __6__(</a:t>
            </a:r>
            <a:r>
              <a:rPr lang="en-GB" sz="2800" i="1" kern="1400" dirty="0">
                <a:solidFill>
                  <a:srgbClr val="000000"/>
                </a:solidFill>
                <a:latin typeface="Calibri" panose="020F0502020204030204" pitchFamily="34" charset="0"/>
              </a:rPr>
              <a:t>fool</a:t>
            </a:r>
            <a:r>
              <a:rPr lang="en-GB" sz="2800" kern="1400" dirty="0">
                <a:solidFill>
                  <a:srgbClr val="000000"/>
                </a:solidFill>
                <a:latin typeface="Calibri" panose="020F0502020204030204" pitchFamily="34" charset="0"/>
              </a:rPr>
              <a:t>) girl!” Mrs Pemberton bellowed as she ran in a__7__(</a:t>
            </a:r>
            <a:r>
              <a:rPr lang="en-GB" sz="2800" i="1" kern="1400" dirty="0">
                <a:solidFill>
                  <a:srgbClr val="000000"/>
                </a:solidFill>
                <a:latin typeface="Calibri" panose="020F0502020204030204" pitchFamily="34" charset="0"/>
              </a:rPr>
              <a:t>warlike</a:t>
            </a:r>
            <a:r>
              <a:rPr lang="en-GB" sz="2800" kern="1400" dirty="0">
                <a:solidFill>
                  <a:srgbClr val="000000"/>
                </a:solidFill>
                <a:latin typeface="Calibri" panose="020F0502020204030204" pitchFamily="34" charset="0"/>
              </a:rPr>
              <a:t>) manner towards the __8__(</a:t>
            </a:r>
            <a:r>
              <a:rPr lang="en-GB" sz="2800" i="1" kern="1400" dirty="0">
                <a:solidFill>
                  <a:srgbClr val="000000"/>
                </a:solidFill>
                <a:latin typeface="Calibri" panose="020F0502020204030204" pitchFamily="34" charset="0"/>
              </a:rPr>
              <a:t>dirty</a:t>
            </a:r>
            <a:r>
              <a:rPr lang="en-GB" sz="2800" kern="1400" dirty="0">
                <a:solidFill>
                  <a:srgbClr val="000000"/>
                </a:solidFill>
                <a:latin typeface="Calibri" panose="020F0502020204030204" pitchFamily="34" charset="0"/>
              </a:rPr>
              <a:t>) antique hall table which had received most of the potty’s contents. This was undoubtedly a__9__(</a:t>
            </a:r>
            <a:r>
              <a:rPr lang="en-GB" sz="2800" i="1" kern="1400" dirty="0">
                <a:solidFill>
                  <a:srgbClr val="000000"/>
                </a:solidFill>
                <a:latin typeface="Calibri" panose="020F0502020204030204" pitchFamily="34" charset="0"/>
              </a:rPr>
              <a:t>costly</a:t>
            </a:r>
            <a:r>
              <a:rPr lang="en-GB" sz="2800" kern="1400" dirty="0">
                <a:solidFill>
                  <a:srgbClr val="000000"/>
                </a:solidFill>
                <a:latin typeface="Calibri" panose="020F0502020204030204" pitchFamily="34" charset="0"/>
              </a:rPr>
              <a:t>) incident. </a:t>
            </a:r>
          </a:p>
        </p:txBody>
      </p:sp>
    </p:spTree>
    <p:extLst>
      <p:ext uri="{BB962C8B-B14F-4D97-AF65-F5344CB8AC3E}">
        <p14:creationId xmlns:p14="http://schemas.microsoft.com/office/powerpoint/2010/main" val="3546023362"/>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7624" y="188640"/>
            <a:ext cx="7560840" cy="6383094"/>
          </a:xfrm>
          <a:prstGeom prst="rect">
            <a:avLst/>
          </a:prstGeom>
        </p:spPr>
        <p:txBody>
          <a:bodyPr wrap="square">
            <a:spAutoFit/>
          </a:bodyPr>
          <a:lstStyle/>
          <a:p>
            <a:pPr lvl="0">
              <a:lnSpc>
                <a:spcPct val="119000"/>
              </a:lnSpc>
              <a:spcBef>
                <a:spcPts val="0"/>
              </a:spcBef>
              <a:spcAft>
                <a:spcPts val="600"/>
              </a:spcAft>
            </a:pPr>
            <a:r>
              <a:rPr lang="en-GB" sz="2800" kern="1400" dirty="0">
                <a:solidFill>
                  <a:srgbClr val="000000"/>
                </a:solidFill>
                <a:latin typeface="Calibri" panose="020F0502020204030204" pitchFamily="34" charset="0"/>
              </a:rPr>
              <a:t>Furthermore, the new Ocean Breeze air freshener seemed __10__(</a:t>
            </a:r>
            <a:r>
              <a:rPr lang="en-GB" sz="2800" i="1" kern="1400" dirty="0">
                <a:solidFill>
                  <a:srgbClr val="000000"/>
                </a:solidFill>
                <a:latin typeface="Calibri" panose="020F0502020204030204" pitchFamily="34" charset="0"/>
              </a:rPr>
              <a:t>useless</a:t>
            </a:r>
            <a:r>
              <a:rPr lang="en-GB" sz="2800" kern="1400" dirty="0">
                <a:solidFill>
                  <a:srgbClr val="000000"/>
                </a:solidFill>
                <a:latin typeface="Calibri" panose="020F0502020204030204" pitchFamily="34" charset="0"/>
              </a:rPr>
              <a:t>) in the face of such overpowering odours.  She did at last begin to see the __1___(</a:t>
            </a:r>
            <a:r>
              <a:rPr lang="en-GB" sz="2800" i="1" kern="1400" dirty="0">
                <a:solidFill>
                  <a:srgbClr val="000000"/>
                </a:solidFill>
                <a:latin typeface="Calibri" panose="020F0502020204030204" pitchFamily="34" charset="0"/>
              </a:rPr>
              <a:t>funny</a:t>
            </a:r>
            <a:r>
              <a:rPr lang="en-GB" sz="2800" kern="1400" dirty="0">
                <a:solidFill>
                  <a:srgbClr val="000000"/>
                </a:solidFill>
                <a:latin typeface="Calibri" panose="020F0502020204030204" pitchFamily="34" charset="0"/>
              </a:rPr>
              <a:t>) side of the episode as the __2__(</a:t>
            </a:r>
            <a:r>
              <a:rPr lang="en-GB" sz="2800" i="1" kern="1400" dirty="0">
                <a:solidFill>
                  <a:srgbClr val="000000"/>
                </a:solidFill>
                <a:latin typeface="Calibri" panose="020F0502020204030204" pitchFamily="34" charset="0"/>
              </a:rPr>
              <a:t>rhythmic</a:t>
            </a:r>
            <a:r>
              <a:rPr lang="en-GB" sz="2800" kern="1400" dirty="0">
                <a:solidFill>
                  <a:srgbClr val="000000"/>
                </a:solidFill>
                <a:latin typeface="Calibri" panose="020F0502020204030204" pitchFamily="34" charset="0"/>
              </a:rPr>
              <a:t>) sound of the traffic thundered outside.</a:t>
            </a:r>
          </a:p>
          <a:p>
            <a:pPr>
              <a:lnSpc>
                <a:spcPct val="119000"/>
              </a:lnSpc>
              <a:spcBef>
                <a:spcPts val="0"/>
              </a:spcBef>
              <a:spcAft>
                <a:spcPts val="600"/>
              </a:spcAft>
            </a:pPr>
            <a:r>
              <a:rPr lang="en-GB" sz="2800" kern="1400" dirty="0">
                <a:solidFill>
                  <a:srgbClr val="FF0000"/>
                </a:solidFill>
                <a:latin typeface="Calibri" panose="020F0502020204030204" pitchFamily="34" charset="0"/>
              </a:rPr>
              <a:t>Lady Henrietta needs to fire an employee who has a job starting with a letter in the second half of the alphabet</a:t>
            </a:r>
            <a:endParaRPr lang="en-GB" sz="2800" kern="1400" dirty="0">
              <a:solidFill>
                <a:srgbClr val="000000"/>
              </a:solidFill>
              <a:latin typeface="Calibri" panose="020F0502020204030204" pitchFamily="34" charset="0"/>
            </a:endParaRPr>
          </a:p>
          <a:p>
            <a:pPr>
              <a:lnSpc>
                <a:spcPct val="119000"/>
              </a:lnSpc>
              <a:spcBef>
                <a:spcPts val="0"/>
              </a:spcBef>
              <a:spcAft>
                <a:spcPts val="600"/>
              </a:spcAft>
            </a:pPr>
            <a:r>
              <a:rPr lang="en-GB" sz="1050" kern="1400" dirty="0">
                <a:solidFill>
                  <a:srgbClr val="000000"/>
                </a:solidFill>
                <a:latin typeface="Calibri" panose="020F0502020204030204" pitchFamily="34" charset="0"/>
              </a:rPr>
              <a:t> </a:t>
            </a:r>
          </a:p>
          <a:p>
            <a:pPr lvl="0">
              <a:lnSpc>
                <a:spcPct val="119000"/>
              </a:lnSpc>
              <a:spcBef>
                <a:spcPts val="0"/>
              </a:spcBef>
              <a:spcAft>
                <a:spcPts val="600"/>
              </a:spcAft>
            </a:pPr>
            <a:endParaRPr lang="en-GB" sz="1600" kern="1400" dirty="0">
              <a:solidFill>
                <a:srgbClr val="000000"/>
              </a:solidFill>
              <a:latin typeface="Calibri" panose="020F0502020204030204" pitchFamily="34" charset="0"/>
            </a:endParaRPr>
          </a:p>
          <a:p>
            <a:pPr>
              <a:lnSpc>
                <a:spcPct val="119000"/>
              </a:lnSpc>
              <a:spcBef>
                <a:spcPts val="0"/>
              </a:spcBef>
              <a:spcAft>
                <a:spcPts val="600"/>
              </a:spcAft>
            </a:pPr>
            <a:r>
              <a:rPr lang="en-GB" sz="1600" kern="1400" dirty="0">
                <a:solidFill>
                  <a:srgbClr val="000000"/>
                </a:solidFill>
                <a:latin typeface="Calibri" panose="020F0502020204030204" pitchFamily="34" charset="0"/>
              </a:rPr>
              <a:t> </a:t>
            </a:r>
          </a:p>
          <a:p>
            <a:pPr lvl="0">
              <a:lnSpc>
                <a:spcPct val="119000"/>
              </a:lnSpc>
              <a:spcBef>
                <a:spcPts val="0"/>
              </a:spcBef>
              <a:spcAft>
                <a:spcPts val="600"/>
              </a:spcAft>
            </a:pPr>
            <a:endParaRPr lang="en-GB" sz="2800" kern="1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925499195"/>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15616" y="1052736"/>
            <a:ext cx="7632848" cy="3744420"/>
          </a:xfrm>
          <a:prstGeom prst="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3" name="Table 2"/>
          <p:cNvGraphicFramePr>
            <a:graphicFrameLocks noGrp="1"/>
          </p:cNvGraphicFramePr>
          <p:nvPr>
            <p:extLst>
              <p:ext uri="{D42A27DB-BD31-4B8C-83A1-F6EECF244321}">
                <p14:modId xmlns:p14="http://schemas.microsoft.com/office/powerpoint/2010/main" val="2155974805"/>
              </p:ext>
            </p:extLst>
          </p:nvPr>
        </p:nvGraphicFramePr>
        <p:xfrm>
          <a:off x="1115616" y="1052736"/>
          <a:ext cx="7632850" cy="3744420"/>
        </p:xfrm>
        <a:graphic>
          <a:graphicData uri="http://schemas.openxmlformats.org/drawingml/2006/table">
            <a:tbl>
              <a:tblPr/>
              <a:tblGrid>
                <a:gridCol w="680549">
                  <a:extLst>
                    <a:ext uri="{9D8B030D-6E8A-4147-A177-3AD203B41FA5}">
                      <a16:colId xmlns:a16="http://schemas.microsoft.com/office/drawing/2014/main" val="20000"/>
                    </a:ext>
                  </a:extLst>
                </a:gridCol>
                <a:gridCol w="680549">
                  <a:extLst>
                    <a:ext uri="{9D8B030D-6E8A-4147-A177-3AD203B41FA5}">
                      <a16:colId xmlns:a16="http://schemas.microsoft.com/office/drawing/2014/main" val="20001"/>
                    </a:ext>
                  </a:extLst>
                </a:gridCol>
                <a:gridCol w="925446">
                  <a:extLst>
                    <a:ext uri="{9D8B030D-6E8A-4147-A177-3AD203B41FA5}">
                      <a16:colId xmlns:a16="http://schemas.microsoft.com/office/drawing/2014/main" val="20002"/>
                    </a:ext>
                  </a:extLst>
                </a:gridCol>
                <a:gridCol w="680549">
                  <a:extLst>
                    <a:ext uri="{9D8B030D-6E8A-4147-A177-3AD203B41FA5}">
                      <a16:colId xmlns:a16="http://schemas.microsoft.com/office/drawing/2014/main" val="20003"/>
                    </a:ext>
                  </a:extLst>
                </a:gridCol>
                <a:gridCol w="539012">
                  <a:extLst>
                    <a:ext uri="{9D8B030D-6E8A-4147-A177-3AD203B41FA5}">
                      <a16:colId xmlns:a16="http://schemas.microsoft.com/office/drawing/2014/main" val="20004"/>
                    </a:ext>
                  </a:extLst>
                </a:gridCol>
                <a:gridCol w="680549">
                  <a:extLst>
                    <a:ext uri="{9D8B030D-6E8A-4147-A177-3AD203B41FA5}">
                      <a16:colId xmlns:a16="http://schemas.microsoft.com/office/drawing/2014/main" val="20005"/>
                    </a:ext>
                  </a:extLst>
                </a:gridCol>
                <a:gridCol w="680549">
                  <a:extLst>
                    <a:ext uri="{9D8B030D-6E8A-4147-A177-3AD203B41FA5}">
                      <a16:colId xmlns:a16="http://schemas.microsoft.com/office/drawing/2014/main" val="20006"/>
                    </a:ext>
                  </a:extLst>
                </a:gridCol>
                <a:gridCol w="926831">
                  <a:extLst>
                    <a:ext uri="{9D8B030D-6E8A-4147-A177-3AD203B41FA5}">
                      <a16:colId xmlns:a16="http://schemas.microsoft.com/office/drawing/2014/main" val="20007"/>
                    </a:ext>
                  </a:extLst>
                </a:gridCol>
                <a:gridCol w="680549">
                  <a:extLst>
                    <a:ext uri="{9D8B030D-6E8A-4147-A177-3AD203B41FA5}">
                      <a16:colId xmlns:a16="http://schemas.microsoft.com/office/drawing/2014/main" val="20008"/>
                    </a:ext>
                  </a:extLst>
                </a:gridCol>
                <a:gridCol w="603996">
                  <a:extLst>
                    <a:ext uri="{9D8B030D-6E8A-4147-A177-3AD203B41FA5}">
                      <a16:colId xmlns:a16="http://schemas.microsoft.com/office/drawing/2014/main" val="20009"/>
                    </a:ext>
                  </a:extLst>
                </a:gridCol>
                <a:gridCol w="554271">
                  <a:extLst>
                    <a:ext uri="{9D8B030D-6E8A-4147-A177-3AD203B41FA5}">
                      <a16:colId xmlns:a16="http://schemas.microsoft.com/office/drawing/2014/main" val="20010"/>
                    </a:ext>
                  </a:extLst>
                </a:gridCol>
              </a:tblGrid>
              <a:tr h="312035">
                <a:tc>
                  <a:txBody>
                    <a:bodyPr/>
                    <a:lstStyle/>
                    <a:p>
                      <a:pPr marR="0" indent="0" algn="l"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b="1" kern="1400">
                          <a:ln>
                            <a:noFill/>
                          </a:ln>
                          <a:solidFill>
                            <a:srgbClr val="000000"/>
                          </a:solidFill>
                          <a:effectLst/>
                          <a:latin typeface="Calibri" panose="020F0502020204030204" pitchFamily="34" charset="0"/>
                        </a:rPr>
                        <a:t>1</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b="1" kern="1400">
                          <a:ln>
                            <a:noFill/>
                          </a:ln>
                          <a:solidFill>
                            <a:srgbClr val="000000"/>
                          </a:solidFill>
                          <a:effectLst/>
                          <a:latin typeface="Calibri" panose="020F0502020204030204" pitchFamily="34" charset="0"/>
                        </a:rPr>
                        <a:t>2</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b="1" kern="1400">
                          <a:ln>
                            <a:noFill/>
                          </a:ln>
                          <a:solidFill>
                            <a:srgbClr val="000000"/>
                          </a:solidFill>
                          <a:effectLst/>
                          <a:latin typeface="Calibri" panose="020F0502020204030204" pitchFamily="34" charset="0"/>
                        </a:rPr>
                        <a:t>3</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b="1" kern="1400">
                          <a:ln>
                            <a:noFill/>
                          </a:ln>
                          <a:solidFill>
                            <a:srgbClr val="000000"/>
                          </a:solidFill>
                          <a:effectLst/>
                          <a:latin typeface="Calibri" panose="020F0502020204030204" pitchFamily="34" charset="0"/>
                        </a:rPr>
                        <a:t>4</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b="1" kern="1400">
                          <a:ln>
                            <a:noFill/>
                          </a:ln>
                          <a:solidFill>
                            <a:srgbClr val="000000"/>
                          </a:solidFill>
                          <a:effectLst/>
                          <a:latin typeface="Calibri" panose="020F0502020204030204" pitchFamily="34" charset="0"/>
                        </a:rPr>
                        <a:t>5</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b="1" kern="1400">
                          <a:ln>
                            <a:noFill/>
                          </a:ln>
                          <a:solidFill>
                            <a:srgbClr val="000000"/>
                          </a:solidFill>
                          <a:effectLst/>
                          <a:latin typeface="Calibri" panose="020F0502020204030204" pitchFamily="34" charset="0"/>
                        </a:rPr>
                        <a:t>6</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b="1" kern="1400">
                          <a:ln>
                            <a:noFill/>
                          </a:ln>
                          <a:solidFill>
                            <a:srgbClr val="000000"/>
                          </a:solidFill>
                          <a:effectLst/>
                          <a:latin typeface="Calibri" panose="020F0502020204030204" pitchFamily="34" charset="0"/>
                        </a:rPr>
                        <a:t>7</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b="1" kern="1400">
                          <a:ln>
                            <a:noFill/>
                          </a:ln>
                          <a:solidFill>
                            <a:srgbClr val="000000"/>
                          </a:solidFill>
                          <a:effectLst/>
                          <a:latin typeface="Calibri" panose="020F0502020204030204" pitchFamily="34" charset="0"/>
                        </a:rPr>
                        <a:t>8</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b="1" kern="1400">
                          <a:ln>
                            <a:noFill/>
                          </a:ln>
                          <a:solidFill>
                            <a:srgbClr val="000000"/>
                          </a:solidFill>
                          <a:effectLst/>
                          <a:latin typeface="Calibri" panose="020F0502020204030204" pitchFamily="34" charset="0"/>
                        </a:rPr>
                        <a:t>9</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b="1" kern="1400">
                          <a:ln>
                            <a:noFill/>
                          </a:ln>
                          <a:solidFill>
                            <a:srgbClr val="000000"/>
                          </a:solidFill>
                          <a:effectLst/>
                          <a:latin typeface="Calibri" panose="020F0502020204030204" pitchFamily="34" charset="0"/>
                        </a:rPr>
                        <a:t>10</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12035">
                <a:tc>
                  <a:txBody>
                    <a:bodyPr/>
                    <a:lstStyle/>
                    <a:p>
                      <a:pPr marR="0" indent="0" algn="l" rtl="0">
                        <a:lnSpc>
                          <a:spcPct val="119000"/>
                        </a:lnSpc>
                        <a:spcBef>
                          <a:spcPts val="0"/>
                        </a:spcBef>
                        <a:spcAft>
                          <a:spcPts val="0"/>
                        </a:spcAft>
                      </a:pPr>
                      <a:r>
                        <a:rPr lang="en-GB" sz="1200" b="1" kern="1400">
                          <a:ln>
                            <a:noFill/>
                          </a:ln>
                          <a:solidFill>
                            <a:srgbClr val="000000"/>
                          </a:solidFill>
                          <a:effectLst/>
                          <a:latin typeface="Calibri" panose="020F0502020204030204" pitchFamily="34" charset="0"/>
                        </a:rPr>
                        <a:t>al</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Lady</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second</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SPaG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for</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pilot</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one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Chinese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tutor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has</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the</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12035">
                <a:tc>
                  <a:txBody>
                    <a:bodyPr/>
                    <a:lstStyle/>
                    <a:p>
                      <a:pPr marR="0" indent="0" algn="l" rtl="0">
                        <a:lnSpc>
                          <a:spcPct val="119000"/>
                        </a:lnSpc>
                        <a:spcBef>
                          <a:spcPts val="0"/>
                        </a:spcBef>
                        <a:spcAft>
                          <a:spcPts val="0"/>
                        </a:spcAft>
                      </a:pPr>
                      <a:r>
                        <a:rPr lang="en-GB" sz="1200" b="1" kern="1400">
                          <a:ln>
                            <a:noFill/>
                          </a:ln>
                          <a:solidFill>
                            <a:srgbClr val="000000"/>
                          </a:solidFill>
                          <a:effectLst/>
                          <a:latin typeface="Calibri" panose="020F0502020204030204" pitchFamily="34" charset="0"/>
                        </a:rPr>
                        <a:t>ary</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job</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Wales</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can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by</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will</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an</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security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invest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week</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two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12035">
                <a:tc>
                  <a:txBody>
                    <a:bodyPr/>
                    <a:lstStyle/>
                    <a:p>
                      <a:pPr marR="0" indent="0" algn="l" rtl="0">
                        <a:lnSpc>
                          <a:spcPct val="119000"/>
                        </a:lnSpc>
                        <a:spcBef>
                          <a:spcPts val="0"/>
                        </a:spcBef>
                        <a:spcAft>
                          <a:spcPts val="0"/>
                        </a:spcAft>
                      </a:pPr>
                      <a:r>
                        <a:rPr lang="en-GB" sz="1200" b="1" kern="1400">
                          <a:ln>
                            <a:noFill/>
                          </a:ln>
                          <a:solidFill>
                            <a:srgbClr val="000000"/>
                          </a:solidFill>
                          <a:effectLst/>
                          <a:latin typeface="Calibri" panose="020F0502020204030204" pitchFamily="34" charset="0"/>
                        </a:rPr>
                        <a:t>ful</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Can</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Pemby</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Hall</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one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guilty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not</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employee</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catch</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pilot</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a</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3"/>
                  </a:ext>
                </a:extLst>
              </a:tr>
              <a:tr h="312035">
                <a:tc>
                  <a:txBody>
                    <a:bodyPr/>
                    <a:lstStyle/>
                    <a:p>
                      <a:pPr marR="0" indent="0" algn="l" rtl="0">
                        <a:lnSpc>
                          <a:spcPct val="119000"/>
                        </a:lnSpc>
                        <a:spcBef>
                          <a:spcPts val="0"/>
                        </a:spcBef>
                        <a:spcAft>
                          <a:spcPts val="0"/>
                        </a:spcAft>
                      </a:pPr>
                      <a:r>
                        <a:rPr lang="en-GB" sz="1200" b="1" kern="1400">
                          <a:ln>
                            <a:noFill/>
                          </a:ln>
                          <a:solidFill>
                            <a:srgbClr val="000000"/>
                          </a:solidFill>
                          <a:effectLst/>
                          <a:latin typeface="Calibri" panose="020F0502020204030204" pitchFamily="34" charset="0"/>
                        </a:rPr>
                        <a:t>ic</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First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alphabet</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once</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you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fire</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years</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person</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who</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must</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go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12035">
                <a:tc>
                  <a:txBody>
                    <a:bodyPr/>
                    <a:lstStyle/>
                    <a:p>
                      <a:pPr marR="0" indent="0" algn="l" rtl="0">
                        <a:lnSpc>
                          <a:spcPct val="119000"/>
                        </a:lnSpc>
                        <a:spcBef>
                          <a:spcPts val="0"/>
                        </a:spcBef>
                        <a:spcAft>
                          <a:spcPts val="0"/>
                        </a:spcAft>
                      </a:pPr>
                      <a:r>
                        <a:rPr lang="en-GB" sz="1200" b="1" kern="1400">
                          <a:ln>
                            <a:noFill/>
                          </a:ln>
                          <a:solidFill>
                            <a:srgbClr val="000000"/>
                          </a:solidFill>
                          <a:effectLst/>
                          <a:latin typeface="Calibri" panose="020F0502020204030204" pitchFamily="34" charset="0"/>
                        </a:rPr>
                        <a:t>ical</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same</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gardener</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Peng</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age</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the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bed</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dress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melon</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strap</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as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12035">
                <a:tc>
                  <a:txBody>
                    <a:bodyPr/>
                    <a:lstStyle/>
                    <a:p>
                      <a:pPr marR="0" indent="0" algn="l" rtl="0">
                        <a:lnSpc>
                          <a:spcPct val="119000"/>
                        </a:lnSpc>
                        <a:spcBef>
                          <a:spcPts val="0"/>
                        </a:spcBef>
                        <a:spcAft>
                          <a:spcPts val="0"/>
                        </a:spcAft>
                      </a:pPr>
                      <a:r>
                        <a:rPr lang="en-GB" sz="1200" b="1" kern="1400">
                          <a:ln>
                            <a:noFill/>
                          </a:ln>
                          <a:solidFill>
                            <a:srgbClr val="000000"/>
                          </a:solidFill>
                          <a:effectLst/>
                          <a:latin typeface="Calibri" panose="020F0502020204030204" pitchFamily="34" charset="0"/>
                        </a:rPr>
                        <a:t>ish</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valet</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sabotage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dress</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by</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letter</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in</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old</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strap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who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can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12035">
                <a:tc>
                  <a:txBody>
                    <a:bodyPr/>
                    <a:lstStyle/>
                    <a:p>
                      <a:pPr marR="0" indent="0" algn="l" rtl="0">
                        <a:lnSpc>
                          <a:spcPct val="119000"/>
                        </a:lnSpc>
                        <a:spcBef>
                          <a:spcPts val="0"/>
                        </a:spcBef>
                        <a:spcAft>
                          <a:spcPts val="0"/>
                        </a:spcAft>
                      </a:pPr>
                      <a:r>
                        <a:rPr lang="en-GB" sz="1200" b="1" kern="1400">
                          <a:ln>
                            <a:noFill/>
                          </a:ln>
                          <a:solidFill>
                            <a:srgbClr val="000000"/>
                          </a:solidFill>
                          <a:effectLst/>
                          <a:latin typeface="Calibri" panose="020F0502020204030204" pitchFamily="34" charset="0"/>
                        </a:rPr>
                        <a:t>less</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about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Henrietta</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first</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now</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male</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more</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chauffeur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fall</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then</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of</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7"/>
                  </a:ext>
                </a:extLst>
              </a:tr>
              <a:tr h="312035">
                <a:tc>
                  <a:txBody>
                    <a:bodyPr/>
                    <a:lstStyle/>
                    <a:p>
                      <a:pPr marR="0" indent="0" algn="l" rtl="0">
                        <a:lnSpc>
                          <a:spcPct val="119000"/>
                        </a:lnSpc>
                        <a:spcBef>
                          <a:spcPts val="0"/>
                        </a:spcBef>
                        <a:spcAft>
                          <a:spcPts val="0"/>
                        </a:spcAft>
                      </a:pPr>
                      <a:r>
                        <a:rPr lang="en-GB" sz="1200" b="1" kern="1400">
                          <a:ln>
                            <a:noFill/>
                          </a:ln>
                          <a:solidFill>
                            <a:srgbClr val="000000"/>
                          </a:solidFill>
                          <a:effectLst/>
                          <a:latin typeface="Calibri" panose="020F0502020204030204" pitchFamily="34" charset="0"/>
                        </a:rPr>
                        <a:t>like</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The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invest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catch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to</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stap</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guilty</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the</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PA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six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see</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12035">
                <a:tc>
                  <a:txBody>
                    <a:bodyPr/>
                    <a:lstStyle/>
                    <a:p>
                      <a:pPr marR="0" indent="0" algn="l" rtl="0">
                        <a:lnSpc>
                          <a:spcPct val="119000"/>
                        </a:lnSpc>
                        <a:spcBef>
                          <a:spcPts val="0"/>
                        </a:spcBef>
                        <a:spcAft>
                          <a:spcPts val="0"/>
                        </a:spcAft>
                      </a:pPr>
                      <a:r>
                        <a:rPr lang="en-GB" sz="1200" b="1" kern="1400">
                          <a:ln>
                            <a:noFill/>
                          </a:ln>
                          <a:solidFill>
                            <a:srgbClr val="000000"/>
                          </a:solidFill>
                          <a:effectLst/>
                          <a:latin typeface="Calibri" panose="020F0502020204030204" pitchFamily="34" charset="0"/>
                        </a:rPr>
                        <a:t>ly</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We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waiter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needs</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six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the</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four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suspect</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four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half</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less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12035">
                <a:tc>
                  <a:txBody>
                    <a:bodyPr/>
                    <a:lstStyle/>
                    <a:p>
                      <a:pPr marR="0" indent="0" algn="l" rtl="0">
                        <a:lnSpc>
                          <a:spcPct val="119000"/>
                        </a:lnSpc>
                        <a:spcBef>
                          <a:spcPts val="0"/>
                        </a:spcBef>
                        <a:spcAft>
                          <a:spcPts val="0"/>
                        </a:spcAft>
                      </a:pPr>
                      <a:r>
                        <a:rPr lang="en-GB" sz="1200" b="1" kern="1400">
                          <a:ln>
                            <a:noFill/>
                          </a:ln>
                          <a:solidFill>
                            <a:srgbClr val="000000"/>
                          </a:solidFill>
                          <a:effectLst/>
                          <a:latin typeface="Calibri" panose="020F0502020204030204" pitchFamily="34" charset="0"/>
                        </a:rPr>
                        <a:t>ous</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ago</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love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with</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a</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lose</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clean</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Spag Face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third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apart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one</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312035">
                <a:tc>
                  <a:txBody>
                    <a:bodyPr/>
                    <a:lstStyle/>
                    <a:p>
                      <a:pPr marR="0" indent="0" algn="l" rtl="0">
                        <a:lnSpc>
                          <a:spcPct val="119000"/>
                        </a:lnSpc>
                        <a:spcBef>
                          <a:spcPts val="0"/>
                        </a:spcBef>
                        <a:spcAft>
                          <a:spcPts val="0"/>
                        </a:spcAft>
                      </a:pPr>
                      <a:r>
                        <a:rPr lang="en-GB" sz="1200" b="1" kern="1400">
                          <a:ln>
                            <a:noFill/>
                          </a:ln>
                          <a:solidFill>
                            <a:srgbClr val="000000"/>
                          </a:solidFill>
                          <a:effectLst/>
                          <a:latin typeface="Calibri" panose="020F0502020204030204" pitchFamily="34" charset="0"/>
                        </a:rPr>
                        <a:t>y</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the</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starting</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three</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she</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online </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again</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female</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second</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R="0" indent="0" algn="ctr" rtl="0">
                        <a:lnSpc>
                          <a:spcPct val="119000"/>
                        </a:lnSpc>
                        <a:spcBef>
                          <a:spcPts val="0"/>
                        </a:spcBef>
                        <a:spcAft>
                          <a:spcPts val="0"/>
                        </a:spcAft>
                      </a:pPr>
                      <a:r>
                        <a:rPr lang="en-GB" sz="1200" kern="1400">
                          <a:ln>
                            <a:noFill/>
                          </a:ln>
                          <a:solidFill>
                            <a:srgbClr val="000000"/>
                          </a:solidFill>
                          <a:effectLst/>
                          <a:latin typeface="Calibri" panose="020F0502020204030204" pitchFamily="34" charset="0"/>
                        </a:rPr>
                        <a:t> three</a:t>
                      </a:r>
                      <a:endParaRPr lang="en-GB" sz="1000" kern="140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200" kern="1400" dirty="0">
                          <a:ln>
                            <a:noFill/>
                          </a:ln>
                          <a:solidFill>
                            <a:srgbClr val="000000"/>
                          </a:solidFill>
                          <a:effectLst/>
                          <a:latin typeface="Calibri" panose="020F0502020204030204" pitchFamily="34" charset="0"/>
                        </a:rPr>
                        <a:t> able</a:t>
                      </a:r>
                      <a:endParaRPr lang="en-GB" sz="1000" kern="1400" dirty="0">
                        <a:ln>
                          <a:noFill/>
                        </a:ln>
                        <a:solidFill>
                          <a:srgbClr val="000000"/>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
        <p:nvSpPr>
          <p:cNvPr id="4" name="Control 1"/>
          <p:cNvSpPr>
            <a:spLocks noChangeArrowheads="1" noChangeShapeType="1"/>
          </p:cNvSpPr>
          <p:nvPr/>
        </p:nvSpPr>
        <p:spPr bwMode="auto">
          <a:xfrm>
            <a:off x="1788969" y="8441309"/>
            <a:ext cx="6645275" cy="2743200"/>
          </a:xfrm>
          <a:prstGeom prst="rect">
            <a:avLst/>
          </a:prstGeom>
          <a:noFill/>
          <a:ln>
            <a:noFill/>
          </a:ln>
          <a:effectLst/>
          <a:extLst>
            <a:ext uri="{91240B29-F687-4F45-9708-019B960494DF}">
              <a14:hiddenLine xmlns:a14="http://schemas.microsoft.com/office/drawing/2010/main" w="25400">
                <a:no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0" tIns="0" rIns="0" bIns="0" numCol="1" anchor="t" anchorCtr="0" compatLnSpc="1">
            <a:prstTxWarp prst="textNoShape">
              <a:avLst/>
            </a:prstTxWarp>
          </a:bodyPr>
          <a:lstStyle/>
          <a:p>
            <a:endParaRPr lang="en-GB"/>
          </a:p>
        </p:txBody>
      </p:sp>
    </p:spTree>
    <p:extLst>
      <p:ext uri="{BB962C8B-B14F-4D97-AF65-F5344CB8AC3E}">
        <p14:creationId xmlns:p14="http://schemas.microsoft.com/office/powerpoint/2010/main" val="3445915001"/>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3"/>
          <p:cNvSpPr>
            <a:spLocks noGrp="1" noChangeArrowheads="1"/>
          </p:cNvSpPr>
          <p:nvPr>
            <p:ph type="body" idx="1"/>
          </p:nvPr>
        </p:nvSpPr>
        <p:spPr>
          <a:xfrm>
            <a:off x="-4117031" y="12558079"/>
            <a:ext cx="2247533" cy="2353259"/>
          </a:xfrm>
        </p:spPr>
        <p:txBody>
          <a:bodyPr/>
          <a:lstStyle/>
          <a:p>
            <a:endParaRPr lang="en-GB" sz="2800" dirty="0"/>
          </a:p>
        </p:txBody>
      </p:sp>
      <p:sp>
        <p:nvSpPr>
          <p:cNvPr id="4" name="TextBox 3"/>
          <p:cNvSpPr txBox="1"/>
          <p:nvPr/>
        </p:nvSpPr>
        <p:spPr>
          <a:xfrm>
            <a:off x="395536" y="262728"/>
            <a:ext cx="2232248" cy="646331"/>
          </a:xfrm>
          <a:prstGeom prst="rect">
            <a:avLst/>
          </a:prstGeom>
          <a:noFill/>
        </p:spPr>
        <p:txBody>
          <a:bodyPr wrap="square" rtlCol="0">
            <a:spAutoFit/>
          </a:bodyPr>
          <a:lstStyle/>
          <a:p>
            <a:r>
              <a:rPr lang="en-GB" sz="3600" dirty="0"/>
              <a:t>Clue 5  A</a:t>
            </a:r>
          </a:p>
        </p:txBody>
      </p:sp>
      <p:pic>
        <p:nvPicPr>
          <p:cNvPr id="2" name="Picture 1"/>
          <p:cNvPicPr>
            <a:picLocks noChangeAspect="1"/>
          </p:cNvPicPr>
          <p:nvPr/>
        </p:nvPicPr>
        <p:blipFill>
          <a:blip r:embed="rId2"/>
          <a:stretch>
            <a:fillRect/>
          </a:stretch>
        </p:blipFill>
        <p:spPr>
          <a:xfrm>
            <a:off x="179512" y="856691"/>
            <a:ext cx="4424037" cy="4998587"/>
          </a:xfrm>
          <a:prstGeom prst="rect">
            <a:avLst/>
          </a:prstGeom>
        </p:spPr>
      </p:pic>
      <p:pic>
        <p:nvPicPr>
          <p:cNvPr id="5" name="Picture 4"/>
          <p:cNvPicPr>
            <a:picLocks noChangeAspect="1"/>
          </p:cNvPicPr>
          <p:nvPr/>
        </p:nvPicPr>
        <p:blipFill>
          <a:blip r:embed="rId3"/>
          <a:stretch>
            <a:fillRect/>
          </a:stretch>
        </p:blipFill>
        <p:spPr>
          <a:xfrm>
            <a:off x="4835359" y="869034"/>
            <a:ext cx="4256333" cy="4973899"/>
          </a:xfrm>
          <a:prstGeom prst="rect">
            <a:avLst/>
          </a:prstGeom>
        </p:spPr>
      </p:pic>
      <p:sp>
        <p:nvSpPr>
          <p:cNvPr id="6" name="Rectangle 5"/>
          <p:cNvSpPr/>
          <p:nvPr/>
        </p:nvSpPr>
        <p:spPr>
          <a:xfrm>
            <a:off x="179512" y="5760270"/>
            <a:ext cx="8868833" cy="1377941"/>
          </a:xfrm>
          <a:prstGeom prst="rect">
            <a:avLst/>
          </a:prstGeom>
        </p:spPr>
        <p:txBody>
          <a:bodyPr wrap="square">
            <a:spAutoFit/>
          </a:bodyPr>
          <a:lstStyle/>
          <a:p>
            <a:pPr>
              <a:lnSpc>
                <a:spcPct val="119000"/>
              </a:lnSpc>
              <a:spcBef>
                <a:spcPts val="0"/>
              </a:spcBef>
              <a:spcAft>
                <a:spcPts val="600"/>
              </a:spcAft>
            </a:pPr>
            <a:r>
              <a:rPr lang="en-GB" sz="2800" kern="1400" dirty="0">
                <a:solidFill>
                  <a:srgbClr val="FF0000"/>
                </a:solidFill>
                <a:latin typeface="Calibri" panose="020F0502020204030204" pitchFamily="34" charset="0"/>
              </a:rPr>
              <a:t>The person who changed the straps of the </a:t>
            </a:r>
            <a:r>
              <a:rPr lang="en-GB" sz="2800" kern="1400" dirty="0" err="1">
                <a:solidFill>
                  <a:srgbClr val="FF0000"/>
                </a:solidFill>
                <a:latin typeface="Calibri" panose="020F0502020204030204" pitchFamily="34" charset="0"/>
              </a:rPr>
              <a:t>spag</a:t>
            </a:r>
            <a:r>
              <a:rPr lang="en-GB" sz="2800" kern="1400" dirty="0">
                <a:solidFill>
                  <a:srgbClr val="FF0000"/>
                </a:solidFill>
                <a:latin typeface="Calibri" panose="020F0502020204030204" pitchFamily="34" charset="0"/>
              </a:rPr>
              <a:t> dress is less than thirty years old.</a:t>
            </a:r>
            <a:endParaRPr lang="en-GB" sz="2800" kern="1400" dirty="0">
              <a:solidFill>
                <a:srgbClr val="000000"/>
              </a:solidFill>
              <a:latin typeface="Calibri" panose="020F0502020204030204" pitchFamily="34" charset="0"/>
            </a:endParaRPr>
          </a:p>
          <a:p>
            <a:pPr>
              <a:lnSpc>
                <a:spcPct val="119000"/>
              </a:lnSpc>
              <a:spcBef>
                <a:spcPts val="0"/>
              </a:spcBef>
              <a:spcAft>
                <a:spcPts val="600"/>
              </a:spcAft>
            </a:pPr>
            <a:r>
              <a:rPr lang="en-GB" sz="1000" kern="1400" dirty="0">
                <a:solidFill>
                  <a:srgbClr val="000000"/>
                </a:solidFill>
                <a:latin typeface="Calibri" panose="020F0502020204030204" pitchFamily="34" charset="0"/>
              </a:rPr>
              <a:t> </a:t>
            </a:r>
          </a:p>
        </p:txBody>
      </p:sp>
    </p:spTree>
    <p:extLst>
      <p:ext uri="{BB962C8B-B14F-4D97-AF65-F5344CB8AC3E}">
        <p14:creationId xmlns:p14="http://schemas.microsoft.com/office/powerpoint/2010/main" val="2491661040"/>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3"/>
          <p:cNvSpPr>
            <a:spLocks noGrp="1" noChangeArrowheads="1"/>
          </p:cNvSpPr>
          <p:nvPr>
            <p:ph type="body" idx="1"/>
          </p:nvPr>
        </p:nvSpPr>
        <p:spPr>
          <a:xfrm>
            <a:off x="-4117031" y="12558079"/>
            <a:ext cx="2247533" cy="2353259"/>
          </a:xfrm>
        </p:spPr>
        <p:txBody>
          <a:bodyPr/>
          <a:lstStyle/>
          <a:p>
            <a:endParaRPr lang="en-GB" sz="2800" dirty="0"/>
          </a:p>
        </p:txBody>
      </p:sp>
      <p:sp>
        <p:nvSpPr>
          <p:cNvPr id="4" name="TextBox 3"/>
          <p:cNvSpPr txBox="1"/>
          <p:nvPr/>
        </p:nvSpPr>
        <p:spPr>
          <a:xfrm>
            <a:off x="395536" y="262728"/>
            <a:ext cx="3456384" cy="646331"/>
          </a:xfrm>
          <a:prstGeom prst="rect">
            <a:avLst/>
          </a:prstGeom>
          <a:noFill/>
        </p:spPr>
        <p:txBody>
          <a:bodyPr wrap="square" rtlCol="0">
            <a:spAutoFit/>
          </a:bodyPr>
          <a:lstStyle/>
          <a:p>
            <a:r>
              <a:rPr lang="en-GB" sz="3600" dirty="0"/>
              <a:t>Clue 5  AA</a:t>
            </a:r>
          </a:p>
        </p:txBody>
      </p:sp>
      <p:sp>
        <p:nvSpPr>
          <p:cNvPr id="6" name="Rectangle 5"/>
          <p:cNvSpPr/>
          <p:nvPr/>
        </p:nvSpPr>
        <p:spPr>
          <a:xfrm>
            <a:off x="179512" y="5760270"/>
            <a:ext cx="8868833" cy="1377941"/>
          </a:xfrm>
          <a:prstGeom prst="rect">
            <a:avLst/>
          </a:prstGeom>
        </p:spPr>
        <p:txBody>
          <a:bodyPr wrap="square">
            <a:spAutoFit/>
          </a:bodyPr>
          <a:lstStyle/>
          <a:p>
            <a:pPr>
              <a:lnSpc>
                <a:spcPct val="119000"/>
              </a:lnSpc>
              <a:spcBef>
                <a:spcPts val="0"/>
              </a:spcBef>
              <a:spcAft>
                <a:spcPts val="600"/>
              </a:spcAft>
            </a:pPr>
            <a:r>
              <a:rPr lang="en-GB" sz="2800" kern="1400" dirty="0">
                <a:solidFill>
                  <a:srgbClr val="FF0000"/>
                </a:solidFill>
                <a:latin typeface="Calibri" panose="020F0502020204030204" pitchFamily="34" charset="0"/>
              </a:rPr>
              <a:t>The person who changed the straps of the </a:t>
            </a:r>
            <a:r>
              <a:rPr lang="en-GB" sz="2800" kern="1400" dirty="0" err="1">
                <a:solidFill>
                  <a:srgbClr val="FF0000"/>
                </a:solidFill>
                <a:latin typeface="Calibri" panose="020F0502020204030204" pitchFamily="34" charset="0"/>
              </a:rPr>
              <a:t>spag</a:t>
            </a:r>
            <a:r>
              <a:rPr lang="en-GB" sz="2800" kern="1400" dirty="0">
                <a:solidFill>
                  <a:srgbClr val="FF0000"/>
                </a:solidFill>
                <a:latin typeface="Calibri" panose="020F0502020204030204" pitchFamily="34" charset="0"/>
              </a:rPr>
              <a:t> dress is less than thirty years old.</a:t>
            </a:r>
            <a:endParaRPr lang="en-GB" sz="2800" kern="1400" dirty="0">
              <a:solidFill>
                <a:srgbClr val="000000"/>
              </a:solidFill>
              <a:latin typeface="Calibri" panose="020F0502020204030204" pitchFamily="34" charset="0"/>
            </a:endParaRPr>
          </a:p>
          <a:p>
            <a:pPr>
              <a:lnSpc>
                <a:spcPct val="119000"/>
              </a:lnSpc>
              <a:spcBef>
                <a:spcPts val="0"/>
              </a:spcBef>
              <a:spcAft>
                <a:spcPts val="600"/>
              </a:spcAft>
            </a:pPr>
            <a:r>
              <a:rPr lang="en-GB" sz="1000" kern="1400" dirty="0">
                <a:solidFill>
                  <a:srgbClr val="000000"/>
                </a:solidFill>
                <a:latin typeface="Calibri" panose="020F0502020204030204" pitchFamily="34" charset="0"/>
              </a:rPr>
              <a:t> </a:t>
            </a:r>
          </a:p>
        </p:txBody>
      </p:sp>
      <p:pic>
        <p:nvPicPr>
          <p:cNvPr id="3" name="Picture 2"/>
          <p:cNvPicPr>
            <a:picLocks noChangeAspect="1"/>
          </p:cNvPicPr>
          <p:nvPr/>
        </p:nvPicPr>
        <p:blipFill>
          <a:blip r:embed="rId2"/>
          <a:stretch>
            <a:fillRect/>
          </a:stretch>
        </p:blipFill>
        <p:spPr>
          <a:xfrm>
            <a:off x="186827" y="886612"/>
            <a:ext cx="4427101" cy="5002049"/>
          </a:xfrm>
          <a:prstGeom prst="rect">
            <a:avLst/>
          </a:prstGeom>
        </p:spPr>
      </p:pic>
      <p:pic>
        <p:nvPicPr>
          <p:cNvPr id="7" name="Picture 6"/>
          <p:cNvPicPr>
            <a:picLocks noChangeAspect="1"/>
          </p:cNvPicPr>
          <p:nvPr/>
        </p:nvPicPr>
        <p:blipFill>
          <a:blip r:embed="rId3"/>
          <a:stretch>
            <a:fillRect/>
          </a:stretch>
        </p:blipFill>
        <p:spPr>
          <a:xfrm>
            <a:off x="4774243" y="893997"/>
            <a:ext cx="4274102" cy="4994664"/>
          </a:xfrm>
          <a:prstGeom prst="rect">
            <a:avLst/>
          </a:prstGeom>
        </p:spPr>
      </p:pic>
    </p:spTree>
    <p:extLst>
      <p:ext uri="{BB962C8B-B14F-4D97-AF65-F5344CB8AC3E}">
        <p14:creationId xmlns:p14="http://schemas.microsoft.com/office/powerpoint/2010/main" val="2034767696"/>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7624" y="188640"/>
            <a:ext cx="7560840" cy="2204001"/>
          </a:xfrm>
          <a:prstGeom prst="rect">
            <a:avLst/>
          </a:prstGeom>
        </p:spPr>
        <p:txBody>
          <a:bodyPr wrap="square">
            <a:spAutoFit/>
          </a:bodyPr>
          <a:lstStyle/>
          <a:p>
            <a:pPr lvl="0">
              <a:lnSpc>
                <a:spcPct val="119000"/>
              </a:lnSpc>
              <a:spcBef>
                <a:spcPts val="0"/>
              </a:spcBef>
              <a:spcAft>
                <a:spcPts val="600"/>
              </a:spcAft>
            </a:pPr>
            <a:endParaRPr lang="en-GB" sz="2800" kern="1400" dirty="0">
              <a:solidFill>
                <a:srgbClr val="000000"/>
              </a:solidFill>
              <a:latin typeface="Calibri" panose="020F0502020204030204" pitchFamily="34" charset="0"/>
            </a:endParaRPr>
          </a:p>
          <a:p>
            <a:pPr>
              <a:lnSpc>
                <a:spcPct val="119000"/>
              </a:lnSpc>
              <a:spcBef>
                <a:spcPts val="0"/>
              </a:spcBef>
              <a:spcAft>
                <a:spcPts val="600"/>
              </a:spcAft>
            </a:pPr>
            <a:r>
              <a:rPr lang="en-GB" sz="1050" kern="1400" dirty="0">
                <a:solidFill>
                  <a:srgbClr val="000000"/>
                </a:solidFill>
                <a:latin typeface="Calibri" panose="020F0502020204030204" pitchFamily="34" charset="0"/>
              </a:rPr>
              <a:t> </a:t>
            </a:r>
          </a:p>
          <a:p>
            <a:pPr lvl="0">
              <a:lnSpc>
                <a:spcPct val="119000"/>
              </a:lnSpc>
              <a:spcBef>
                <a:spcPts val="0"/>
              </a:spcBef>
              <a:spcAft>
                <a:spcPts val="600"/>
              </a:spcAft>
            </a:pPr>
            <a:endParaRPr lang="en-GB" sz="1600" kern="1400" dirty="0">
              <a:solidFill>
                <a:srgbClr val="000000"/>
              </a:solidFill>
              <a:latin typeface="Calibri" panose="020F0502020204030204" pitchFamily="34" charset="0"/>
            </a:endParaRPr>
          </a:p>
          <a:p>
            <a:pPr>
              <a:lnSpc>
                <a:spcPct val="119000"/>
              </a:lnSpc>
              <a:spcBef>
                <a:spcPts val="0"/>
              </a:spcBef>
              <a:spcAft>
                <a:spcPts val="600"/>
              </a:spcAft>
            </a:pPr>
            <a:r>
              <a:rPr lang="en-GB" sz="1600" kern="1400" dirty="0">
                <a:solidFill>
                  <a:srgbClr val="000000"/>
                </a:solidFill>
                <a:latin typeface="Calibri" panose="020F0502020204030204" pitchFamily="34" charset="0"/>
              </a:rPr>
              <a:t> </a:t>
            </a:r>
          </a:p>
          <a:p>
            <a:pPr lvl="0">
              <a:lnSpc>
                <a:spcPct val="119000"/>
              </a:lnSpc>
              <a:spcBef>
                <a:spcPts val="0"/>
              </a:spcBef>
              <a:spcAft>
                <a:spcPts val="600"/>
              </a:spcAft>
            </a:pPr>
            <a:endParaRPr lang="en-GB" sz="2800" kern="1400" dirty="0">
              <a:solidFill>
                <a:srgbClr val="000000"/>
              </a:solidFill>
              <a:latin typeface="Calibri" panose="020F0502020204030204" pitchFamily="34" charset="0"/>
            </a:endParaRPr>
          </a:p>
        </p:txBody>
      </p:sp>
      <p:sp>
        <p:nvSpPr>
          <p:cNvPr id="3" name="Rectangle 2"/>
          <p:cNvSpPr/>
          <p:nvPr/>
        </p:nvSpPr>
        <p:spPr>
          <a:xfrm>
            <a:off x="2051720" y="116632"/>
            <a:ext cx="6912768" cy="6705362"/>
          </a:xfrm>
          <a:prstGeom prst="rect">
            <a:avLst/>
          </a:prstGeom>
        </p:spPr>
        <p:txBody>
          <a:bodyPr wrap="square">
            <a:spAutoFit/>
          </a:bodyPr>
          <a:lstStyle/>
          <a:p>
            <a:pPr>
              <a:lnSpc>
                <a:spcPct val="107000"/>
              </a:lnSpc>
              <a:spcAft>
                <a:spcPts val="800"/>
              </a:spcAft>
            </a:pPr>
            <a:r>
              <a:rPr lang="en-GB" sz="2400" b="1" dirty="0">
                <a:latin typeface="Calibri" panose="020F0502020204030204" pitchFamily="34" charset="0"/>
                <a:ea typeface="Calibri" panose="020F0502020204030204" pitchFamily="34" charset="0"/>
                <a:cs typeface="Times New Roman" panose="02020603050405020304" pitchFamily="18" charset="0"/>
              </a:rPr>
              <a:t>Answers</a:t>
            </a: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eriod"/>
            </a:pPr>
            <a:r>
              <a:rPr lang="en-GB" sz="2400" dirty="0">
                <a:latin typeface="Calibri" panose="020F0502020204030204" pitchFamily="34" charset="0"/>
                <a:ea typeface="Calibri" panose="020F0502020204030204" pitchFamily="34" charset="0"/>
                <a:cs typeface="Times New Roman" panose="02020603050405020304" pitchFamily="18" charset="0"/>
              </a:rPr>
              <a:t>The gender of the evil person who sabotaged the dress is female.</a:t>
            </a:r>
          </a:p>
          <a:p>
            <a:pPr marL="342900" lvl="0" indent="-342900">
              <a:lnSpc>
                <a:spcPct val="107000"/>
              </a:lnSpc>
              <a:spcAft>
                <a:spcPts val="0"/>
              </a:spcAft>
              <a:buFont typeface="+mj-lt"/>
              <a:buAutoNum type="arabicPeriod"/>
            </a:pPr>
            <a:r>
              <a:rPr lang="en-GB" sz="2400" dirty="0">
                <a:latin typeface="Calibri" panose="020F0502020204030204" pitchFamily="34" charset="0"/>
                <a:ea typeface="Calibri" panose="020F0502020204030204" pitchFamily="34" charset="0"/>
                <a:cs typeface="Times New Roman" panose="02020603050405020304" pitchFamily="18" charset="0"/>
              </a:rPr>
              <a:t>The original dress straps were cut off with sharp scissors and carefully replaced by someone with black hair.</a:t>
            </a:r>
          </a:p>
          <a:p>
            <a:pPr marL="342900" lvl="0" indent="-342900">
              <a:lnSpc>
                <a:spcPct val="107000"/>
              </a:lnSpc>
              <a:spcAft>
                <a:spcPts val="0"/>
              </a:spcAft>
              <a:buFont typeface="+mj-lt"/>
              <a:buAutoNum type="arabicPeriod"/>
            </a:pPr>
            <a:r>
              <a:rPr lang="en-GB" sz="2400" dirty="0">
                <a:latin typeface="Calibri" panose="020F0502020204030204" pitchFamily="34" charset="0"/>
                <a:ea typeface="Calibri" panose="020F0502020204030204" pitchFamily="34" charset="0"/>
                <a:cs typeface="Times New Roman" panose="02020603050405020304" pitchFamily="18" charset="0"/>
              </a:rPr>
              <a:t>The person who very boldly adjusted the dress so that it would fall apart was not born in the United Kingdom.</a:t>
            </a:r>
          </a:p>
          <a:p>
            <a:pPr marL="342900" lvl="0" indent="-342900">
              <a:lnSpc>
                <a:spcPct val="107000"/>
              </a:lnSpc>
              <a:spcAft>
                <a:spcPts val="0"/>
              </a:spcAft>
              <a:buFont typeface="+mj-lt"/>
              <a:buAutoNum type="arabicPeriod"/>
            </a:pPr>
            <a:r>
              <a:rPr lang="en-GB" sz="2400" dirty="0">
                <a:latin typeface="Calibri" panose="020F0502020204030204" pitchFamily="34" charset="0"/>
                <a:ea typeface="Calibri" panose="020F0502020204030204" pitchFamily="34" charset="0"/>
                <a:cs typeface="Times New Roman" panose="02020603050405020304" pitchFamily="18" charset="0"/>
              </a:rPr>
              <a:t>Lady Henrietta needs to fire an employee who has a job starting with a letter in the second half of the alphabet.</a:t>
            </a:r>
          </a:p>
          <a:p>
            <a:pPr marL="342900" lvl="0" indent="-342900">
              <a:lnSpc>
                <a:spcPct val="107000"/>
              </a:lnSpc>
              <a:spcAft>
                <a:spcPts val="800"/>
              </a:spcAft>
              <a:buFont typeface="+mj-lt"/>
              <a:buAutoNum type="arabicPeriod"/>
            </a:pPr>
            <a:r>
              <a:rPr lang="en-GB" sz="2400" dirty="0">
                <a:latin typeface="Calibri" panose="020F0502020204030204" pitchFamily="34" charset="0"/>
                <a:ea typeface="Calibri" panose="020F0502020204030204" pitchFamily="34" charset="0"/>
                <a:cs typeface="Times New Roman" panose="02020603050405020304" pitchFamily="18" charset="0"/>
              </a:rPr>
              <a:t>The person who changed the straps of the </a:t>
            </a:r>
            <a:r>
              <a:rPr lang="en-GB" sz="2400" dirty="0" err="1">
                <a:latin typeface="Calibri" panose="020F0502020204030204" pitchFamily="34" charset="0"/>
                <a:ea typeface="Calibri" panose="020F0502020204030204" pitchFamily="34" charset="0"/>
                <a:cs typeface="Times New Roman" panose="02020603050405020304" pitchFamily="18" charset="0"/>
              </a:rPr>
              <a:t>spag</a:t>
            </a:r>
            <a:r>
              <a:rPr lang="en-GB" sz="2400" dirty="0">
                <a:latin typeface="Calibri" panose="020F0502020204030204" pitchFamily="34" charset="0"/>
                <a:ea typeface="Calibri" panose="020F0502020204030204" pitchFamily="34" charset="0"/>
                <a:cs typeface="Times New Roman" panose="02020603050405020304" pitchFamily="18" charset="0"/>
              </a:rPr>
              <a:t> dress is less than thirty years old.</a:t>
            </a:r>
          </a:p>
          <a:p>
            <a:pPr>
              <a:lnSpc>
                <a:spcPct val="107000"/>
              </a:lnSpc>
              <a:spcAft>
                <a:spcPts val="800"/>
              </a:spcAft>
            </a:pPr>
            <a:r>
              <a:rPr lang="en-GB" sz="240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2400" dirty="0">
                <a:latin typeface="Calibri" panose="020F0502020204030204" pitchFamily="34" charset="0"/>
                <a:ea typeface="Calibri" panose="020F0502020204030204" pitchFamily="34" charset="0"/>
                <a:cs typeface="Times New Roman" panose="02020603050405020304" pitchFamily="18" charset="0"/>
              </a:rPr>
              <a:t>This identifies Sue Higgins as the culprit.</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28560133"/>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7624" y="188640"/>
            <a:ext cx="7560840" cy="2204001"/>
          </a:xfrm>
          <a:prstGeom prst="rect">
            <a:avLst/>
          </a:prstGeom>
        </p:spPr>
        <p:txBody>
          <a:bodyPr wrap="square">
            <a:spAutoFit/>
          </a:bodyPr>
          <a:lstStyle/>
          <a:p>
            <a:pPr lvl="0">
              <a:lnSpc>
                <a:spcPct val="119000"/>
              </a:lnSpc>
              <a:spcBef>
                <a:spcPts val="0"/>
              </a:spcBef>
              <a:spcAft>
                <a:spcPts val="600"/>
              </a:spcAft>
            </a:pPr>
            <a:endParaRPr lang="en-GB" sz="2800" kern="1400" dirty="0">
              <a:solidFill>
                <a:srgbClr val="000000"/>
              </a:solidFill>
              <a:latin typeface="Calibri" panose="020F0502020204030204" pitchFamily="34" charset="0"/>
            </a:endParaRPr>
          </a:p>
          <a:p>
            <a:pPr>
              <a:lnSpc>
                <a:spcPct val="119000"/>
              </a:lnSpc>
              <a:spcBef>
                <a:spcPts val="0"/>
              </a:spcBef>
              <a:spcAft>
                <a:spcPts val="600"/>
              </a:spcAft>
            </a:pPr>
            <a:r>
              <a:rPr lang="en-GB" sz="1050" kern="1400" dirty="0">
                <a:solidFill>
                  <a:srgbClr val="000000"/>
                </a:solidFill>
                <a:latin typeface="Calibri" panose="020F0502020204030204" pitchFamily="34" charset="0"/>
              </a:rPr>
              <a:t> </a:t>
            </a:r>
          </a:p>
          <a:p>
            <a:pPr lvl="0">
              <a:lnSpc>
                <a:spcPct val="119000"/>
              </a:lnSpc>
              <a:spcBef>
                <a:spcPts val="0"/>
              </a:spcBef>
              <a:spcAft>
                <a:spcPts val="600"/>
              </a:spcAft>
            </a:pPr>
            <a:endParaRPr lang="en-GB" sz="1600" kern="1400" dirty="0">
              <a:solidFill>
                <a:srgbClr val="000000"/>
              </a:solidFill>
              <a:latin typeface="Calibri" panose="020F0502020204030204" pitchFamily="34" charset="0"/>
            </a:endParaRPr>
          </a:p>
          <a:p>
            <a:pPr>
              <a:lnSpc>
                <a:spcPct val="119000"/>
              </a:lnSpc>
              <a:spcBef>
                <a:spcPts val="0"/>
              </a:spcBef>
              <a:spcAft>
                <a:spcPts val="600"/>
              </a:spcAft>
            </a:pPr>
            <a:r>
              <a:rPr lang="en-GB" sz="1600" kern="1400" dirty="0">
                <a:solidFill>
                  <a:srgbClr val="000000"/>
                </a:solidFill>
                <a:latin typeface="Calibri" panose="020F0502020204030204" pitchFamily="34" charset="0"/>
              </a:rPr>
              <a:t> </a:t>
            </a:r>
          </a:p>
          <a:p>
            <a:pPr lvl="0">
              <a:lnSpc>
                <a:spcPct val="119000"/>
              </a:lnSpc>
              <a:spcBef>
                <a:spcPts val="0"/>
              </a:spcBef>
              <a:spcAft>
                <a:spcPts val="600"/>
              </a:spcAft>
            </a:pPr>
            <a:endParaRPr lang="en-GB" sz="2800" kern="1400" dirty="0">
              <a:solidFill>
                <a:srgbClr val="000000"/>
              </a:solidFill>
              <a:latin typeface="Calibri" panose="020F0502020204030204" pitchFamily="34" charset="0"/>
            </a:endParaRPr>
          </a:p>
        </p:txBody>
      </p:sp>
      <p:sp>
        <p:nvSpPr>
          <p:cNvPr id="4" name="Rectangle 3"/>
          <p:cNvSpPr/>
          <p:nvPr/>
        </p:nvSpPr>
        <p:spPr>
          <a:xfrm>
            <a:off x="2267744" y="476672"/>
            <a:ext cx="4572000" cy="4980851"/>
          </a:xfrm>
          <a:prstGeom prst="rect">
            <a:avLst/>
          </a:prstGeom>
        </p:spPr>
        <p:txBody>
          <a:bodyPr>
            <a:spAutoFit/>
          </a:bodyPr>
          <a:lstStyle/>
          <a:p>
            <a:pPr>
              <a:lnSpc>
                <a:spcPct val="115000"/>
              </a:lnSpc>
              <a:spcAft>
                <a:spcPts val="1000"/>
              </a:spcAft>
            </a:pPr>
            <a:r>
              <a:rPr lang="en-GB" sz="2400" dirty="0">
                <a:latin typeface="Cambria"/>
                <a:ea typeface="Calibri"/>
                <a:cs typeface="Times New Roman"/>
              </a:rPr>
              <a:t>This is the fourth </a:t>
            </a:r>
            <a:r>
              <a:rPr lang="en-GB" sz="2400" dirty="0" err="1">
                <a:latin typeface="Cambria"/>
                <a:ea typeface="Calibri"/>
                <a:cs typeface="Times New Roman"/>
              </a:rPr>
              <a:t>SPaG</a:t>
            </a:r>
            <a:r>
              <a:rPr lang="en-GB" sz="2400" dirty="0">
                <a:latin typeface="Cambria"/>
                <a:ea typeface="Calibri"/>
                <a:cs typeface="Times New Roman"/>
              </a:rPr>
              <a:t> mystery I have written. Others in the series are:</a:t>
            </a:r>
            <a:endParaRPr lang="en-GB" sz="2400" dirty="0">
              <a:latin typeface="Calibri"/>
              <a:ea typeface="Calibri"/>
              <a:cs typeface="Times New Roman"/>
            </a:endParaRPr>
          </a:p>
          <a:p>
            <a:pPr>
              <a:lnSpc>
                <a:spcPct val="115000"/>
              </a:lnSpc>
              <a:spcAft>
                <a:spcPts val="1000"/>
              </a:spcAft>
            </a:pPr>
            <a:r>
              <a:rPr lang="en-GB" sz="2400" dirty="0">
                <a:latin typeface="Cambria"/>
                <a:ea typeface="Calibri"/>
                <a:cs typeface="Times New Roman"/>
              </a:rPr>
              <a:t>Death at the </a:t>
            </a:r>
            <a:r>
              <a:rPr lang="en-GB" sz="2400" dirty="0" err="1">
                <a:latin typeface="Cambria"/>
                <a:ea typeface="Calibri"/>
                <a:cs typeface="Times New Roman"/>
              </a:rPr>
              <a:t>Spag</a:t>
            </a:r>
            <a:r>
              <a:rPr lang="en-GB" sz="2400" dirty="0">
                <a:latin typeface="Cambria"/>
                <a:ea typeface="Calibri"/>
                <a:cs typeface="Times New Roman"/>
              </a:rPr>
              <a:t> </a:t>
            </a:r>
            <a:r>
              <a:rPr lang="en-GB" sz="2400" dirty="0" err="1">
                <a:latin typeface="Cambria"/>
                <a:ea typeface="Calibri"/>
                <a:cs typeface="Times New Roman"/>
              </a:rPr>
              <a:t>Bol</a:t>
            </a:r>
            <a:endParaRPr lang="en-GB" sz="2400" dirty="0">
              <a:latin typeface="Calibri"/>
              <a:ea typeface="Calibri"/>
              <a:cs typeface="Times New Roman"/>
            </a:endParaRPr>
          </a:p>
          <a:p>
            <a:pPr>
              <a:lnSpc>
                <a:spcPct val="115000"/>
              </a:lnSpc>
              <a:spcAft>
                <a:spcPts val="1000"/>
              </a:spcAft>
            </a:pPr>
            <a:r>
              <a:rPr lang="en-GB" sz="2400" dirty="0">
                <a:latin typeface="Cambria"/>
                <a:ea typeface="Calibri"/>
                <a:cs typeface="Times New Roman"/>
              </a:rPr>
              <a:t>The Great British </a:t>
            </a:r>
            <a:r>
              <a:rPr lang="en-GB" sz="2400" dirty="0" err="1">
                <a:latin typeface="Cambria"/>
                <a:ea typeface="Calibri"/>
                <a:cs typeface="Times New Roman"/>
              </a:rPr>
              <a:t>Spag</a:t>
            </a:r>
            <a:r>
              <a:rPr lang="en-GB" sz="2400" dirty="0">
                <a:latin typeface="Cambria"/>
                <a:ea typeface="Calibri"/>
                <a:cs typeface="Times New Roman"/>
              </a:rPr>
              <a:t> Off</a:t>
            </a:r>
          </a:p>
          <a:p>
            <a:pPr>
              <a:lnSpc>
                <a:spcPct val="115000"/>
              </a:lnSpc>
              <a:spcAft>
                <a:spcPts val="1000"/>
              </a:spcAft>
            </a:pPr>
            <a:r>
              <a:rPr lang="en-GB" sz="2400" dirty="0">
                <a:latin typeface="Cambria"/>
                <a:ea typeface="Calibri"/>
                <a:cs typeface="Times New Roman"/>
              </a:rPr>
              <a:t>The </a:t>
            </a:r>
            <a:r>
              <a:rPr lang="en-GB" sz="2400" dirty="0" err="1">
                <a:latin typeface="Cambria"/>
                <a:ea typeface="Calibri"/>
                <a:cs typeface="Times New Roman"/>
              </a:rPr>
              <a:t>Spag</a:t>
            </a:r>
            <a:r>
              <a:rPr lang="en-GB" sz="2400" dirty="0">
                <a:latin typeface="Cambria"/>
                <a:ea typeface="Calibri"/>
                <a:cs typeface="Times New Roman"/>
              </a:rPr>
              <a:t> </a:t>
            </a:r>
            <a:r>
              <a:rPr lang="en-GB" sz="2400" dirty="0" err="1">
                <a:latin typeface="Cambria"/>
                <a:ea typeface="Calibri"/>
                <a:cs typeface="Times New Roman"/>
              </a:rPr>
              <a:t>Bol</a:t>
            </a:r>
            <a:r>
              <a:rPr lang="en-GB" sz="2400" dirty="0">
                <a:latin typeface="Cambria"/>
                <a:ea typeface="Calibri"/>
                <a:cs typeface="Times New Roman"/>
              </a:rPr>
              <a:t> Heist</a:t>
            </a:r>
            <a:endParaRPr lang="en-GB" sz="2400" dirty="0">
              <a:latin typeface="Calibri"/>
              <a:ea typeface="Calibri"/>
              <a:cs typeface="Times New Roman"/>
            </a:endParaRPr>
          </a:p>
          <a:p>
            <a:pPr>
              <a:lnSpc>
                <a:spcPct val="115000"/>
              </a:lnSpc>
              <a:spcAft>
                <a:spcPts val="1000"/>
              </a:spcAft>
            </a:pPr>
            <a:r>
              <a:rPr lang="en-GB" sz="2400" dirty="0">
                <a:latin typeface="Cambria"/>
                <a:ea typeface="Calibri"/>
                <a:cs typeface="Times New Roman"/>
              </a:rPr>
              <a:t> </a:t>
            </a:r>
            <a:endParaRPr lang="en-GB" sz="2400" dirty="0">
              <a:latin typeface="Calibri"/>
              <a:ea typeface="Calibri"/>
              <a:cs typeface="Times New Roman"/>
            </a:endParaRPr>
          </a:p>
          <a:p>
            <a:pPr>
              <a:lnSpc>
                <a:spcPct val="115000"/>
              </a:lnSpc>
              <a:spcAft>
                <a:spcPts val="1000"/>
              </a:spcAft>
            </a:pPr>
            <a:r>
              <a:rPr lang="en-GB" sz="2400" dirty="0">
                <a:latin typeface="Cambria"/>
                <a:ea typeface="Calibri"/>
                <a:cs typeface="Times New Roman"/>
              </a:rPr>
              <a:t>These can also be downloaded free from the Primary Resources website.</a:t>
            </a:r>
            <a:endParaRPr lang="en-GB" sz="2400" dirty="0">
              <a:latin typeface="Calibri"/>
              <a:ea typeface="Calibri"/>
              <a:cs typeface="Times New Roman"/>
            </a:endParaRPr>
          </a:p>
        </p:txBody>
      </p:sp>
    </p:spTree>
    <p:extLst>
      <p:ext uri="{BB962C8B-B14F-4D97-AF65-F5344CB8AC3E}">
        <p14:creationId xmlns:p14="http://schemas.microsoft.com/office/powerpoint/2010/main" val="194699511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3"/>
          <p:cNvSpPr>
            <a:spLocks noGrp="1" noChangeArrowheads="1"/>
          </p:cNvSpPr>
          <p:nvPr>
            <p:ph type="body" idx="1"/>
          </p:nvPr>
        </p:nvSpPr>
        <p:spPr>
          <a:xfrm>
            <a:off x="2339752" y="1124744"/>
            <a:ext cx="6680423" cy="5184576"/>
          </a:xfrm>
        </p:spPr>
        <p:txBody>
          <a:bodyPr/>
          <a:lstStyle/>
          <a:p>
            <a:r>
              <a:rPr lang="en-GB" dirty="0"/>
              <a:t>The Chinese investors had been treated to tour of the estate followed by a sumptuous meal in the large dining room at </a:t>
            </a:r>
            <a:r>
              <a:rPr lang="en-GB" dirty="0" err="1"/>
              <a:t>Pemby</a:t>
            </a:r>
            <a:r>
              <a:rPr lang="en-GB" dirty="0"/>
              <a:t> Hall. Everything was going swimmingly, and when Lady Henrietta rose from her seat at the head of the table to give her well-rehearsed pitch to the investors, she was confident of success. Barely three words into her speech, however, she felt both straps on her dress snap. The potential investors, horrified at her wardrobe malfunction, immediately upped and left. Her chances of rescue lay in tatters; her estate would never be Peng. </a:t>
            </a:r>
          </a:p>
          <a:p>
            <a:pPr marL="0" indent="0">
              <a:buNone/>
            </a:pPr>
            <a:r>
              <a:rPr lang="en-GB" dirty="0"/>
              <a:t> </a:t>
            </a:r>
          </a:p>
          <a:p>
            <a:endParaRPr lang="en-US" altLang="en-US" dirty="0"/>
          </a:p>
        </p:txBody>
      </p:sp>
    </p:spTree>
    <p:extLst>
      <p:ext uri="{BB962C8B-B14F-4D97-AF65-F5344CB8AC3E}">
        <p14:creationId xmlns:p14="http://schemas.microsoft.com/office/powerpoint/2010/main" val="44691714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3"/>
          <p:cNvSpPr>
            <a:spLocks noGrp="1" noChangeArrowheads="1"/>
          </p:cNvSpPr>
          <p:nvPr>
            <p:ph type="body" idx="1"/>
          </p:nvPr>
        </p:nvSpPr>
        <p:spPr>
          <a:xfrm>
            <a:off x="2339752" y="1124744"/>
            <a:ext cx="6680423" cy="5184576"/>
          </a:xfrm>
        </p:spPr>
        <p:txBody>
          <a:bodyPr/>
          <a:lstStyle/>
          <a:p>
            <a:r>
              <a:rPr lang="en-GB" dirty="0"/>
              <a:t>On close examination of the dress, it turned out that the original straps had been replaced with dyed cooked spaghetti. Lady Henrietta was mortified and immediately began an investigation to find the culprit.</a:t>
            </a:r>
          </a:p>
          <a:p>
            <a:endParaRPr lang="en-GB" dirty="0"/>
          </a:p>
          <a:p>
            <a:r>
              <a:rPr lang="en-GB" dirty="0"/>
              <a:t>32 suspects were identified along with 5 clues. Each clue removes half the suspects. Can you use your </a:t>
            </a:r>
            <a:r>
              <a:rPr lang="en-GB" dirty="0" err="1"/>
              <a:t>SPaG</a:t>
            </a:r>
            <a:r>
              <a:rPr lang="en-GB" dirty="0"/>
              <a:t> skills to discover the culprit to ensure they get both a dressing down and the sack?</a:t>
            </a:r>
          </a:p>
          <a:p>
            <a:pPr marL="0" indent="0">
              <a:buNone/>
            </a:pPr>
            <a:r>
              <a:rPr lang="en-GB" dirty="0"/>
              <a:t> </a:t>
            </a:r>
          </a:p>
          <a:p>
            <a:pPr marL="0" indent="0">
              <a:buNone/>
            </a:pPr>
            <a:r>
              <a:rPr lang="en-GB" dirty="0"/>
              <a:t> </a:t>
            </a:r>
          </a:p>
          <a:p>
            <a:endParaRPr lang="en-US" altLang="en-US" dirty="0"/>
          </a:p>
        </p:txBody>
      </p:sp>
    </p:spTree>
    <p:extLst>
      <p:ext uri="{BB962C8B-B14F-4D97-AF65-F5344CB8AC3E}">
        <p14:creationId xmlns:p14="http://schemas.microsoft.com/office/powerpoint/2010/main" val="320718530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Rectangle 4"/>
          <p:cNvSpPr>
            <a:spLocks noGrp="1" noChangeArrowheads="1"/>
          </p:cNvSpPr>
          <p:nvPr>
            <p:ph type="ctrTitle"/>
          </p:nvPr>
        </p:nvSpPr>
        <p:spPr>
          <a:xfrm>
            <a:off x="1043608" y="116633"/>
            <a:ext cx="7313612" cy="792088"/>
          </a:xfrm>
        </p:spPr>
        <p:txBody>
          <a:bodyPr/>
          <a:lstStyle/>
          <a:p>
            <a:r>
              <a:rPr lang="en-US" altLang="en-US" dirty="0"/>
              <a:t>Clue 1 Nouns</a:t>
            </a:r>
          </a:p>
        </p:txBody>
      </p:sp>
      <p:sp>
        <p:nvSpPr>
          <p:cNvPr id="6" name="Text Box 2"/>
          <p:cNvSpPr txBox="1">
            <a:spLocks noGrp="1" noChangeArrowheads="1"/>
          </p:cNvSpPr>
          <p:nvPr>
            <p:ph type="subTitle" idx="1"/>
          </p:nvPr>
        </p:nvSpPr>
        <p:spPr bwMode="auto">
          <a:xfrm>
            <a:off x="455613" y="1052513"/>
            <a:ext cx="8436867" cy="1080296"/>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a:lnSpc>
                <a:spcPct val="107000"/>
              </a:lnSpc>
              <a:spcAft>
                <a:spcPts val="80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Take the 4</a:t>
            </a:r>
            <a:r>
              <a:rPr lang="en-GB" sz="2000" baseline="30000" dirty="0">
                <a:effectLst/>
                <a:latin typeface="Calibri" panose="020F0502020204030204" pitchFamily="34" charset="0"/>
                <a:ea typeface="Calibri" panose="020F0502020204030204" pitchFamily="34" charset="0"/>
                <a:cs typeface="Times New Roman" panose="02020603050405020304" pitchFamily="18" charset="0"/>
              </a:rPr>
              <a:t>th</a:t>
            </a:r>
            <a:r>
              <a:rPr lang="en-GB" sz="2000" dirty="0">
                <a:effectLst/>
                <a:latin typeface="Calibri" panose="020F0502020204030204" pitchFamily="34" charset="0"/>
                <a:ea typeface="Calibri" panose="020F0502020204030204" pitchFamily="34" charset="0"/>
                <a:cs typeface="Times New Roman" panose="02020603050405020304" pitchFamily="18" charset="0"/>
              </a:rPr>
              <a:t> letter of any abstract nouns. For concrete nouns: take the 1</a:t>
            </a:r>
            <a:r>
              <a:rPr lang="en-GB" sz="2000" baseline="30000" dirty="0">
                <a:effectLst/>
                <a:latin typeface="Calibri" panose="020F0502020204030204" pitchFamily="34" charset="0"/>
                <a:ea typeface="Calibri" panose="020F0502020204030204" pitchFamily="34" charset="0"/>
                <a:cs typeface="Times New Roman" panose="02020603050405020304" pitchFamily="18" charset="0"/>
              </a:rPr>
              <a:t>st</a:t>
            </a:r>
            <a:r>
              <a:rPr lang="en-GB" sz="2000" dirty="0">
                <a:effectLst/>
                <a:latin typeface="Calibri" panose="020F0502020204030204" pitchFamily="34" charset="0"/>
                <a:ea typeface="Calibri" panose="020F0502020204030204" pitchFamily="34" charset="0"/>
                <a:cs typeface="Times New Roman" panose="02020603050405020304" pitchFamily="18" charset="0"/>
              </a:rPr>
              <a:t> letter of common nouns; the 2</a:t>
            </a:r>
            <a:r>
              <a:rPr lang="en-GB" sz="2000" baseline="30000" dirty="0">
                <a:effectLst/>
                <a:latin typeface="Calibri" panose="020F0502020204030204" pitchFamily="34" charset="0"/>
                <a:ea typeface="Calibri" panose="020F0502020204030204" pitchFamily="34" charset="0"/>
                <a:cs typeface="Times New Roman" panose="02020603050405020304" pitchFamily="18" charset="0"/>
              </a:rPr>
              <a:t>nd</a:t>
            </a:r>
            <a:r>
              <a:rPr lang="en-GB" sz="2000" dirty="0">
                <a:effectLst/>
                <a:latin typeface="Calibri" panose="020F0502020204030204" pitchFamily="34" charset="0"/>
                <a:ea typeface="Calibri" panose="020F0502020204030204" pitchFamily="34" charset="0"/>
                <a:cs typeface="Times New Roman" panose="02020603050405020304" pitchFamily="18" charset="0"/>
              </a:rPr>
              <a:t> letter of proper nouns and the 3</a:t>
            </a:r>
            <a:r>
              <a:rPr lang="en-GB" sz="2000" baseline="30000" dirty="0">
                <a:effectLst/>
                <a:latin typeface="Calibri" panose="020F0502020204030204" pitchFamily="34" charset="0"/>
                <a:ea typeface="Calibri" panose="020F0502020204030204" pitchFamily="34" charset="0"/>
                <a:cs typeface="Times New Roman" panose="02020603050405020304" pitchFamily="18" charset="0"/>
              </a:rPr>
              <a:t>rd</a:t>
            </a:r>
            <a:r>
              <a:rPr lang="en-GB" sz="2000" dirty="0">
                <a:effectLst/>
                <a:latin typeface="Calibri" panose="020F0502020204030204" pitchFamily="34" charset="0"/>
                <a:ea typeface="Calibri" panose="020F0502020204030204" pitchFamily="34" charset="0"/>
                <a:cs typeface="Times New Roman" panose="02020603050405020304" pitchFamily="18" charset="0"/>
              </a:rPr>
              <a:t> letter of collective nouns. </a:t>
            </a:r>
          </a:p>
        </p:txBody>
      </p:sp>
      <p:sp>
        <p:nvSpPr>
          <p:cNvPr id="2" name="Rectangle 1"/>
          <p:cNvSpPr/>
          <p:nvPr/>
        </p:nvSpPr>
        <p:spPr>
          <a:xfrm>
            <a:off x="395536" y="2156643"/>
            <a:ext cx="8436867" cy="3760068"/>
          </a:xfrm>
          <a:prstGeom prst="rect">
            <a:avLst/>
          </a:prstGeom>
        </p:spPr>
        <p:txBody>
          <a:bodyPr wrap="square">
            <a:spAutoFit/>
          </a:bodyPr>
          <a:lstStyle/>
          <a:p>
            <a:pPr>
              <a:lnSpc>
                <a:spcPct val="107000"/>
              </a:lnSpc>
              <a:spcAft>
                <a:spcPts val="800"/>
              </a:spcAft>
            </a:pPr>
            <a:r>
              <a:rPr lang="en-GB" sz="2800" dirty="0">
                <a:effectLst/>
                <a:latin typeface="Calibri" panose="020F0502020204030204" pitchFamily="34" charset="0"/>
                <a:ea typeface="Calibri" panose="020F0502020204030204" pitchFamily="34" charset="0"/>
                <a:cs typeface="Times New Roman" panose="02020603050405020304" pitchFamily="18" charset="0"/>
              </a:rPr>
              <a:t>Stacey pulled back her hood. Hope was fading fast. Gnats swarmed around Helen, some settling on her nose. Adrian, sensing the uncertainty, crossed the river warily, surrounded by a cloud of flies. Stacey thought she heard a hyena laughing. An eagle glided overhead, its eyes spotting vultures feeding below. A pride of lions hunting plovers disturbed an elephant, which in turn frightened a herd of swine who stampeded towards Rodney.  </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3"/>
          <p:cNvSpPr>
            <a:spLocks noGrp="1" noChangeArrowheads="1"/>
          </p:cNvSpPr>
          <p:nvPr>
            <p:ph type="body" idx="1"/>
          </p:nvPr>
        </p:nvSpPr>
        <p:spPr>
          <a:xfrm>
            <a:off x="467544" y="764704"/>
            <a:ext cx="8226425" cy="4525963"/>
          </a:xfrm>
        </p:spPr>
        <p:txBody>
          <a:bodyPr/>
          <a:lstStyle/>
          <a:p>
            <a:pPr>
              <a:lnSpc>
                <a:spcPct val="107000"/>
              </a:lnSpc>
              <a:spcAft>
                <a:spcPts val="800"/>
              </a:spcAft>
            </a:pPr>
            <a:r>
              <a:rPr lang="en-GB" sz="2800" dirty="0">
                <a:effectLst/>
                <a:latin typeface="Calibri" panose="020F0502020204030204" pitchFamily="34" charset="0"/>
                <a:ea typeface="Calibri" panose="020F0502020204030204" pitchFamily="34" charset="0"/>
                <a:cs typeface="Times New Roman" panose="02020603050405020304" pitchFamily="18" charset="0"/>
              </a:rPr>
              <a:t>He panicked, his nails scratched his wrist as he lowered his camouflage hood before running madly, his precious opal safely tucked into his sock. Panting heavily, he noticed a swarm of bees milling around an owl which was holed up in a large tree. The team gathered together, relieved to have escaped the recent danger and looking forward to reaching safety. Adrian and Stacey held hands, their eyes showing the pride they both felt. Their courage, which had brought them to Kenya and to the slow-flowing </a:t>
            </a:r>
            <a:r>
              <a:rPr lang="en-GB" sz="2800" dirty="0" err="1">
                <a:effectLst/>
                <a:latin typeface="Calibri" panose="020F0502020204030204" pitchFamily="34" charset="0"/>
                <a:ea typeface="Calibri" panose="020F0502020204030204" pitchFamily="34" charset="0"/>
                <a:cs typeface="Times New Roman" panose="02020603050405020304" pitchFamily="18" charset="0"/>
              </a:rPr>
              <a:t>Tsavo</a:t>
            </a:r>
            <a:r>
              <a:rPr lang="en-GB" sz="2800" dirty="0">
                <a:effectLst/>
                <a:latin typeface="Calibri" panose="020F0502020204030204" pitchFamily="34" charset="0"/>
                <a:ea typeface="Calibri" panose="020F0502020204030204" pitchFamily="34" charset="0"/>
                <a:cs typeface="Times New Roman" panose="02020603050405020304" pitchFamily="18" charset="0"/>
              </a:rPr>
              <a:t>, was still burning bright.</a:t>
            </a:r>
          </a:p>
          <a:p>
            <a:pPr>
              <a:lnSpc>
                <a:spcPct val="107000"/>
              </a:lnSpc>
              <a:spcAft>
                <a:spcPts val="800"/>
              </a:spcAft>
            </a:pPr>
            <a:endParaRPr lang="en-US" alt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3"/>
          <p:cNvSpPr>
            <a:spLocks noGrp="1" noChangeArrowheads="1"/>
          </p:cNvSpPr>
          <p:nvPr>
            <p:ph type="body" idx="1"/>
          </p:nvPr>
        </p:nvSpPr>
        <p:spPr>
          <a:xfrm>
            <a:off x="467544" y="764704"/>
            <a:ext cx="8226425" cy="4525963"/>
          </a:xfrm>
        </p:spPr>
        <p:txBody>
          <a:bodyPr/>
          <a:lstStyle/>
          <a:p>
            <a:pPr>
              <a:lnSpc>
                <a:spcPct val="107000"/>
              </a:lnSpc>
              <a:spcAft>
                <a:spcPts val="800"/>
              </a:spcAft>
            </a:pPr>
            <a:r>
              <a:rPr lang="en-GB" sz="2800" dirty="0">
                <a:effectLst/>
                <a:latin typeface="Calibri" panose="020F0502020204030204" pitchFamily="34" charset="0"/>
                <a:ea typeface="Calibri" panose="020F0502020204030204" pitchFamily="34" charset="0"/>
                <a:cs typeface="Times New Roman" panose="02020603050405020304" pitchFamily="18" charset="0"/>
              </a:rPr>
              <a:t>Later, they visited the supermarket which they entered via a flight of stairs. They bought food and some Destroyer – to combat the army of ants that could be found on the same ledge as their Nescafe.</a:t>
            </a:r>
            <a:endParaRPr lang="en-US" altLang="en-US" dirty="0"/>
          </a:p>
        </p:txBody>
      </p:sp>
      <p:pic>
        <p:nvPicPr>
          <p:cNvPr id="3" name="Picture 2" descr="Elephant, Africa, African Elephant, Kenya, Tsavo"/>
          <p:cNvPicPr/>
          <p:nvPr/>
        </p:nvPicPr>
        <p:blipFill>
          <a:blip r:embed="rId3">
            <a:extLst>
              <a:ext uri="{28A0092B-C50C-407E-A947-70E740481C1C}">
                <a14:useLocalDpi xmlns:a14="http://schemas.microsoft.com/office/drawing/2010/main" val="0"/>
              </a:ext>
            </a:extLst>
          </a:blip>
          <a:srcRect/>
          <a:stretch>
            <a:fillRect/>
          </a:stretch>
        </p:blipFill>
        <p:spPr bwMode="auto">
          <a:xfrm>
            <a:off x="1756593" y="2780928"/>
            <a:ext cx="5648325" cy="3759200"/>
          </a:xfrm>
          <a:prstGeom prst="rect">
            <a:avLst/>
          </a:prstGeom>
          <a:noFill/>
          <a:ln>
            <a:noFill/>
          </a:ln>
        </p:spPr>
      </p:pic>
    </p:spTree>
    <p:extLst>
      <p:ext uri="{BB962C8B-B14F-4D97-AF65-F5344CB8AC3E}">
        <p14:creationId xmlns:p14="http://schemas.microsoft.com/office/powerpoint/2010/main" val="1169973728"/>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Rectangle 4"/>
          <p:cNvSpPr>
            <a:spLocks noGrp="1" noChangeArrowheads="1"/>
          </p:cNvSpPr>
          <p:nvPr>
            <p:ph type="ctrTitle"/>
          </p:nvPr>
        </p:nvSpPr>
        <p:spPr>
          <a:xfrm>
            <a:off x="1043608" y="116633"/>
            <a:ext cx="7313612" cy="792088"/>
          </a:xfrm>
        </p:spPr>
        <p:txBody>
          <a:bodyPr/>
          <a:lstStyle/>
          <a:p>
            <a:r>
              <a:rPr lang="en-US" altLang="en-US" dirty="0"/>
              <a:t>Clue 2 Nouns</a:t>
            </a:r>
          </a:p>
        </p:txBody>
      </p:sp>
      <p:sp>
        <p:nvSpPr>
          <p:cNvPr id="2" name="Rectangle 1"/>
          <p:cNvSpPr/>
          <p:nvPr/>
        </p:nvSpPr>
        <p:spPr>
          <a:xfrm>
            <a:off x="441166" y="3164897"/>
            <a:ext cx="8436867" cy="553357"/>
          </a:xfrm>
          <a:prstGeom prst="rect">
            <a:avLst/>
          </a:prstGeom>
        </p:spPr>
        <p:txBody>
          <a:bodyPr wrap="square">
            <a:spAutoFit/>
          </a:bodyPr>
          <a:lstStyle/>
          <a:p>
            <a:pPr>
              <a:lnSpc>
                <a:spcPct val="107000"/>
              </a:lnSpc>
              <a:spcAft>
                <a:spcPts val="800"/>
              </a:spcAft>
            </a:pPr>
            <a:r>
              <a:rPr lang="en-GB" sz="28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7" name="Text Box 2"/>
          <p:cNvSpPr txBox="1">
            <a:spLocks noChangeArrowheads="1"/>
          </p:cNvSpPr>
          <p:nvPr/>
        </p:nvSpPr>
        <p:spPr bwMode="auto">
          <a:xfrm>
            <a:off x="486799" y="820356"/>
            <a:ext cx="8345603" cy="2176596"/>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Identify the noun phrases in the following text. The number(s) at the end of each sentence indicate(s) which word in a noun phrase(s) forms part of the clue. Hyphenated words count as two words, not one.</a:t>
            </a:r>
          </a:p>
          <a:p>
            <a:pPr>
              <a:spcAft>
                <a:spcPts val="0"/>
              </a:spcAft>
            </a:pPr>
            <a:r>
              <a:rPr lang="en-GB" sz="2000" dirty="0" err="1">
                <a:effectLst/>
                <a:latin typeface="Calibri" panose="020F0502020204030204" pitchFamily="34" charset="0"/>
                <a:ea typeface="Calibri" panose="020F0502020204030204" pitchFamily="34" charset="0"/>
                <a:cs typeface="Times New Roman" panose="02020603050405020304" pitchFamily="18" charset="0"/>
              </a:rPr>
              <a:t>Eg</a:t>
            </a:r>
            <a:r>
              <a:rPr lang="en-GB" sz="2000" dirty="0">
                <a:effectLst/>
                <a:latin typeface="Calibri" panose="020F0502020204030204" pitchFamily="34" charset="0"/>
                <a:ea typeface="Calibri" panose="020F0502020204030204" pitchFamily="34" charset="0"/>
                <a:cs typeface="Times New Roman" panose="02020603050405020304" pitchFamily="18" charset="0"/>
              </a:rPr>
              <a:t> The two older children showed no love for the leftover school </a:t>
            </a:r>
            <a:r>
              <a:rPr lang="en-GB" sz="2000" dirty="0" err="1">
                <a:effectLst/>
                <a:latin typeface="Calibri" panose="020F0502020204030204" pitchFamily="34" charset="0"/>
                <a:ea typeface="Calibri" panose="020F0502020204030204" pitchFamily="34" charset="0"/>
                <a:cs typeface="Times New Roman" panose="02020603050405020304" pitchFamily="18" charset="0"/>
              </a:rPr>
              <a:t>spag</a:t>
            </a:r>
            <a:r>
              <a:rPr lang="en-GB" sz="2000" dirty="0">
                <a:effectLst/>
                <a:latin typeface="Calibri" panose="020F0502020204030204" pitchFamily="34" charset="0"/>
                <a:ea typeface="Calibri" panose="020F0502020204030204" pitchFamily="34" charset="0"/>
                <a:cs typeface="Times New Roman" panose="02020603050405020304" pitchFamily="18" charset="0"/>
              </a:rPr>
              <a:t> </a:t>
            </a:r>
            <a:r>
              <a:rPr lang="en-GB" sz="2000" dirty="0" err="1">
                <a:effectLst/>
                <a:latin typeface="Calibri" panose="020F0502020204030204" pitchFamily="34" charset="0"/>
                <a:ea typeface="Calibri" panose="020F0502020204030204" pitchFamily="34" charset="0"/>
                <a:cs typeface="Times New Roman" panose="02020603050405020304" pitchFamily="18" charset="0"/>
              </a:rPr>
              <a:t>bol.</a:t>
            </a:r>
            <a:r>
              <a:rPr lang="en-GB" sz="2000" dirty="0">
                <a:effectLst/>
                <a:latin typeface="Calibri" panose="020F0502020204030204" pitchFamily="34" charset="0"/>
                <a:ea typeface="Calibri" panose="020F0502020204030204" pitchFamily="34" charset="0"/>
                <a:cs typeface="Times New Roman" panose="02020603050405020304" pitchFamily="18" charset="0"/>
              </a:rPr>
              <a:t> (4,2,4)</a:t>
            </a:r>
          </a:p>
          <a:p>
            <a:pPr>
              <a:spcAft>
                <a:spcPts val="0"/>
              </a:spcAft>
            </a:pPr>
            <a:r>
              <a:rPr lang="en-GB" sz="20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The two older </a:t>
            </a:r>
            <a:r>
              <a:rPr lang="en-GB" sz="20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rPr>
              <a:t>children</a:t>
            </a:r>
            <a:r>
              <a:rPr lang="en-GB" sz="2000" dirty="0">
                <a:effectLst/>
                <a:latin typeface="Calibri" panose="020F0502020204030204" pitchFamily="34" charset="0"/>
                <a:ea typeface="Calibri" panose="020F0502020204030204" pitchFamily="34" charset="0"/>
                <a:cs typeface="Times New Roman" panose="02020603050405020304" pitchFamily="18" charset="0"/>
              </a:rPr>
              <a:t> showed </a:t>
            </a:r>
            <a:r>
              <a:rPr lang="en-GB" sz="20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no </a:t>
            </a:r>
            <a:r>
              <a:rPr lang="en-GB" sz="20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rPr>
              <a:t>love</a:t>
            </a:r>
            <a:r>
              <a:rPr lang="en-GB" sz="2000" dirty="0">
                <a:effectLst/>
                <a:latin typeface="Calibri" panose="020F0502020204030204" pitchFamily="34" charset="0"/>
                <a:ea typeface="Calibri" panose="020F0502020204030204" pitchFamily="34" charset="0"/>
                <a:cs typeface="Times New Roman" panose="02020603050405020304" pitchFamily="18" charset="0"/>
              </a:rPr>
              <a:t> for </a:t>
            </a:r>
            <a:r>
              <a:rPr lang="en-GB" sz="20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the leftover school </a:t>
            </a:r>
            <a:r>
              <a:rPr lang="en-GB" sz="2000" dirty="0" err="1">
                <a:effectLst/>
                <a:highlight>
                  <a:srgbClr val="FF0000"/>
                </a:highlight>
                <a:latin typeface="Calibri" panose="020F0502020204030204" pitchFamily="34" charset="0"/>
                <a:ea typeface="Calibri" panose="020F0502020204030204" pitchFamily="34" charset="0"/>
                <a:cs typeface="Times New Roman" panose="02020603050405020304" pitchFamily="18" charset="0"/>
              </a:rPr>
              <a:t>spag</a:t>
            </a:r>
            <a:r>
              <a:rPr lang="en-GB" sz="20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a:t>
            </a:r>
            <a:r>
              <a:rPr lang="en-GB" sz="2000" dirty="0" err="1">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bol</a:t>
            </a:r>
            <a:r>
              <a:rPr lang="en-GB" sz="2000" dirty="0" err="1">
                <a:effectLst/>
                <a:latin typeface="Calibri" panose="020F0502020204030204" pitchFamily="34" charset="0"/>
                <a:ea typeface="Calibri" panose="020F0502020204030204" pitchFamily="34" charset="0"/>
                <a:cs typeface="Times New Roman" panose="02020603050405020304" pitchFamily="18" charset="0"/>
              </a:rPr>
              <a:t>.</a:t>
            </a:r>
            <a:r>
              <a:rPr lang="en-GB" sz="2000" dirty="0">
                <a:effectLst/>
                <a:latin typeface="Calibri" panose="020F0502020204030204" pitchFamily="34" charset="0"/>
                <a:ea typeface="Calibri" panose="020F0502020204030204" pitchFamily="34" charset="0"/>
                <a:cs typeface="Times New Roman" panose="02020603050405020304" pitchFamily="18" charset="0"/>
              </a:rPr>
              <a:t> = Children love </a:t>
            </a:r>
            <a:r>
              <a:rPr lang="en-GB" sz="2000" dirty="0" err="1">
                <a:effectLst/>
                <a:latin typeface="Calibri" panose="020F0502020204030204" pitchFamily="34" charset="0"/>
                <a:ea typeface="Calibri" panose="020F0502020204030204" pitchFamily="34" charset="0"/>
                <a:cs typeface="Times New Roman" panose="02020603050405020304" pitchFamily="18" charset="0"/>
              </a:rPr>
              <a:t>spag</a:t>
            </a:r>
            <a:r>
              <a:rPr lang="en-GB" sz="2000" dirty="0">
                <a:effectLst/>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4" name="Rectangle 3"/>
          <p:cNvSpPr/>
          <p:nvPr/>
        </p:nvSpPr>
        <p:spPr>
          <a:xfrm>
            <a:off x="333693" y="3168040"/>
            <a:ext cx="8554504" cy="2838021"/>
          </a:xfrm>
          <a:prstGeom prst="rect">
            <a:avLst/>
          </a:prstGeom>
        </p:spPr>
        <p:txBody>
          <a:bodyPr wrap="square">
            <a:spAutoFit/>
          </a:bodyPr>
          <a:lstStyle/>
          <a:p>
            <a:pPr>
              <a:lnSpc>
                <a:spcPct val="107000"/>
              </a:lnSpc>
              <a:spcAft>
                <a:spcPts val="800"/>
              </a:spcAft>
            </a:pPr>
            <a:r>
              <a:rPr lang="en-GB" sz="2800" dirty="0">
                <a:effectLst/>
                <a:latin typeface="Calibri" panose="020F0502020204030204" pitchFamily="34" charset="0"/>
                <a:ea typeface="Calibri" panose="020F0502020204030204" pitchFamily="34" charset="0"/>
                <a:cs typeface="Times New Roman" panose="02020603050405020304" pitchFamily="18" charset="0"/>
              </a:rPr>
              <a:t>The girl in the fourth row of the plane removed the original wrapper from her new dress. (1,2,3) The straps were decorated with sequins that were blue or green. (2,3) The pilot with recently cut hair began to prepare for imminent take-off. (5,3)  Leaving the airport shrouded with mist, a sharp turn would need to be executed. (4,2)</a:t>
            </a:r>
          </a:p>
        </p:txBody>
      </p:sp>
    </p:spTree>
    <p:extLst>
      <p:ext uri="{BB962C8B-B14F-4D97-AF65-F5344CB8AC3E}">
        <p14:creationId xmlns:p14="http://schemas.microsoft.com/office/powerpoint/2010/main" val="2067692217"/>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RNRSTYLE" val="Indezine_SM_Title"/>
</p:tagLst>
</file>

<file path=ppt/tags/tag2.xml><?xml version="1.0" encoding="utf-8"?>
<p:tagLst xmlns:a="http://schemas.openxmlformats.org/drawingml/2006/main" xmlns:r="http://schemas.openxmlformats.org/officeDocument/2006/relationships" xmlns:p="http://schemas.openxmlformats.org/presentationml/2006/main">
  <p:tag name="RNRSTYLE" val="Indezine_SM_Text"/>
</p:tagLst>
</file>

<file path=ppt/tags/tag3.xml><?xml version="1.0" encoding="utf-8"?>
<p:tagLst xmlns:a="http://schemas.openxmlformats.org/drawingml/2006/main" xmlns:r="http://schemas.openxmlformats.org/officeDocument/2006/relationships" xmlns:p="http://schemas.openxmlformats.org/presentationml/2006/main">
  <p:tag name="RNRSTYLE" val="Indezine_TM_Title"/>
</p:tagLst>
</file>

<file path=ppt/tags/tag4.xml><?xml version="1.0" encoding="utf-8"?>
<p:tagLst xmlns:a="http://schemas.openxmlformats.org/drawingml/2006/main" xmlns:r="http://schemas.openxmlformats.org/officeDocument/2006/relationships" xmlns:p="http://schemas.openxmlformats.org/presentationml/2006/main">
  <p:tag name="RNRSTYLE" val="Indezine_TM_Text"/>
</p:tagLst>
</file>

<file path=ppt/tags/tag5.xml><?xml version="1.0" encoding="utf-8"?>
<p:tagLst xmlns:a="http://schemas.openxmlformats.org/drawingml/2006/main" xmlns:r="http://schemas.openxmlformats.org/officeDocument/2006/relationships" xmlns:p="http://schemas.openxmlformats.org/presentationml/2006/main">
  <p:tag name="RNRSTYLE" val="Indezine_SM2_Title"/>
</p:tagLst>
</file>

<file path=ppt/tags/tag6.xml><?xml version="1.0" encoding="utf-8"?>
<p:tagLst xmlns:a="http://schemas.openxmlformats.org/drawingml/2006/main" xmlns:r="http://schemas.openxmlformats.org/officeDocument/2006/relationships" xmlns:p="http://schemas.openxmlformats.org/presentationml/2006/main">
  <p:tag name="RNRSTYLE" val="Indezine_SM2_Text"/>
</p:tagLst>
</file>

<file path=ppt/tags/tag7.xml><?xml version="1.0" encoding="utf-8"?>
<p:tagLst xmlns:a="http://schemas.openxmlformats.org/drawingml/2006/main" xmlns:r="http://schemas.openxmlformats.org/officeDocument/2006/relationships" xmlns:p="http://schemas.openxmlformats.org/presentationml/2006/main">
  <p:tag name="RNRSTYLE" val="Indezine_TM2_Title"/>
</p:tagLst>
</file>

<file path=ppt/tags/tag8.xml><?xml version="1.0" encoding="utf-8"?>
<p:tagLst xmlns:a="http://schemas.openxmlformats.org/drawingml/2006/main" xmlns:r="http://schemas.openxmlformats.org/officeDocument/2006/relationships" xmlns:p="http://schemas.openxmlformats.org/presentationml/2006/main">
  <p:tag name="RNRSTYLE" val="Indezine_TM2_Text"/>
</p:tagLst>
</file>

<file path=ppt/theme/theme1.xml><?xml version="1.0" encoding="utf-8"?>
<a:theme xmlns:a="http://schemas.openxmlformats.org/drawingml/2006/main" name="Office Theme">
  <a:themeElements>
    <a:clrScheme name="Office Theme 2">
      <a:dk1>
        <a:srgbClr val="000000"/>
      </a:dk1>
      <a:lt1>
        <a:srgbClr val="FFCC33"/>
      </a:lt1>
      <a:dk2>
        <a:srgbClr val="000000"/>
      </a:dk2>
      <a:lt2>
        <a:srgbClr val="B2B2B2"/>
      </a:lt2>
      <a:accent1>
        <a:srgbClr val="807A13"/>
      </a:accent1>
      <a:accent2>
        <a:srgbClr val="A65F08"/>
      </a:accent2>
      <a:accent3>
        <a:srgbClr val="FFE2AD"/>
      </a:accent3>
      <a:accent4>
        <a:srgbClr val="000000"/>
      </a:accent4>
      <a:accent5>
        <a:srgbClr val="C0BEAA"/>
      </a:accent5>
      <a:accent6>
        <a:srgbClr val="965506"/>
      </a:accent6>
      <a:hlink>
        <a:srgbClr val="7A5C00"/>
      </a:hlink>
      <a:folHlink>
        <a:srgbClr val="8C4323"/>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Office Theme 1">
        <a:dk1>
          <a:srgbClr val="000000"/>
        </a:dk1>
        <a:lt1>
          <a:srgbClr val="FFCC33"/>
        </a:lt1>
        <a:dk2>
          <a:srgbClr val="000000"/>
        </a:dk2>
        <a:lt2>
          <a:srgbClr val="B2B2B2"/>
        </a:lt2>
        <a:accent1>
          <a:srgbClr val="997300"/>
        </a:accent1>
        <a:accent2>
          <a:srgbClr val="996900"/>
        </a:accent2>
        <a:accent3>
          <a:srgbClr val="FFE2AD"/>
        </a:accent3>
        <a:accent4>
          <a:srgbClr val="000000"/>
        </a:accent4>
        <a:accent5>
          <a:srgbClr val="CABCAA"/>
        </a:accent5>
        <a:accent6>
          <a:srgbClr val="8A5E00"/>
        </a:accent6>
        <a:hlink>
          <a:srgbClr val="806000"/>
        </a:hlink>
        <a:folHlink>
          <a:srgbClr val="805219"/>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CC33"/>
        </a:lt1>
        <a:dk2>
          <a:srgbClr val="000000"/>
        </a:dk2>
        <a:lt2>
          <a:srgbClr val="B2B2B2"/>
        </a:lt2>
        <a:accent1>
          <a:srgbClr val="807A13"/>
        </a:accent1>
        <a:accent2>
          <a:srgbClr val="A65F08"/>
        </a:accent2>
        <a:accent3>
          <a:srgbClr val="FFE2AD"/>
        </a:accent3>
        <a:accent4>
          <a:srgbClr val="000000"/>
        </a:accent4>
        <a:accent5>
          <a:srgbClr val="C0BEAA"/>
        </a:accent5>
        <a:accent6>
          <a:srgbClr val="965506"/>
        </a:accent6>
        <a:hlink>
          <a:srgbClr val="7A5C00"/>
        </a:hlink>
        <a:folHlink>
          <a:srgbClr val="8C4323"/>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CC33"/>
        </a:lt1>
        <a:dk2>
          <a:srgbClr val="000000"/>
        </a:dk2>
        <a:lt2>
          <a:srgbClr val="B2B2B2"/>
        </a:lt2>
        <a:accent1>
          <a:srgbClr val="266099"/>
        </a:accent1>
        <a:accent2>
          <a:srgbClr val="806000"/>
        </a:accent2>
        <a:accent3>
          <a:srgbClr val="FFE2AD"/>
        </a:accent3>
        <a:accent4>
          <a:srgbClr val="000000"/>
        </a:accent4>
        <a:accent5>
          <a:srgbClr val="ACB6CA"/>
        </a:accent5>
        <a:accent6>
          <a:srgbClr val="735600"/>
        </a:accent6>
        <a:hlink>
          <a:srgbClr val="684285"/>
        </a:hlink>
        <a:folHlink>
          <a:srgbClr val="215E59"/>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CC33"/>
        </a:lt1>
        <a:dk2>
          <a:srgbClr val="000000"/>
        </a:dk2>
        <a:lt2>
          <a:srgbClr val="B2B2B2"/>
        </a:lt2>
        <a:accent1>
          <a:srgbClr val="2C8019"/>
        </a:accent1>
        <a:accent2>
          <a:srgbClr val="5453A6"/>
        </a:accent2>
        <a:accent3>
          <a:srgbClr val="FFE2AD"/>
        </a:accent3>
        <a:accent4>
          <a:srgbClr val="000000"/>
        </a:accent4>
        <a:accent5>
          <a:srgbClr val="ACC0AB"/>
        </a:accent5>
        <a:accent6>
          <a:srgbClr val="4B4A96"/>
        </a:accent6>
        <a:hlink>
          <a:srgbClr val="8C383F"/>
        </a:hlink>
        <a:folHlink>
          <a:srgbClr val="7356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B2B2B2"/>
        </a:lt2>
        <a:accent1>
          <a:srgbClr val="997300"/>
        </a:accent1>
        <a:accent2>
          <a:srgbClr val="996900"/>
        </a:accent2>
        <a:accent3>
          <a:srgbClr val="FFFFFF"/>
        </a:accent3>
        <a:accent4>
          <a:srgbClr val="000000"/>
        </a:accent4>
        <a:accent5>
          <a:srgbClr val="CABCAA"/>
        </a:accent5>
        <a:accent6>
          <a:srgbClr val="8A5E00"/>
        </a:accent6>
        <a:hlink>
          <a:srgbClr val="806000"/>
        </a:hlink>
        <a:folHlink>
          <a:srgbClr val="805219"/>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B2B2B2"/>
        </a:lt2>
        <a:accent1>
          <a:srgbClr val="807A13"/>
        </a:accent1>
        <a:accent2>
          <a:srgbClr val="A65F08"/>
        </a:accent2>
        <a:accent3>
          <a:srgbClr val="FFFFFF"/>
        </a:accent3>
        <a:accent4>
          <a:srgbClr val="000000"/>
        </a:accent4>
        <a:accent5>
          <a:srgbClr val="C0BEAA"/>
        </a:accent5>
        <a:accent6>
          <a:srgbClr val="965506"/>
        </a:accent6>
        <a:hlink>
          <a:srgbClr val="7A5C00"/>
        </a:hlink>
        <a:folHlink>
          <a:srgbClr val="8C4323"/>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8F8F8"/>
        </a:lt1>
        <a:dk2>
          <a:srgbClr val="000000"/>
        </a:dk2>
        <a:lt2>
          <a:srgbClr val="B2B2B2"/>
        </a:lt2>
        <a:accent1>
          <a:srgbClr val="266099"/>
        </a:accent1>
        <a:accent2>
          <a:srgbClr val="806000"/>
        </a:accent2>
        <a:accent3>
          <a:srgbClr val="FBFBFB"/>
        </a:accent3>
        <a:accent4>
          <a:srgbClr val="000000"/>
        </a:accent4>
        <a:accent5>
          <a:srgbClr val="ACB6CA"/>
        </a:accent5>
        <a:accent6>
          <a:srgbClr val="735600"/>
        </a:accent6>
        <a:hlink>
          <a:srgbClr val="684285"/>
        </a:hlink>
        <a:folHlink>
          <a:srgbClr val="215E59"/>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000000"/>
        </a:dk2>
        <a:lt2>
          <a:srgbClr val="B2B2B2"/>
        </a:lt2>
        <a:accent1>
          <a:srgbClr val="2C8019"/>
        </a:accent1>
        <a:accent2>
          <a:srgbClr val="5453A6"/>
        </a:accent2>
        <a:accent3>
          <a:srgbClr val="FFFFFF"/>
        </a:accent3>
        <a:accent4>
          <a:srgbClr val="000000"/>
        </a:accent4>
        <a:accent5>
          <a:srgbClr val="ACC0AB"/>
        </a:accent5>
        <a:accent6>
          <a:srgbClr val="4B4A96"/>
        </a:accent6>
        <a:hlink>
          <a:srgbClr val="8C383F"/>
        </a:hlink>
        <a:folHlink>
          <a:srgbClr val="735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Design">
  <a:themeElements>
    <a:clrScheme name="1_Default Design 2">
      <a:dk1>
        <a:srgbClr val="000000"/>
      </a:dk1>
      <a:lt1>
        <a:srgbClr val="FFCC33"/>
      </a:lt1>
      <a:dk2>
        <a:srgbClr val="000000"/>
      </a:dk2>
      <a:lt2>
        <a:srgbClr val="B2B2B2"/>
      </a:lt2>
      <a:accent1>
        <a:srgbClr val="807A13"/>
      </a:accent1>
      <a:accent2>
        <a:srgbClr val="A65F08"/>
      </a:accent2>
      <a:accent3>
        <a:srgbClr val="FFE2AD"/>
      </a:accent3>
      <a:accent4>
        <a:srgbClr val="000000"/>
      </a:accent4>
      <a:accent5>
        <a:srgbClr val="C0BEAA"/>
      </a:accent5>
      <a:accent6>
        <a:srgbClr val="965506"/>
      </a:accent6>
      <a:hlink>
        <a:srgbClr val="7A5C00"/>
      </a:hlink>
      <a:folHlink>
        <a:srgbClr val="8C4323"/>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1_Default Design 1">
        <a:dk1>
          <a:srgbClr val="000000"/>
        </a:dk1>
        <a:lt1>
          <a:srgbClr val="FFCC33"/>
        </a:lt1>
        <a:dk2>
          <a:srgbClr val="000000"/>
        </a:dk2>
        <a:lt2>
          <a:srgbClr val="B2B2B2"/>
        </a:lt2>
        <a:accent1>
          <a:srgbClr val="997300"/>
        </a:accent1>
        <a:accent2>
          <a:srgbClr val="996900"/>
        </a:accent2>
        <a:accent3>
          <a:srgbClr val="FFE2AD"/>
        </a:accent3>
        <a:accent4>
          <a:srgbClr val="000000"/>
        </a:accent4>
        <a:accent5>
          <a:srgbClr val="CABCAA"/>
        </a:accent5>
        <a:accent6>
          <a:srgbClr val="8A5E00"/>
        </a:accent6>
        <a:hlink>
          <a:srgbClr val="806000"/>
        </a:hlink>
        <a:folHlink>
          <a:srgbClr val="805219"/>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CC33"/>
        </a:lt1>
        <a:dk2>
          <a:srgbClr val="000000"/>
        </a:dk2>
        <a:lt2>
          <a:srgbClr val="B2B2B2"/>
        </a:lt2>
        <a:accent1>
          <a:srgbClr val="807A13"/>
        </a:accent1>
        <a:accent2>
          <a:srgbClr val="A65F08"/>
        </a:accent2>
        <a:accent3>
          <a:srgbClr val="FFE2AD"/>
        </a:accent3>
        <a:accent4>
          <a:srgbClr val="000000"/>
        </a:accent4>
        <a:accent5>
          <a:srgbClr val="C0BEAA"/>
        </a:accent5>
        <a:accent6>
          <a:srgbClr val="965506"/>
        </a:accent6>
        <a:hlink>
          <a:srgbClr val="7A5C00"/>
        </a:hlink>
        <a:folHlink>
          <a:srgbClr val="8C4323"/>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CC33"/>
        </a:lt1>
        <a:dk2>
          <a:srgbClr val="000000"/>
        </a:dk2>
        <a:lt2>
          <a:srgbClr val="B2B2B2"/>
        </a:lt2>
        <a:accent1>
          <a:srgbClr val="266099"/>
        </a:accent1>
        <a:accent2>
          <a:srgbClr val="806000"/>
        </a:accent2>
        <a:accent3>
          <a:srgbClr val="FFE2AD"/>
        </a:accent3>
        <a:accent4>
          <a:srgbClr val="000000"/>
        </a:accent4>
        <a:accent5>
          <a:srgbClr val="ACB6CA"/>
        </a:accent5>
        <a:accent6>
          <a:srgbClr val="735600"/>
        </a:accent6>
        <a:hlink>
          <a:srgbClr val="684285"/>
        </a:hlink>
        <a:folHlink>
          <a:srgbClr val="215E59"/>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FFCC33"/>
        </a:lt1>
        <a:dk2>
          <a:srgbClr val="000000"/>
        </a:dk2>
        <a:lt2>
          <a:srgbClr val="B2B2B2"/>
        </a:lt2>
        <a:accent1>
          <a:srgbClr val="2C8019"/>
        </a:accent1>
        <a:accent2>
          <a:srgbClr val="5453A6"/>
        </a:accent2>
        <a:accent3>
          <a:srgbClr val="FFE2AD"/>
        </a:accent3>
        <a:accent4>
          <a:srgbClr val="000000"/>
        </a:accent4>
        <a:accent5>
          <a:srgbClr val="ACC0AB"/>
        </a:accent5>
        <a:accent6>
          <a:srgbClr val="4B4A96"/>
        </a:accent6>
        <a:hlink>
          <a:srgbClr val="8C383F"/>
        </a:hlink>
        <a:folHlink>
          <a:srgbClr val="7356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FF"/>
        </a:lt1>
        <a:dk2>
          <a:srgbClr val="000000"/>
        </a:dk2>
        <a:lt2>
          <a:srgbClr val="B2B2B2"/>
        </a:lt2>
        <a:accent1>
          <a:srgbClr val="997300"/>
        </a:accent1>
        <a:accent2>
          <a:srgbClr val="996900"/>
        </a:accent2>
        <a:accent3>
          <a:srgbClr val="FFFFFF"/>
        </a:accent3>
        <a:accent4>
          <a:srgbClr val="000000"/>
        </a:accent4>
        <a:accent5>
          <a:srgbClr val="CABCAA"/>
        </a:accent5>
        <a:accent6>
          <a:srgbClr val="8A5E00"/>
        </a:accent6>
        <a:hlink>
          <a:srgbClr val="806000"/>
        </a:hlink>
        <a:folHlink>
          <a:srgbClr val="805219"/>
        </a:folHlink>
      </a:clrScheme>
      <a:clrMap bg1="lt1" tx1="dk1" bg2="lt2" tx2="dk2" accent1="accent1" accent2="accent2" accent3="accent3" accent4="accent4" accent5="accent5" accent6="accent6" hlink="hlink" folHlink="folHlink"/>
    </a:extraClrScheme>
    <a:extraClrScheme>
      <a:clrScheme name="1_Default Design 6">
        <a:dk1>
          <a:srgbClr val="000000"/>
        </a:dk1>
        <a:lt1>
          <a:srgbClr val="FFFFFF"/>
        </a:lt1>
        <a:dk2>
          <a:srgbClr val="000000"/>
        </a:dk2>
        <a:lt2>
          <a:srgbClr val="B2B2B2"/>
        </a:lt2>
        <a:accent1>
          <a:srgbClr val="807A13"/>
        </a:accent1>
        <a:accent2>
          <a:srgbClr val="A65F08"/>
        </a:accent2>
        <a:accent3>
          <a:srgbClr val="FFFFFF"/>
        </a:accent3>
        <a:accent4>
          <a:srgbClr val="000000"/>
        </a:accent4>
        <a:accent5>
          <a:srgbClr val="C0BEAA"/>
        </a:accent5>
        <a:accent6>
          <a:srgbClr val="965506"/>
        </a:accent6>
        <a:hlink>
          <a:srgbClr val="7A5C00"/>
        </a:hlink>
        <a:folHlink>
          <a:srgbClr val="8C4323"/>
        </a:folHlink>
      </a:clrScheme>
      <a:clrMap bg1="lt1" tx1="dk1" bg2="lt2" tx2="dk2" accent1="accent1" accent2="accent2" accent3="accent3" accent4="accent4" accent5="accent5" accent6="accent6" hlink="hlink" folHlink="folHlink"/>
    </a:extraClrScheme>
    <a:extraClrScheme>
      <a:clrScheme name="1_Default Design 7">
        <a:dk1>
          <a:srgbClr val="000000"/>
        </a:dk1>
        <a:lt1>
          <a:srgbClr val="F8F8F8"/>
        </a:lt1>
        <a:dk2>
          <a:srgbClr val="000000"/>
        </a:dk2>
        <a:lt2>
          <a:srgbClr val="B2B2B2"/>
        </a:lt2>
        <a:accent1>
          <a:srgbClr val="266099"/>
        </a:accent1>
        <a:accent2>
          <a:srgbClr val="806000"/>
        </a:accent2>
        <a:accent3>
          <a:srgbClr val="FBFBFB"/>
        </a:accent3>
        <a:accent4>
          <a:srgbClr val="000000"/>
        </a:accent4>
        <a:accent5>
          <a:srgbClr val="ACB6CA"/>
        </a:accent5>
        <a:accent6>
          <a:srgbClr val="735600"/>
        </a:accent6>
        <a:hlink>
          <a:srgbClr val="684285"/>
        </a:hlink>
        <a:folHlink>
          <a:srgbClr val="215E59"/>
        </a:folHlink>
      </a:clrScheme>
      <a:clrMap bg1="lt1" tx1="dk1" bg2="lt2" tx2="dk2" accent1="accent1" accent2="accent2" accent3="accent3" accent4="accent4" accent5="accent5" accent6="accent6" hlink="hlink" folHlink="folHlink"/>
    </a:extraClrScheme>
    <a:extraClrScheme>
      <a:clrScheme name="1_Default Design 8">
        <a:dk1>
          <a:srgbClr val="000000"/>
        </a:dk1>
        <a:lt1>
          <a:srgbClr val="FFFFFF"/>
        </a:lt1>
        <a:dk2>
          <a:srgbClr val="000000"/>
        </a:dk2>
        <a:lt2>
          <a:srgbClr val="B2B2B2"/>
        </a:lt2>
        <a:accent1>
          <a:srgbClr val="2C8019"/>
        </a:accent1>
        <a:accent2>
          <a:srgbClr val="5453A6"/>
        </a:accent2>
        <a:accent3>
          <a:srgbClr val="FFFFFF"/>
        </a:accent3>
        <a:accent4>
          <a:srgbClr val="000000"/>
        </a:accent4>
        <a:accent5>
          <a:srgbClr val="ACC0AB"/>
        </a:accent5>
        <a:accent6>
          <a:srgbClr val="4B4A96"/>
        </a:accent6>
        <a:hlink>
          <a:srgbClr val="8C383F"/>
        </a:hlink>
        <a:folHlink>
          <a:srgbClr val="735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ind_4881_slide</Template>
  <TotalTime>305</TotalTime>
  <Words>3236</Words>
  <Application>Microsoft Office PowerPoint</Application>
  <PresentationFormat>On-screen Show (4:3)</PresentationFormat>
  <Paragraphs>380</Paragraphs>
  <Slides>37</Slides>
  <Notes>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37</vt:i4>
      </vt:variant>
    </vt:vector>
  </HeadingPairs>
  <TitlesOfParts>
    <vt:vector size="43" baseType="lpstr">
      <vt:lpstr>Arial</vt:lpstr>
      <vt:lpstr>Calibri</vt:lpstr>
      <vt:lpstr>Cambria</vt:lpstr>
      <vt:lpstr>Times New Roman</vt:lpstr>
      <vt:lpstr>Office Theme</vt:lpstr>
      <vt:lpstr>1_Default Design</vt:lpstr>
      <vt:lpstr>The Spag Dress Disaster</vt:lpstr>
      <vt:lpstr>The Spag Dress Disaster</vt:lpstr>
      <vt:lpstr>PowerPoint Presentation</vt:lpstr>
      <vt:lpstr>PowerPoint Presentation</vt:lpstr>
      <vt:lpstr>PowerPoint Presentation</vt:lpstr>
      <vt:lpstr>Clue 1 Nouns</vt:lpstr>
      <vt:lpstr>PowerPoint Presentation</vt:lpstr>
      <vt:lpstr>PowerPoint Presentation</vt:lpstr>
      <vt:lpstr>Clue 2 Nouns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 Barnett</dc:creator>
  <cp:lastModifiedBy>Gareth Pitchford</cp:lastModifiedBy>
  <cp:revision>20</cp:revision>
  <dcterms:created xsi:type="dcterms:W3CDTF">2017-04-12T10:20:28Z</dcterms:created>
  <dcterms:modified xsi:type="dcterms:W3CDTF">2017-10-23T11:54:31Z</dcterms:modified>
</cp:coreProperties>
</file>