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0" r:id="rId5"/>
    <p:sldId id="261" r:id="rId6"/>
    <p:sldId id="262" r:id="rId7"/>
    <p:sldId id="266"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2"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8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557A9AC7-A7D0-4E15-914E-E1A56EEC4AFB}" type="datetimeFigureOut">
              <a:rPr lang="en-GB" smtClean="0"/>
              <a:t>10/11/2013</a:t>
            </a:fld>
            <a:endParaRPr lang="en-GB"/>
          </a:p>
        </p:txBody>
      </p:sp>
      <p:sp>
        <p:nvSpPr>
          <p:cNvPr id="2" name="Footer Placeholder 1"/>
          <p:cNvSpPr>
            <a:spLocks noGrp="1"/>
          </p:cNvSpPr>
          <p:nvPr>
            <p:ph type="ftr" sz="quarter" idx="11"/>
          </p:nvPr>
        </p:nvSpPr>
        <p:spPr/>
        <p:txBody>
          <a:bodyPr/>
          <a:lstStyle/>
          <a:p>
            <a:endParaRPr lang="en-GB"/>
          </a:p>
        </p:txBody>
      </p:sp>
      <p:sp>
        <p:nvSpPr>
          <p:cNvPr id="15" name="Slide Number Placeholder 14"/>
          <p:cNvSpPr>
            <a:spLocks noGrp="1"/>
          </p:cNvSpPr>
          <p:nvPr>
            <p:ph type="sldNum" sz="quarter" idx="12"/>
          </p:nvPr>
        </p:nvSpPr>
        <p:spPr>
          <a:xfrm>
            <a:off x="8229600" y="6473952"/>
            <a:ext cx="758952" cy="246888"/>
          </a:xfrm>
        </p:spPr>
        <p:txBody>
          <a:bodyPr/>
          <a:lstStyle/>
          <a:p>
            <a:fld id="{FFDAEF93-7A74-4F57-BE2C-7B3D78A9761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7A9AC7-A7D0-4E15-914E-E1A56EEC4AFB}" type="datetimeFigureOut">
              <a:rPr lang="en-GB" smtClean="0"/>
              <a:t>10/11/2013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DAEF93-7A74-4F57-BE2C-7B3D78A9761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7A9AC7-A7D0-4E15-914E-E1A56EEC4AFB}" type="datetimeFigureOut">
              <a:rPr lang="en-GB" smtClean="0"/>
              <a:t>10/11/2013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DAEF93-7A74-4F57-BE2C-7B3D78A9761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57A9AC7-A7D0-4E15-914E-E1A56EEC4AFB}" type="datetimeFigureOut">
              <a:rPr lang="en-GB" smtClean="0"/>
              <a:t>10/11/2013</a:t>
            </a:fld>
            <a:endParaRPr lang="en-GB"/>
          </a:p>
        </p:txBody>
      </p:sp>
      <p:sp>
        <p:nvSpPr>
          <p:cNvPr id="19" name="Footer Placeholder 18"/>
          <p:cNvSpPr>
            <a:spLocks noGrp="1"/>
          </p:cNvSpPr>
          <p:nvPr>
            <p:ph type="ftr" sz="quarter" idx="11"/>
          </p:nvPr>
        </p:nvSpPr>
        <p:spPr>
          <a:xfrm>
            <a:off x="3581400" y="76200"/>
            <a:ext cx="2895600" cy="288925"/>
          </a:xfrm>
        </p:spPr>
        <p:txBody>
          <a:bodyPr/>
          <a:lstStyle/>
          <a:p>
            <a:endParaRPr lang="en-GB"/>
          </a:p>
        </p:txBody>
      </p:sp>
      <p:sp>
        <p:nvSpPr>
          <p:cNvPr id="16" name="Slide Number Placeholder 15"/>
          <p:cNvSpPr>
            <a:spLocks noGrp="1"/>
          </p:cNvSpPr>
          <p:nvPr>
            <p:ph type="sldNum" sz="quarter" idx="12"/>
          </p:nvPr>
        </p:nvSpPr>
        <p:spPr>
          <a:xfrm>
            <a:off x="8229600" y="6473952"/>
            <a:ext cx="758952" cy="246888"/>
          </a:xfrm>
        </p:spPr>
        <p:txBody>
          <a:bodyPr/>
          <a:lstStyle/>
          <a:p>
            <a:fld id="{FFDAEF93-7A74-4F57-BE2C-7B3D78A9761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557A9AC7-A7D0-4E15-914E-E1A56EEC4AFB}" type="datetimeFigureOut">
              <a:rPr lang="en-GB" smtClean="0"/>
              <a:t>10/11/2013</a:t>
            </a:fld>
            <a:endParaRPr lang="en-GB"/>
          </a:p>
        </p:txBody>
      </p:sp>
      <p:sp>
        <p:nvSpPr>
          <p:cNvPr id="11" name="Footer Placeholder 10"/>
          <p:cNvSpPr>
            <a:spLocks noGrp="1"/>
          </p:cNvSpPr>
          <p:nvPr>
            <p:ph type="ftr" sz="quarter" idx="11"/>
          </p:nvPr>
        </p:nvSpPr>
        <p:spPr/>
        <p:txBody>
          <a:bodyPr/>
          <a:lstStyle/>
          <a:p>
            <a:endParaRPr lang="en-GB"/>
          </a:p>
        </p:txBody>
      </p:sp>
      <p:sp>
        <p:nvSpPr>
          <p:cNvPr id="16" name="Slide Number Placeholder 15"/>
          <p:cNvSpPr>
            <a:spLocks noGrp="1"/>
          </p:cNvSpPr>
          <p:nvPr>
            <p:ph type="sldNum" sz="quarter" idx="12"/>
          </p:nvPr>
        </p:nvSpPr>
        <p:spPr/>
        <p:txBody>
          <a:bodyPr/>
          <a:lstStyle/>
          <a:p>
            <a:fld id="{FFDAEF93-7A74-4F57-BE2C-7B3D78A9761A}" type="slidenum">
              <a:rPr lang="en-GB" smtClean="0"/>
              <a:t>‹#›</a:t>
            </a:fld>
            <a:endParaRPr lang="en-GB"/>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557A9AC7-A7D0-4E15-914E-E1A56EEC4AFB}" type="datetimeFigureOut">
              <a:rPr lang="en-GB" smtClean="0"/>
              <a:t>10/11/2013</a:t>
            </a:fld>
            <a:endParaRPr lang="en-GB"/>
          </a:p>
        </p:txBody>
      </p:sp>
      <p:sp>
        <p:nvSpPr>
          <p:cNvPr id="10" name="Footer Placeholder 9"/>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FFDAEF93-7A74-4F57-BE2C-7B3D78A9761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557A9AC7-A7D0-4E15-914E-E1A56EEC4AFB}" type="datetimeFigureOut">
              <a:rPr lang="en-GB" smtClean="0"/>
              <a:t>10/11/2013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229600" y="6477000"/>
            <a:ext cx="762000" cy="246888"/>
          </a:xfrm>
        </p:spPr>
        <p:txBody>
          <a:bodyPr/>
          <a:lstStyle/>
          <a:p>
            <a:fld id="{FFDAEF93-7A74-4F57-BE2C-7B3D78A9761A}" type="slidenum">
              <a:rPr lang="en-GB" smtClean="0"/>
              <a:t>‹#›</a:t>
            </a:fld>
            <a:endParaRPr lang="en-GB"/>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57A9AC7-A7D0-4E15-914E-E1A56EEC4AFB}" type="datetimeFigureOut">
              <a:rPr lang="en-GB" smtClean="0"/>
              <a:t>10/11/2013</a:t>
            </a:fld>
            <a:endParaRPr lang="en-GB"/>
          </a:p>
        </p:txBody>
      </p:sp>
      <p:sp>
        <p:nvSpPr>
          <p:cNvPr id="21" name="Footer Placeholder 20"/>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DAEF93-7A74-4F57-BE2C-7B3D78A9761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57A9AC7-A7D0-4E15-914E-E1A56EEC4AFB}" type="datetimeFigureOut">
              <a:rPr lang="en-GB" smtClean="0"/>
              <a:t>10/11/2013</a:t>
            </a:fld>
            <a:endParaRPr lang="en-GB"/>
          </a:p>
        </p:txBody>
      </p:sp>
      <p:sp>
        <p:nvSpPr>
          <p:cNvPr id="24" name="Footer Placeholder 23"/>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DAEF93-7A74-4F57-BE2C-7B3D78A9761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57A9AC7-A7D0-4E15-914E-E1A56EEC4AFB}" type="datetimeFigureOut">
              <a:rPr lang="en-GB" smtClean="0"/>
              <a:t>10/11/2013</a:t>
            </a:fld>
            <a:endParaRPr lang="en-GB"/>
          </a:p>
        </p:txBody>
      </p:sp>
      <p:sp>
        <p:nvSpPr>
          <p:cNvPr id="29" name="Footer Placeholder 28"/>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DAEF93-7A74-4F57-BE2C-7B3D78A9761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557A9AC7-A7D0-4E15-914E-E1A56EEC4AFB}" type="datetimeFigureOut">
              <a:rPr lang="en-GB" smtClean="0"/>
              <a:t>10/11/2013</a:t>
            </a:fld>
            <a:endParaRPr lang="en-GB"/>
          </a:p>
        </p:txBody>
      </p:sp>
      <p:sp>
        <p:nvSpPr>
          <p:cNvPr id="5" name="Footer Placeholder 4"/>
          <p:cNvSpPr>
            <a:spLocks noGrp="1"/>
          </p:cNvSpPr>
          <p:nvPr>
            <p:ph type="ftr" sz="quarter" idx="11"/>
          </p:nvPr>
        </p:nvSpPr>
        <p:spPr/>
        <p:txBody>
          <a:bodyPr/>
          <a:lstStyle/>
          <a:p>
            <a:endParaRPr lang="en-GB"/>
          </a:p>
        </p:txBody>
      </p:sp>
      <p:sp>
        <p:nvSpPr>
          <p:cNvPr id="31" name="Slide Number Placeholder 30"/>
          <p:cNvSpPr>
            <a:spLocks noGrp="1"/>
          </p:cNvSpPr>
          <p:nvPr>
            <p:ph type="sldNum" sz="quarter" idx="12"/>
          </p:nvPr>
        </p:nvSpPr>
        <p:spPr/>
        <p:txBody>
          <a:bodyPr/>
          <a:lstStyle/>
          <a:p>
            <a:fld id="{FFDAEF93-7A74-4F57-BE2C-7B3D78A9761A}" type="slidenum">
              <a:rPr lang="en-GB" smtClean="0"/>
              <a:t>‹#›</a:t>
            </a:fld>
            <a:endParaRPr lang="en-GB"/>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57A9AC7-A7D0-4E15-914E-E1A56EEC4AFB}" type="datetimeFigureOut">
              <a:rPr lang="en-GB" smtClean="0"/>
              <a:t>10/11/2013</a:t>
            </a:fld>
            <a:endParaRPr lang="en-GB"/>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GB"/>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FDAEF93-7A74-4F57-BE2C-7B3D78A9761A}" type="slidenum">
              <a:rPr lang="en-GB" smtClean="0"/>
              <a:t>‹#›</a:t>
            </a:fld>
            <a:endParaRPr lang="en-GB"/>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1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wmf"/><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wmf"/></Relationships>
</file>

<file path=ppt/slides/_rels/slide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4853411"/>
            <a:ext cx="9036496" cy="1671933"/>
          </a:xfrm>
        </p:spPr>
        <p:txBody>
          <a:bodyPr/>
          <a:lstStyle/>
          <a:p>
            <a:r>
              <a:rPr lang="en-GB" dirty="0" smtClean="0"/>
              <a:t> Murder Mystery </a:t>
            </a:r>
            <a:br>
              <a:rPr lang="en-GB" dirty="0" smtClean="0"/>
            </a:br>
            <a:r>
              <a:rPr lang="en-GB" dirty="0" smtClean="0"/>
              <a:t>Death at the </a:t>
            </a:r>
            <a:r>
              <a:rPr lang="en-GB" dirty="0" err="1" smtClean="0"/>
              <a:t>spag</a:t>
            </a:r>
            <a:r>
              <a:rPr lang="en-GB" dirty="0" smtClean="0"/>
              <a:t> </a:t>
            </a:r>
            <a:r>
              <a:rPr lang="en-GB" dirty="0" err="1" smtClean="0"/>
              <a:t>bol</a:t>
            </a:r>
            <a:endParaRPr lang="en-GB" dirty="0"/>
          </a:p>
        </p:txBody>
      </p:sp>
      <p:sp>
        <p:nvSpPr>
          <p:cNvPr id="3" name="Subtitle 2"/>
          <p:cNvSpPr>
            <a:spLocks noGrp="1"/>
          </p:cNvSpPr>
          <p:nvPr>
            <p:ph type="subTitle" idx="1"/>
          </p:nvPr>
        </p:nvSpPr>
        <p:spPr/>
        <p:txBody>
          <a:bodyPr/>
          <a:lstStyle/>
          <a:p>
            <a:endParaRPr lang="en-GB"/>
          </a:p>
        </p:txBody>
      </p:sp>
      <p:pic>
        <p:nvPicPr>
          <p:cNvPr id="1026" name="Picture 2" descr="C:\Users\Peter\AppData\Local\Microsoft\Windows\Temporary Internet Files\Content.IE5\EBIQEIWZ\MC90023251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6416" y="764704"/>
            <a:ext cx="2386376" cy="22322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Peter\AppData\Local\Microsoft\Windows\Temporary Internet Files\Content.IE5\7Z2QXW3P\MP90017795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188640"/>
            <a:ext cx="2438400" cy="36576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Peter\AppData\Local\Microsoft\Windows\Temporary Internet Files\Content.IE5\7Z2QXW3P\MC90021657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19872" y="1184512"/>
            <a:ext cx="1802282" cy="1392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872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Clue 2 - Commas</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1742" y="1514651"/>
            <a:ext cx="2086041" cy="148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1628800"/>
            <a:ext cx="2027128" cy="1444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Box 4"/>
          <p:cNvSpPr txBox="1">
            <a:spLocks noChangeArrowheads="1"/>
          </p:cNvSpPr>
          <p:nvPr/>
        </p:nvSpPr>
        <p:spPr bwMode="auto">
          <a:xfrm>
            <a:off x="1547664" y="3717032"/>
            <a:ext cx="5976664" cy="1440160"/>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800" b="0" i="0" u="none" strike="noStrike" cap="none" normalizeH="0" baseline="0" dirty="0" smtClean="0">
                <a:ln>
                  <a:noFill/>
                </a:ln>
                <a:solidFill>
                  <a:srgbClr val="000000"/>
                </a:solidFill>
                <a:effectLst/>
                <a:latin typeface="Calibri" pitchFamily="34" charset="0"/>
                <a:cs typeface="Arial" pitchFamily="34" charset="0"/>
              </a:rPr>
              <a:t>Put in the missing commas.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800" b="0" i="0" u="none" strike="noStrike" cap="none" normalizeH="0" baseline="0" dirty="0" smtClean="0">
                <a:ln>
                  <a:noFill/>
                </a:ln>
                <a:solidFill>
                  <a:srgbClr val="000000"/>
                </a:solidFill>
                <a:effectLst/>
                <a:latin typeface="Calibri" pitchFamily="34" charset="0"/>
                <a:cs typeface="Arial" pitchFamily="34" charset="0"/>
              </a:rPr>
              <a:t>Highlight every letter after a comma.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800" b="0" i="0" u="none" strike="noStrike" cap="none" normalizeH="0" baseline="0" dirty="0" smtClean="0">
                <a:ln>
                  <a:noFill/>
                </a:ln>
                <a:solidFill>
                  <a:srgbClr val="000000"/>
                </a:solidFill>
                <a:effectLst/>
                <a:latin typeface="Calibri" pitchFamily="34" charset="0"/>
                <a:cs typeface="Arial" pitchFamily="34" charset="0"/>
              </a:rPr>
              <a:t>Read the message.</a:t>
            </a:r>
            <a:endParaRPr kumimoji="0" lang="en-US" alt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4868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836712"/>
            <a:ext cx="8686800" cy="5531445"/>
          </a:xfrm>
        </p:spPr>
        <p:txBody>
          <a:bodyPr>
            <a:normAutofit fontScale="70000" lnSpcReduction="20000"/>
          </a:bodyPr>
          <a:lstStyle/>
          <a:p>
            <a:pPr marL="0" indent="0">
              <a:buNone/>
            </a:pPr>
            <a:r>
              <a:rPr lang="en-GB" sz="3500" b="1" dirty="0"/>
              <a:t>Ruth made a mental note of what she needed: trout kippers ice lentils leeks eggs and tofu. Her son John red from lying in the sun started to discuss his up-coming birthday.</a:t>
            </a:r>
          </a:p>
          <a:p>
            <a:pPr marL="0" indent="0">
              <a:buNone/>
            </a:pPr>
            <a:r>
              <a:rPr lang="en-GB" sz="3500" b="1" dirty="0"/>
              <a:t>“What I really want is a new pet” proclaimed the 10 year old.</a:t>
            </a:r>
          </a:p>
          <a:p>
            <a:pPr marL="0" indent="0">
              <a:buNone/>
            </a:pPr>
            <a:r>
              <a:rPr lang="en-GB" sz="3500" b="1" dirty="0"/>
              <a:t>“Pets aren’t just for birthdays – they’re for life” explained his mother.</a:t>
            </a:r>
          </a:p>
          <a:p>
            <a:pPr marL="0" indent="0">
              <a:buNone/>
            </a:pPr>
            <a:r>
              <a:rPr lang="en-GB" sz="3500" b="1" dirty="0"/>
              <a:t>“You never buy me what I really want. </a:t>
            </a:r>
            <a:r>
              <a:rPr lang="en-GB" sz="3500" b="1" dirty="0" err="1"/>
              <a:t>Callum’s</a:t>
            </a:r>
            <a:r>
              <a:rPr lang="en-GB" sz="3500" b="1" dirty="0"/>
              <a:t> Mum is letting him choose from a list: crocodile tarantula iguana snake Alsatian or scorpion” moaned John.</a:t>
            </a:r>
          </a:p>
          <a:p>
            <a:pPr marL="0" indent="0">
              <a:buNone/>
            </a:pPr>
            <a:r>
              <a:rPr lang="en-GB" sz="3500" b="1" dirty="0"/>
              <a:t>His mother alarmed at the thought of a dangerous pet moved swiftly to dampen his enthusiasm.</a:t>
            </a:r>
          </a:p>
          <a:p>
            <a:pPr marL="0" indent="0">
              <a:buNone/>
            </a:pPr>
            <a:r>
              <a:rPr lang="en-GB" sz="3500" b="1" dirty="0"/>
              <a:t>“</a:t>
            </a:r>
            <a:r>
              <a:rPr lang="en-GB" sz="3500" b="1" dirty="0" err="1"/>
              <a:t>Callum’s</a:t>
            </a:r>
            <a:r>
              <a:rPr lang="en-GB" sz="3500" b="1" dirty="0"/>
              <a:t> mother may be buying him one of those animals; nevertheless my home is going to stay safe and clean!”</a:t>
            </a:r>
          </a:p>
          <a:p>
            <a:pPr marL="0" indent="0">
              <a:buNone/>
            </a:pPr>
            <a:r>
              <a:rPr lang="en-GB" sz="3500" b="1" dirty="0"/>
              <a:t>“That’s not fair” argued John leaping up from the sofa.</a:t>
            </a:r>
          </a:p>
          <a:p>
            <a:pPr marL="0" indent="0">
              <a:buNone/>
            </a:pPr>
            <a:r>
              <a:rPr lang="en-GB" dirty="0"/>
              <a:t> </a:t>
            </a:r>
          </a:p>
          <a:p>
            <a:endParaRPr lang="en-GB" dirty="0"/>
          </a:p>
        </p:txBody>
      </p:sp>
    </p:spTree>
    <p:extLst>
      <p:ext uri="{BB962C8B-B14F-4D97-AF65-F5344CB8AC3E}">
        <p14:creationId xmlns:p14="http://schemas.microsoft.com/office/powerpoint/2010/main" val="334288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Clue 3 – Past tense</a:t>
            </a:r>
            <a:endParaRPr lang="en-GB" dirty="0"/>
          </a:p>
        </p:txBody>
      </p:sp>
      <p:sp>
        <p:nvSpPr>
          <p:cNvPr id="3" name="Content Placeholder 2"/>
          <p:cNvSpPr>
            <a:spLocks noGrp="1"/>
          </p:cNvSpPr>
          <p:nvPr>
            <p:ph idx="1"/>
          </p:nvPr>
        </p:nvSpPr>
        <p:spPr/>
        <p:txBody>
          <a:bodyPr/>
          <a:lstStyle/>
          <a:p>
            <a:pPr>
              <a:lnSpc>
                <a:spcPct val="115000"/>
              </a:lnSpc>
              <a:spcAft>
                <a:spcPts val="1000"/>
              </a:spcAft>
            </a:pPr>
            <a:r>
              <a:rPr lang="en-GB" dirty="0">
                <a:latin typeface="Calibri"/>
                <a:ea typeface="Calibri"/>
                <a:cs typeface="Times New Roman"/>
              </a:rPr>
              <a:t>Change the verbs in italics into the past tense. The number in brackets after each word tells you which letter to take from the past tense verb.</a:t>
            </a:r>
          </a:p>
          <a:p>
            <a:pPr>
              <a:lnSpc>
                <a:spcPct val="115000"/>
              </a:lnSpc>
              <a:spcAft>
                <a:spcPts val="1000"/>
              </a:spcAft>
            </a:pPr>
            <a:r>
              <a:rPr lang="en-GB" dirty="0">
                <a:latin typeface="Calibri"/>
                <a:ea typeface="Calibri"/>
                <a:cs typeface="Times New Roman"/>
              </a:rPr>
              <a:t>Example:  The top </a:t>
            </a:r>
            <a:r>
              <a:rPr lang="en-GB" i="1" dirty="0">
                <a:latin typeface="Calibri"/>
                <a:ea typeface="Calibri"/>
                <a:cs typeface="Times New Roman"/>
              </a:rPr>
              <a:t>spins</a:t>
            </a:r>
            <a:r>
              <a:rPr lang="en-GB" dirty="0">
                <a:latin typeface="Calibri"/>
                <a:ea typeface="Calibri"/>
                <a:cs typeface="Times New Roman"/>
              </a:rPr>
              <a:t> (3) = The top sp</a:t>
            </a:r>
            <a:r>
              <a:rPr lang="en-GB" dirty="0">
                <a:highlight>
                  <a:srgbClr val="FF0000"/>
                </a:highlight>
                <a:latin typeface="Calibri"/>
                <a:ea typeface="Calibri"/>
                <a:cs typeface="Times New Roman"/>
              </a:rPr>
              <a:t>a</a:t>
            </a:r>
            <a:r>
              <a:rPr lang="en-GB" dirty="0">
                <a:latin typeface="Calibri"/>
                <a:ea typeface="Calibri"/>
                <a:cs typeface="Times New Roman"/>
              </a:rPr>
              <a:t>n = a</a:t>
            </a:r>
            <a:endParaRPr lang="en-GB" dirty="0">
              <a:effectLst/>
              <a:latin typeface="Calibri"/>
              <a:ea typeface="Calibri"/>
              <a:cs typeface="Times New Roman"/>
            </a:endParaRPr>
          </a:p>
        </p:txBody>
      </p:sp>
    </p:spTree>
    <p:extLst>
      <p:ext uri="{BB962C8B-B14F-4D97-AF65-F5344CB8AC3E}">
        <p14:creationId xmlns:p14="http://schemas.microsoft.com/office/powerpoint/2010/main" val="2412690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04664"/>
            <a:ext cx="8686800" cy="5675461"/>
          </a:xfrm>
        </p:spPr>
        <p:txBody>
          <a:bodyPr>
            <a:normAutofit fontScale="62500" lnSpcReduction="20000"/>
          </a:bodyPr>
          <a:lstStyle/>
          <a:p>
            <a:pPr marL="0" indent="0">
              <a:lnSpc>
                <a:spcPct val="200000"/>
              </a:lnSpc>
              <a:spcAft>
                <a:spcPts val="1000"/>
              </a:spcAft>
              <a:buNone/>
            </a:pPr>
            <a:r>
              <a:rPr lang="en-GB" b="1" dirty="0">
                <a:latin typeface="Calibri"/>
                <a:ea typeface="Calibri"/>
                <a:cs typeface="Times New Roman"/>
              </a:rPr>
              <a:t>I </a:t>
            </a:r>
            <a:r>
              <a:rPr lang="en-GB" b="1" i="1" dirty="0">
                <a:latin typeface="Calibri"/>
                <a:ea typeface="Calibri"/>
                <a:cs typeface="Times New Roman"/>
              </a:rPr>
              <a:t>buy</a:t>
            </a:r>
            <a:r>
              <a:rPr lang="en-GB" b="1" dirty="0">
                <a:latin typeface="Calibri"/>
                <a:ea typeface="Calibri"/>
                <a:cs typeface="Times New Roman"/>
              </a:rPr>
              <a:t> (6) some new plastic shoes and </a:t>
            </a:r>
            <a:r>
              <a:rPr lang="en-GB" b="1" i="1" dirty="0">
                <a:latin typeface="Calibri"/>
                <a:ea typeface="Calibri"/>
                <a:cs typeface="Times New Roman"/>
              </a:rPr>
              <a:t>catch</a:t>
            </a:r>
            <a:r>
              <a:rPr lang="en-GB" b="1" dirty="0">
                <a:latin typeface="Calibri"/>
                <a:ea typeface="Calibri"/>
                <a:cs typeface="Times New Roman"/>
              </a:rPr>
              <a:t> (5) the bus home. I </a:t>
            </a:r>
            <a:r>
              <a:rPr lang="en-GB" b="1" i="1" dirty="0">
                <a:latin typeface="Calibri"/>
                <a:ea typeface="Calibri"/>
                <a:cs typeface="Times New Roman"/>
              </a:rPr>
              <a:t>wear</a:t>
            </a:r>
            <a:r>
              <a:rPr lang="en-GB" b="1" dirty="0">
                <a:latin typeface="Calibri"/>
                <a:ea typeface="Calibri"/>
                <a:cs typeface="Times New Roman"/>
              </a:rPr>
              <a:t> (4) them to school. Because of the danger of scorpions, I </a:t>
            </a:r>
            <a:r>
              <a:rPr lang="en-GB" b="1" i="1" dirty="0">
                <a:latin typeface="Calibri"/>
                <a:ea typeface="Calibri"/>
                <a:cs typeface="Times New Roman"/>
              </a:rPr>
              <a:t>shake</a:t>
            </a:r>
            <a:r>
              <a:rPr lang="en-GB" b="1" dirty="0">
                <a:latin typeface="Calibri"/>
                <a:ea typeface="Calibri"/>
                <a:cs typeface="Times New Roman"/>
              </a:rPr>
              <a:t> (5) my shoes. My brother </a:t>
            </a:r>
            <a:r>
              <a:rPr lang="en-GB" b="1" i="1" dirty="0">
                <a:latin typeface="Calibri"/>
                <a:ea typeface="Calibri"/>
                <a:cs typeface="Times New Roman"/>
              </a:rPr>
              <a:t>does</a:t>
            </a:r>
            <a:r>
              <a:rPr lang="en-GB" b="1" dirty="0">
                <a:latin typeface="Calibri"/>
                <a:ea typeface="Calibri"/>
                <a:cs typeface="Times New Roman"/>
              </a:rPr>
              <a:t> (2) it differently - he </a:t>
            </a:r>
            <a:r>
              <a:rPr lang="en-GB" b="1" i="1" dirty="0">
                <a:latin typeface="Calibri"/>
                <a:ea typeface="Calibri"/>
                <a:cs typeface="Times New Roman"/>
              </a:rPr>
              <a:t>kneels</a:t>
            </a:r>
            <a:r>
              <a:rPr lang="en-GB" b="1" dirty="0">
                <a:latin typeface="Calibri"/>
                <a:ea typeface="Calibri"/>
                <a:cs typeface="Times New Roman"/>
              </a:rPr>
              <a:t> (4) down and then </a:t>
            </a:r>
            <a:r>
              <a:rPr lang="en-GB" b="1" i="1" dirty="0">
                <a:latin typeface="Calibri"/>
                <a:ea typeface="Calibri"/>
                <a:cs typeface="Times New Roman"/>
              </a:rPr>
              <a:t>tells</a:t>
            </a:r>
            <a:r>
              <a:rPr lang="en-GB" b="1" dirty="0">
                <a:latin typeface="Calibri"/>
                <a:ea typeface="Calibri"/>
                <a:cs typeface="Times New Roman"/>
              </a:rPr>
              <a:t> (3) me they </a:t>
            </a:r>
            <a:r>
              <a:rPr lang="en-GB" b="1" i="1" dirty="0">
                <a:latin typeface="Calibri"/>
                <a:ea typeface="Calibri"/>
                <a:cs typeface="Times New Roman"/>
              </a:rPr>
              <a:t>are</a:t>
            </a:r>
            <a:r>
              <a:rPr lang="en-GB" b="1" dirty="0">
                <a:latin typeface="Calibri"/>
                <a:ea typeface="Calibri"/>
                <a:cs typeface="Times New Roman"/>
              </a:rPr>
              <a:t> (2) clear. I </a:t>
            </a:r>
            <a:r>
              <a:rPr lang="en-GB" b="1" i="1" dirty="0">
                <a:latin typeface="Calibri"/>
                <a:ea typeface="Calibri"/>
                <a:cs typeface="Times New Roman"/>
              </a:rPr>
              <a:t>prefer</a:t>
            </a:r>
            <a:r>
              <a:rPr lang="en-GB" b="1" dirty="0">
                <a:latin typeface="Calibri"/>
                <a:ea typeface="Calibri"/>
                <a:cs typeface="Times New Roman"/>
              </a:rPr>
              <a:t> (7) my way. He </a:t>
            </a:r>
            <a:r>
              <a:rPr lang="en-GB" b="1" i="1" dirty="0">
                <a:latin typeface="Calibri"/>
                <a:ea typeface="Calibri"/>
                <a:cs typeface="Times New Roman"/>
              </a:rPr>
              <a:t>does</a:t>
            </a:r>
            <a:r>
              <a:rPr lang="en-GB" b="1" dirty="0">
                <a:latin typeface="Calibri"/>
                <a:ea typeface="Calibri"/>
                <a:cs typeface="Times New Roman"/>
              </a:rPr>
              <a:t> (3) this before the sun </a:t>
            </a:r>
            <a:r>
              <a:rPr lang="en-GB" b="1" i="1" dirty="0">
                <a:latin typeface="Calibri"/>
                <a:ea typeface="Calibri"/>
                <a:cs typeface="Times New Roman"/>
              </a:rPr>
              <a:t>rises</a:t>
            </a:r>
            <a:r>
              <a:rPr lang="en-GB" b="1" dirty="0">
                <a:latin typeface="Calibri"/>
                <a:ea typeface="Calibri"/>
                <a:cs typeface="Times New Roman"/>
              </a:rPr>
              <a:t> (2) above the trees and </a:t>
            </a:r>
            <a:r>
              <a:rPr lang="en-GB" b="1" i="1" dirty="0">
                <a:latin typeface="Calibri"/>
                <a:ea typeface="Calibri"/>
                <a:cs typeface="Times New Roman"/>
              </a:rPr>
              <a:t>breaks</a:t>
            </a:r>
            <a:r>
              <a:rPr lang="en-GB" b="1" dirty="0">
                <a:latin typeface="Calibri"/>
                <a:ea typeface="Calibri"/>
                <a:cs typeface="Times New Roman"/>
              </a:rPr>
              <a:t> (5) through the clouds. </a:t>
            </a:r>
          </a:p>
          <a:p>
            <a:pPr marL="0" indent="0">
              <a:lnSpc>
                <a:spcPct val="200000"/>
              </a:lnSpc>
              <a:spcAft>
                <a:spcPts val="1000"/>
              </a:spcAft>
              <a:buNone/>
            </a:pPr>
            <a:r>
              <a:rPr lang="en-GB" b="1" dirty="0">
                <a:latin typeface="Calibri"/>
                <a:ea typeface="Calibri"/>
                <a:cs typeface="Times New Roman"/>
              </a:rPr>
              <a:t>He </a:t>
            </a:r>
            <a:r>
              <a:rPr lang="en-GB" b="1" i="1" dirty="0">
                <a:latin typeface="Calibri"/>
                <a:ea typeface="Calibri"/>
                <a:cs typeface="Times New Roman"/>
              </a:rPr>
              <a:t>sits</a:t>
            </a:r>
            <a:r>
              <a:rPr lang="en-GB" b="1" dirty="0">
                <a:latin typeface="Calibri"/>
                <a:ea typeface="Calibri"/>
                <a:cs typeface="Times New Roman"/>
              </a:rPr>
              <a:t> (1) down to breakfast before he </a:t>
            </a:r>
            <a:r>
              <a:rPr lang="en-GB" b="1" i="1" dirty="0">
                <a:latin typeface="Calibri"/>
                <a:ea typeface="Calibri"/>
                <a:cs typeface="Times New Roman"/>
              </a:rPr>
              <a:t>goes</a:t>
            </a:r>
            <a:r>
              <a:rPr lang="en-GB" b="1" dirty="0">
                <a:latin typeface="Calibri"/>
                <a:ea typeface="Calibri"/>
                <a:cs typeface="Times New Roman"/>
              </a:rPr>
              <a:t> (3) out.  Outside the house, he </a:t>
            </a:r>
            <a:r>
              <a:rPr lang="en-GB" b="1" i="1" dirty="0">
                <a:latin typeface="Calibri"/>
                <a:ea typeface="Calibri"/>
                <a:cs typeface="Times New Roman"/>
              </a:rPr>
              <a:t>finds</a:t>
            </a:r>
            <a:r>
              <a:rPr lang="en-GB" b="1" dirty="0">
                <a:latin typeface="Calibri"/>
                <a:ea typeface="Calibri"/>
                <a:cs typeface="Times New Roman"/>
              </a:rPr>
              <a:t> (2) his bicycle and </a:t>
            </a:r>
            <a:r>
              <a:rPr lang="en-GB" b="1" i="1" dirty="0">
                <a:latin typeface="Calibri"/>
                <a:ea typeface="Calibri"/>
                <a:cs typeface="Times New Roman"/>
              </a:rPr>
              <a:t>meets</a:t>
            </a:r>
            <a:r>
              <a:rPr lang="en-GB" b="1" dirty="0">
                <a:latin typeface="Calibri"/>
                <a:ea typeface="Calibri"/>
                <a:cs typeface="Times New Roman"/>
              </a:rPr>
              <a:t> (3) his friends. He </a:t>
            </a:r>
            <a:r>
              <a:rPr lang="en-GB" b="1" i="1" dirty="0">
                <a:latin typeface="Calibri"/>
                <a:ea typeface="Calibri"/>
                <a:cs typeface="Times New Roman"/>
              </a:rPr>
              <a:t>is</a:t>
            </a:r>
            <a:r>
              <a:rPr lang="en-GB" b="1" dirty="0">
                <a:latin typeface="Calibri"/>
                <a:ea typeface="Calibri"/>
                <a:cs typeface="Times New Roman"/>
              </a:rPr>
              <a:t> (1) on time as usual. At break he </a:t>
            </a:r>
            <a:r>
              <a:rPr lang="en-GB" b="1" i="1" dirty="0">
                <a:latin typeface="Calibri"/>
                <a:ea typeface="Calibri"/>
                <a:cs typeface="Times New Roman"/>
              </a:rPr>
              <a:t>drinks</a:t>
            </a:r>
            <a:r>
              <a:rPr lang="en-GB" b="1" dirty="0">
                <a:latin typeface="Calibri"/>
                <a:ea typeface="Calibri"/>
                <a:cs typeface="Times New Roman"/>
              </a:rPr>
              <a:t> (3) his coconut milk and </a:t>
            </a:r>
            <a:r>
              <a:rPr lang="en-GB" b="1" i="1" dirty="0">
                <a:latin typeface="Calibri"/>
                <a:ea typeface="Calibri"/>
                <a:cs typeface="Times New Roman"/>
              </a:rPr>
              <a:t>bites</a:t>
            </a:r>
            <a:r>
              <a:rPr lang="en-GB" b="1" dirty="0">
                <a:latin typeface="Calibri"/>
                <a:ea typeface="Calibri"/>
                <a:cs typeface="Times New Roman"/>
              </a:rPr>
              <a:t> (2) into his fresh mango snack.  </a:t>
            </a:r>
          </a:p>
          <a:p>
            <a:pPr marL="0" indent="0">
              <a:buNone/>
            </a:pPr>
            <a:endParaRPr lang="en-GB" dirty="0"/>
          </a:p>
        </p:txBody>
      </p:sp>
    </p:spTree>
    <p:extLst>
      <p:ext uri="{BB962C8B-B14F-4D97-AF65-F5344CB8AC3E}">
        <p14:creationId xmlns:p14="http://schemas.microsoft.com/office/powerpoint/2010/main" val="1888917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04664"/>
            <a:ext cx="8686800" cy="5675461"/>
          </a:xfrm>
        </p:spPr>
        <p:txBody>
          <a:bodyPr>
            <a:normAutofit/>
          </a:bodyPr>
          <a:lstStyle/>
          <a:p>
            <a:pPr marL="0" indent="0">
              <a:lnSpc>
                <a:spcPct val="200000"/>
              </a:lnSpc>
              <a:spcAft>
                <a:spcPts val="1000"/>
              </a:spcAft>
              <a:buNone/>
            </a:pPr>
            <a:r>
              <a:rPr lang="en-GB" b="1" dirty="0">
                <a:latin typeface="Calibri"/>
                <a:ea typeface="Calibri"/>
                <a:cs typeface="Times New Roman"/>
              </a:rPr>
              <a:t>In class an enormous rat </a:t>
            </a:r>
            <a:r>
              <a:rPr lang="en-GB" b="1" i="1" dirty="0">
                <a:latin typeface="Calibri"/>
                <a:ea typeface="Calibri"/>
                <a:cs typeface="Times New Roman"/>
              </a:rPr>
              <a:t>shoots</a:t>
            </a:r>
            <a:r>
              <a:rPr lang="en-GB" b="1" dirty="0">
                <a:latin typeface="Calibri"/>
                <a:ea typeface="Calibri"/>
                <a:cs typeface="Times New Roman"/>
              </a:rPr>
              <a:t> (4) out from under the table. Mr </a:t>
            </a:r>
            <a:r>
              <a:rPr lang="en-GB" b="1" dirty="0" err="1">
                <a:latin typeface="Calibri"/>
                <a:ea typeface="Calibri"/>
                <a:cs typeface="Times New Roman"/>
              </a:rPr>
              <a:t>Maserotoo</a:t>
            </a:r>
            <a:r>
              <a:rPr lang="en-GB" b="1" dirty="0">
                <a:latin typeface="Calibri"/>
                <a:ea typeface="Calibri"/>
                <a:cs typeface="Times New Roman"/>
              </a:rPr>
              <a:t> </a:t>
            </a:r>
            <a:r>
              <a:rPr lang="en-GB" b="1" i="1" dirty="0">
                <a:latin typeface="Calibri"/>
                <a:ea typeface="Calibri"/>
                <a:cs typeface="Times New Roman"/>
              </a:rPr>
              <a:t>finds</a:t>
            </a:r>
            <a:r>
              <a:rPr lang="en-GB" b="1" dirty="0">
                <a:latin typeface="Calibri"/>
                <a:ea typeface="Calibri"/>
                <a:cs typeface="Times New Roman"/>
              </a:rPr>
              <a:t> (2) some droppings under the bench and </a:t>
            </a:r>
            <a:r>
              <a:rPr lang="en-GB" b="1" i="1" dirty="0">
                <a:latin typeface="Calibri"/>
                <a:ea typeface="Calibri"/>
                <a:cs typeface="Times New Roman"/>
              </a:rPr>
              <a:t>sends</a:t>
            </a:r>
            <a:r>
              <a:rPr lang="en-GB" b="1" dirty="0">
                <a:latin typeface="Calibri"/>
                <a:ea typeface="Calibri"/>
                <a:cs typeface="Times New Roman"/>
              </a:rPr>
              <a:t> (3) for a brush. Later the rat </a:t>
            </a:r>
            <a:r>
              <a:rPr lang="en-GB" b="1" i="1" dirty="0">
                <a:latin typeface="Calibri"/>
                <a:ea typeface="Calibri"/>
                <a:cs typeface="Times New Roman"/>
              </a:rPr>
              <a:t>creeps</a:t>
            </a:r>
            <a:r>
              <a:rPr lang="en-GB" b="1" dirty="0">
                <a:latin typeface="Calibri"/>
                <a:ea typeface="Calibri"/>
                <a:cs typeface="Times New Roman"/>
              </a:rPr>
              <a:t> (5) up to the river bank and </a:t>
            </a:r>
            <a:r>
              <a:rPr lang="en-GB" b="1" i="1" dirty="0">
                <a:latin typeface="Calibri"/>
                <a:ea typeface="Calibri"/>
                <a:cs typeface="Times New Roman"/>
              </a:rPr>
              <a:t>swims</a:t>
            </a:r>
            <a:r>
              <a:rPr lang="en-GB" b="1" dirty="0">
                <a:latin typeface="Calibri"/>
                <a:ea typeface="Calibri"/>
                <a:cs typeface="Times New Roman"/>
              </a:rPr>
              <a:t> (3) across to the other side. </a:t>
            </a:r>
            <a:endParaRPr lang="en-GB" sz="2400" b="1" dirty="0">
              <a:latin typeface="Calibri"/>
              <a:ea typeface="Calibri"/>
              <a:cs typeface="Times New Roman"/>
            </a:endParaRPr>
          </a:p>
        </p:txBody>
      </p:sp>
    </p:spTree>
    <p:extLst>
      <p:ext uri="{BB962C8B-B14F-4D97-AF65-F5344CB8AC3E}">
        <p14:creationId xmlns:p14="http://schemas.microsoft.com/office/powerpoint/2010/main" val="3841263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Clue 4 - Homophones</a:t>
            </a:r>
            <a:endParaRPr lang="en-GB" dirty="0"/>
          </a:p>
        </p:txBody>
      </p:sp>
      <p:sp>
        <p:nvSpPr>
          <p:cNvPr id="3" name="Content Placeholder 2"/>
          <p:cNvSpPr>
            <a:spLocks noGrp="1"/>
          </p:cNvSpPr>
          <p:nvPr>
            <p:ph idx="1"/>
          </p:nvPr>
        </p:nvSpPr>
        <p:spPr/>
        <p:txBody>
          <a:bodyPr/>
          <a:lstStyle/>
          <a:p>
            <a:pPr>
              <a:lnSpc>
                <a:spcPct val="115000"/>
              </a:lnSpc>
              <a:spcAft>
                <a:spcPts val="1000"/>
              </a:spcAft>
            </a:pPr>
            <a:r>
              <a:rPr lang="en-GB" dirty="0">
                <a:latin typeface="Calibri"/>
                <a:ea typeface="Calibri"/>
                <a:cs typeface="Times New Roman"/>
              </a:rPr>
              <a:t>Correct the spellings of the homophones in </a:t>
            </a:r>
            <a:r>
              <a:rPr lang="en-GB" i="1" dirty="0">
                <a:latin typeface="Calibri"/>
                <a:ea typeface="Calibri"/>
                <a:cs typeface="Times New Roman"/>
              </a:rPr>
              <a:t>italics</a:t>
            </a:r>
            <a:r>
              <a:rPr lang="en-GB" dirty="0">
                <a:latin typeface="Calibri"/>
                <a:ea typeface="Calibri"/>
                <a:cs typeface="Times New Roman"/>
              </a:rPr>
              <a:t>. The number after each word shows which letter is part of the message.  So ‘This </a:t>
            </a:r>
            <a:r>
              <a:rPr lang="en-GB" i="1" dirty="0">
                <a:latin typeface="Calibri"/>
                <a:ea typeface="Calibri"/>
                <a:cs typeface="Times New Roman"/>
              </a:rPr>
              <a:t>pear</a:t>
            </a:r>
            <a:r>
              <a:rPr lang="en-GB" dirty="0">
                <a:latin typeface="Calibri"/>
                <a:ea typeface="Calibri"/>
                <a:cs typeface="Times New Roman"/>
              </a:rPr>
              <a:t> (3) of socks is blue’  = pa</a:t>
            </a:r>
            <a:r>
              <a:rPr lang="en-GB" dirty="0">
                <a:highlight>
                  <a:srgbClr val="FF0000"/>
                </a:highlight>
                <a:latin typeface="Calibri"/>
                <a:ea typeface="Calibri"/>
                <a:cs typeface="Times New Roman"/>
              </a:rPr>
              <a:t>i</a:t>
            </a:r>
            <a:r>
              <a:rPr lang="en-GB" dirty="0">
                <a:latin typeface="Calibri"/>
                <a:ea typeface="Calibri"/>
                <a:cs typeface="Times New Roman"/>
              </a:rPr>
              <a:t>r = </a:t>
            </a:r>
            <a:r>
              <a:rPr lang="en-GB" dirty="0" err="1">
                <a:latin typeface="Calibri"/>
                <a:ea typeface="Calibri"/>
                <a:cs typeface="Times New Roman"/>
              </a:rPr>
              <a:t>i</a:t>
            </a:r>
            <a:endParaRPr lang="en-GB" dirty="0">
              <a:effectLst/>
              <a:latin typeface="Calibri"/>
              <a:ea typeface="Calibri"/>
              <a:cs typeface="Times New Roman"/>
            </a:endParaRPr>
          </a:p>
        </p:txBody>
      </p:sp>
    </p:spTree>
    <p:extLst>
      <p:ext uri="{BB962C8B-B14F-4D97-AF65-F5344CB8AC3E}">
        <p14:creationId xmlns:p14="http://schemas.microsoft.com/office/powerpoint/2010/main" val="1335141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48680"/>
            <a:ext cx="8686800" cy="5616624"/>
          </a:xfrm>
        </p:spPr>
        <p:txBody>
          <a:bodyPr/>
          <a:lstStyle/>
          <a:p>
            <a:pPr marL="0" indent="0">
              <a:buNone/>
            </a:pPr>
            <a:r>
              <a:rPr lang="en-GB" dirty="0"/>
              <a:t>The bowls, with remnants of the </a:t>
            </a:r>
            <a:r>
              <a:rPr lang="en-GB" i="1" dirty="0"/>
              <a:t>desert</a:t>
            </a:r>
            <a:r>
              <a:rPr lang="en-GB" dirty="0"/>
              <a:t> (7) from last </a:t>
            </a:r>
            <a:r>
              <a:rPr lang="en-GB" i="1" dirty="0"/>
              <a:t>knight’s</a:t>
            </a:r>
            <a:r>
              <a:rPr lang="en-GB" dirty="0"/>
              <a:t> (4) meal, had been left </a:t>
            </a:r>
            <a:r>
              <a:rPr lang="en-GB" i="1" dirty="0"/>
              <a:t>their</a:t>
            </a:r>
            <a:r>
              <a:rPr lang="en-GB" dirty="0"/>
              <a:t> (5) by the guests. Freda poured some </a:t>
            </a:r>
            <a:r>
              <a:rPr lang="en-GB" i="1" dirty="0"/>
              <a:t>serial</a:t>
            </a:r>
            <a:r>
              <a:rPr lang="en-GB" dirty="0"/>
              <a:t>  (1)- found in the </a:t>
            </a:r>
            <a:r>
              <a:rPr lang="en-GB" i="1" dirty="0"/>
              <a:t>hire</a:t>
            </a:r>
            <a:r>
              <a:rPr lang="en-GB" dirty="0"/>
              <a:t> (6) of the two cupboards – and looked out of the window. A tall </a:t>
            </a:r>
            <a:r>
              <a:rPr lang="en-GB" i="1" dirty="0"/>
              <a:t>fur</a:t>
            </a:r>
            <a:r>
              <a:rPr lang="en-GB" dirty="0"/>
              <a:t> (2) tree cast a shadow over the beds of mint, rosemary and </a:t>
            </a:r>
            <a:r>
              <a:rPr lang="en-GB" i="1" dirty="0"/>
              <a:t>time</a:t>
            </a:r>
            <a:r>
              <a:rPr lang="en-GB" dirty="0"/>
              <a:t> (4).  The postman sauntered up to deliver the </a:t>
            </a:r>
            <a:r>
              <a:rPr lang="en-GB" i="1" dirty="0"/>
              <a:t>male</a:t>
            </a:r>
            <a:r>
              <a:rPr lang="en-GB" dirty="0"/>
              <a:t> (3) as a large lorry turned left onto the </a:t>
            </a:r>
            <a:r>
              <a:rPr lang="en-GB" i="1" dirty="0"/>
              <a:t>mane</a:t>
            </a:r>
            <a:r>
              <a:rPr lang="en-GB" dirty="0"/>
              <a:t> (4) road. </a:t>
            </a:r>
            <a:r>
              <a:rPr lang="en-GB" i="1" dirty="0"/>
              <a:t>Piece</a:t>
            </a:r>
            <a:r>
              <a:rPr lang="en-GB" dirty="0"/>
              <a:t> (3) was restored as the lorry departed and the </a:t>
            </a:r>
            <a:r>
              <a:rPr lang="en-GB" i="1" dirty="0"/>
              <a:t>pail</a:t>
            </a:r>
            <a:r>
              <a:rPr lang="en-GB" dirty="0"/>
              <a:t> (3) sunlight revealed a squirrel’s twitching </a:t>
            </a:r>
            <a:r>
              <a:rPr lang="en-GB" i="1" dirty="0"/>
              <a:t>tale</a:t>
            </a:r>
            <a:r>
              <a:rPr lang="en-GB" dirty="0"/>
              <a:t> (3) on the bird-table.</a:t>
            </a:r>
            <a:endParaRPr lang="en-GB" dirty="0"/>
          </a:p>
        </p:txBody>
      </p:sp>
    </p:spTree>
    <p:extLst>
      <p:ext uri="{BB962C8B-B14F-4D97-AF65-F5344CB8AC3E}">
        <p14:creationId xmlns:p14="http://schemas.microsoft.com/office/powerpoint/2010/main" val="40122817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76672"/>
            <a:ext cx="8686800" cy="5603453"/>
          </a:xfrm>
        </p:spPr>
        <p:txBody>
          <a:bodyPr/>
          <a:lstStyle/>
          <a:p>
            <a:pPr marL="0" indent="0">
              <a:buNone/>
            </a:pPr>
            <a:r>
              <a:rPr lang="en-GB" dirty="0"/>
              <a:t>Carrying the kitchen waist (3) up the garden, she saw a </a:t>
            </a:r>
            <a:r>
              <a:rPr lang="en-GB" i="1" dirty="0"/>
              <a:t>cue</a:t>
            </a:r>
            <a:r>
              <a:rPr lang="en-GB" dirty="0"/>
              <a:t> (4) forming down the road. It was </a:t>
            </a:r>
            <a:r>
              <a:rPr lang="en-GB" i="1" dirty="0"/>
              <a:t>plane</a:t>
            </a:r>
            <a:r>
              <a:rPr lang="en-GB" dirty="0"/>
              <a:t> (5) to see that the driver of a Fiat had not </a:t>
            </a:r>
            <a:r>
              <a:rPr lang="en-GB" i="1" dirty="0"/>
              <a:t>red</a:t>
            </a:r>
            <a:r>
              <a:rPr lang="en-GB" dirty="0"/>
              <a:t> (4) the One Way sign. She watched the </a:t>
            </a:r>
            <a:r>
              <a:rPr lang="en-GB" i="1" dirty="0"/>
              <a:t>seen</a:t>
            </a:r>
            <a:r>
              <a:rPr lang="en-GB" dirty="0"/>
              <a:t> (5) with interest as a large motorbike arrived with a </a:t>
            </a:r>
            <a:r>
              <a:rPr lang="en-GB" i="1" dirty="0"/>
              <a:t>raw</a:t>
            </a:r>
            <a:r>
              <a:rPr lang="en-GB" dirty="0"/>
              <a:t>, (4) the driver impatient with the </a:t>
            </a:r>
            <a:r>
              <a:rPr lang="en-GB" i="1" dirty="0"/>
              <a:t>weight</a:t>
            </a:r>
            <a:r>
              <a:rPr lang="en-GB" dirty="0"/>
              <a:t>. (4) He </a:t>
            </a:r>
            <a:r>
              <a:rPr lang="en-GB" i="1" dirty="0"/>
              <a:t>fort</a:t>
            </a:r>
            <a:r>
              <a:rPr lang="en-GB" dirty="0"/>
              <a:t> (5) his way through, the </a:t>
            </a:r>
            <a:r>
              <a:rPr lang="en-GB" i="1" dirty="0"/>
              <a:t>mussels</a:t>
            </a:r>
            <a:r>
              <a:rPr lang="en-GB" dirty="0"/>
              <a:t> (6) on his arms bulging, as reign (2) began to fall.  </a:t>
            </a:r>
            <a:r>
              <a:rPr lang="en-GB" i="1" dirty="0"/>
              <a:t>Ate</a:t>
            </a:r>
            <a:r>
              <a:rPr lang="en-GB" dirty="0"/>
              <a:t> (3) minutes later the police arrived and </a:t>
            </a:r>
            <a:r>
              <a:rPr lang="en-GB" i="1" dirty="0"/>
              <a:t>find</a:t>
            </a:r>
            <a:r>
              <a:rPr lang="en-GB" dirty="0"/>
              <a:t> (4) the Fiat driver. </a:t>
            </a:r>
          </a:p>
        </p:txBody>
      </p:sp>
    </p:spTree>
    <p:extLst>
      <p:ext uri="{BB962C8B-B14F-4D97-AF65-F5344CB8AC3E}">
        <p14:creationId xmlns:p14="http://schemas.microsoft.com/office/powerpoint/2010/main" val="259040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76672"/>
            <a:ext cx="8686800" cy="5760640"/>
          </a:xfrm>
        </p:spPr>
        <p:txBody>
          <a:bodyPr/>
          <a:lstStyle/>
          <a:p>
            <a:pPr marL="0" indent="0">
              <a:buNone/>
            </a:pPr>
            <a:r>
              <a:rPr lang="en-GB" dirty="0"/>
              <a:t>“I know I’m not </a:t>
            </a:r>
            <a:r>
              <a:rPr lang="en-GB" i="1" dirty="0"/>
              <a:t>aloud</a:t>
            </a:r>
            <a:r>
              <a:rPr lang="en-GB" dirty="0"/>
              <a:t> (4) that way but you shouldn’t </a:t>
            </a:r>
            <a:r>
              <a:rPr lang="en-GB" i="1" dirty="0"/>
              <a:t>prophet</a:t>
            </a:r>
            <a:r>
              <a:rPr lang="en-GB" dirty="0"/>
              <a:t> (4) from my mistake,” complained the driver. </a:t>
            </a:r>
          </a:p>
          <a:p>
            <a:pPr marL="0" indent="0">
              <a:buNone/>
            </a:pPr>
            <a:r>
              <a:rPr lang="en-GB" dirty="0"/>
              <a:t>Hearing a message on the radio, the policewoman replied, “We have to </a:t>
            </a:r>
            <a:r>
              <a:rPr lang="en-GB" i="1" dirty="0"/>
              <a:t>chute</a:t>
            </a:r>
            <a:r>
              <a:rPr lang="en-GB" dirty="0"/>
              <a:t> (5) off now, I hope this has </a:t>
            </a:r>
            <a:r>
              <a:rPr lang="en-GB" i="1" dirty="0"/>
              <a:t>taut</a:t>
            </a:r>
            <a:r>
              <a:rPr lang="en-GB" dirty="0"/>
              <a:t> (5) you a lesson.”</a:t>
            </a:r>
          </a:p>
          <a:p>
            <a:pPr marL="0" indent="0">
              <a:buNone/>
            </a:pPr>
            <a:r>
              <a:rPr lang="en-GB" dirty="0"/>
              <a:t>Freda went indoors and climbed the </a:t>
            </a:r>
            <a:r>
              <a:rPr lang="en-GB" i="1" dirty="0"/>
              <a:t>stares</a:t>
            </a:r>
            <a:r>
              <a:rPr lang="en-GB" dirty="0"/>
              <a:t>. (4) The </a:t>
            </a:r>
            <a:r>
              <a:rPr lang="en-GB" i="1" dirty="0"/>
              <a:t>storey</a:t>
            </a:r>
            <a:r>
              <a:rPr lang="en-GB" dirty="0"/>
              <a:t> (4) was fresh in her mind as she began to </a:t>
            </a:r>
            <a:r>
              <a:rPr lang="en-GB" i="1" dirty="0"/>
              <a:t>right</a:t>
            </a:r>
            <a:r>
              <a:rPr lang="en-GB" dirty="0"/>
              <a:t> (4) her diary. The </a:t>
            </a:r>
            <a:r>
              <a:rPr lang="en-GB" i="1" dirty="0"/>
              <a:t>raise</a:t>
            </a:r>
            <a:r>
              <a:rPr lang="en-GB" dirty="0"/>
              <a:t> (3) of the evening sun lit the room.</a:t>
            </a:r>
          </a:p>
        </p:txBody>
      </p:sp>
    </p:spTree>
    <p:extLst>
      <p:ext uri="{BB962C8B-B14F-4D97-AF65-F5344CB8AC3E}">
        <p14:creationId xmlns:p14="http://schemas.microsoft.com/office/powerpoint/2010/main" val="20366605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Clue 5 – identifying noun, verbs, adjectives and adverbs.</a:t>
            </a:r>
            <a:endParaRPr lang="en-GB" dirty="0"/>
          </a:p>
        </p:txBody>
      </p:sp>
      <p:sp>
        <p:nvSpPr>
          <p:cNvPr id="3" name="Content Placeholder 2"/>
          <p:cNvSpPr>
            <a:spLocks noGrp="1"/>
          </p:cNvSpPr>
          <p:nvPr>
            <p:ph idx="1"/>
          </p:nvPr>
        </p:nvSpPr>
        <p:spPr/>
        <p:txBody>
          <a:bodyPr/>
          <a:lstStyle/>
          <a:p>
            <a:pPr>
              <a:lnSpc>
                <a:spcPct val="115000"/>
              </a:lnSpc>
              <a:spcAft>
                <a:spcPts val="1000"/>
              </a:spcAft>
            </a:pPr>
            <a:r>
              <a:rPr lang="en-GB" dirty="0">
                <a:latin typeface="Calibri"/>
                <a:ea typeface="Calibri"/>
                <a:cs typeface="Times New Roman"/>
              </a:rPr>
              <a:t>Highlight the first letter of every noun in the first paragraph, every adjective in the second paragraph etc</a:t>
            </a:r>
            <a:r>
              <a:rPr lang="en-GB" dirty="0" smtClean="0">
                <a:latin typeface="Calibri"/>
                <a:ea typeface="Calibri"/>
                <a:cs typeface="Times New Roman"/>
              </a:rPr>
              <a:t>.</a:t>
            </a:r>
          </a:p>
          <a:p>
            <a:pPr>
              <a:lnSpc>
                <a:spcPct val="115000"/>
              </a:lnSpc>
              <a:spcAft>
                <a:spcPts val="1000"/>
              </a:spcAft>
            </a:pPr>
            <a:r>
              <a:rPr lang="en-GB" dirty="0" smtClean="0">
                <a:latin typeface="Calibri"/>
                <a:ea typeface="Calibri"/>
                <a:cs typeface="Times New Roman"/>
              </a:rPr>
              <a:t>Read the message.</a:t>
            </a:r>
            <a:endParaRPr lang="en-GB" dirty="0">
              <a:latin typeface="Calibri"/>
              <a:ea typeface="Calibri"/>
              <a:cs typeface="Times New Roman"/>
            </a:endParaRPr>
          </a:p>
          <a:p>
            <a:endParaRPr lang="en-GB" dirty="0"/>
          </a:p>
        </p:txBody>
      </p:sp>
    </p:spTree>
    <p:extLst>
      <p:ext uri="{BB962C8B-B14F-4D97-AF65-F5344CB8AC3E}">
        <p14:creationId xmlns:p14="http://schemas.microsoft.com/office/powerpoint/2010/main" val="3910831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Peter\AppData\Local\Microsoft\Windows\Temporary Internet Files\Content.IE5\7Z2QXW3P\MC900301100[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87283"/>
            <a:ext cx="2088232" cy="199689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Peter\AppData\Local\Microsoft\Windows\Temporary Internet Files\Content.IE5\NZRCHNM5\MC90029545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0892" y="332656"/>
            <a:ext cx="2031500" cy="20116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39552" y="2708920"/>
            <a:ext cx="8311371" cy="1754326"/>
          </a:xfrm>
          <a:prstGeom prst="rect">
            <a:avLst/>
          </a:prstGeom>
        </p:spPr>
        <p:txBody>
          <a:bodyPr wrap="square">
            <a:spAutoFit/>
          </a:bodyPr>
          <a:lstStyle/>
          <a:p>
            <a:r>
              <a:rPr lang="en-GB" sz="3600" b="1" dirty="0"/>
              <a:t>The </a:t>
            </a:r>
            <a:r>
              <a:rPr lang="en-GB" sz="3600" b="1" dirty="0" err="1"/>
              <a:t>Spag</a:t>
            </a:r>
            <a:r>
              <a:rPr lang="en-GB" sz="3600" b="1" dirty="0"/>
              <a:t> </a:t>
            </a:r>
            <a:r>
              <a:rPr lang="en-GB" sz="3600" b="1" dirty="0" err="1"/>
              <a:t>Bol</a:t>
            </a:r>
            <a:r>
              <a:rPr lang="en-GB" sz="3600" b="1" dirty="0"/>
              <a:t> restaurant had for several years been recognised as the top Italian restaurant in London.</a:t>
            </a:r>
            <a:endParaRPr lang="en-GB" sz="3600" dirty="0"/>
          </a:p>
        </p:txBody>
      </p:sp>
      <p:pic>
        <p:nvPicPr>
          <p:cNvPr id="3076" name="Picture 4" descr="C:\Users\Peter\AppData\Local\Microsoft\Windows\Temporary Internet Files\Content.IE5\EBIQEIWZ\MC90004004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95783" y="4725144"/>
            <a:ext cx="1835201" cy="1711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230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48680"/>
            <a:ext cx="8686800" cy="5688632"/>
          </a:xfrm>
        </p:spPr>
        <p:txBody>
          <a:bodyPr>
            <a:normAutofit lnSpcReduction="10000"/>
          </a:bodyPr>
          <a:lstStyle/>
          <a:p>
            <a:r>
              <a:rPr lang="en-GB" dirty="0"/>
              <a:t>The tiger crept slowly towards the sleeping hyena. A nearby elephant was being washed by a keeper. An iguana, an interesting lizard, lay camouflaged amongst the leaves. Eric and Rachel, full of hope, began their ascent to the summit. (nouns)</a:t>
            </a:r>
          </a:p>
          <a:p>
            <a:r>
              <a:rPr lang="en-GB" dirty="0"/>
              <a:t>It was a beautiful day and the evergreen rainforest teemed with life. The energetic walkers soon passed the nearby monument . There was a tense moment as an orange snake leapt towards Rachel but she dodged it easily. (adjectives)</a:t>
            </a:r>
          </a:p>
        </p:txBody>
      </p:sp>
    </p:spTree>
    <p:extLst>
      <p:ext uri="{BB962C8B-B14F-4D97-AF65-F5344CB8AC3E}">
        <p14:creationId xmlns:p14="http://schemas.microsoft.com/office/powerpoint/2010/main" val="7492277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76672"/>
            <a:ext cx="8686800" cy="5603453"/>
          </a:xfrm>
        </p:spPr>
        <p:txBody>
          <a:bodyPr>
            <a:normAutofit fontScale="85000" lnSpcReduction="20000"/>
          </a:bodyPr>
          <a:lstStyle/>
          <a:p>
            <a:pPr marL="0" indent="0">
              <a:buNone/>
            </a:pPr>
            <a:r>
              <a:rPr lang="en-GB" dirty="0"/>
              <a:t>A wild boar ferreted among the dead leaves and opened a seed capsule.</a:t>
            </a:r>
          </a:p>
          <a:p>
            <a:pPr marL="0" indent="0">
              <a:buNone/>
            </a:pPr>
            <a:r>
              <a:rPr lang="en-GB" dirty="0"/>
              <a:t>“I understand,” remarked Eric, “Those seedpods smell so strongly, animals turn up from miles around.”</a:t>
            </a:r>
          </a:p>
          <a:p>
            <a:pPr marL="0" indent="0">
              <a:buNone/>
            </a:pPr>
            <a:r>
              <a:rPr lang="en-GB" dirty="0"/>
              <a:t>“I agree with you,” grunted Rachel. (verbs</a:t>
            </a:r>
            <a:r>
              <a:rPr lang="en-GB" dirty="0" smtClean="0"/>
              <a:t>)</a:t>
            </a:r>
          </a:p>
          <a:p>
            <a:pPr marL="0" indent="0">
              <a:buNone/>
            </a:pPr>
            <a:endParaRPr lang="en-GB" dirty="0"/>
          </a:p>
          <a:p>
            <a:pPr marL="0" indent="0">
              <a:buNone/>
            </a:pPr>
            <a:r>
              <a:rPr lang="en-GB" dirty="0"/>
              <a:t> The two climbers became painfully aware of large number of mosquitoes who were avidly homing in on them. They reluctantly decided to stop for the night. Tiredly, they erected their tent and  dragged their bodies inside. Lying under their mosquito nets, they listened interestingly to the loud calls of the nearby bull frogs as they enticingly tried to attract mates. </a:t>
            </a:r>
          </a:p>
          <a:p>
            <a:pPr marL="0" indent="0">
              <a:buNone/>
            </a:pPr>
            <a:r>
              <a:rPr lang="en-GB" dirty="0"/>
              <a:t>Suddenly they were disturbed by a loud crash behind them</a:t>
            </a:r>
            <a:r>
              <a:rPr lang="en-GB" dirty="0" smtClean="0"/>
              <a:t>….(</a:t>
            </a:r>
            <a:r>
              <a:rPr lang="en-GB" dirty="0"/>
              <a:t>adverbs)</a:t>
            </a:r>
          </a:p>
          <a:p>
            <a:endParaRPr lang="en-GB" dirty="0"/>
          </a:p>
        </p:txBody>
      </p:sp>
    </p:spTree>
    <p:extLst>
      <p:ext uri="{BB962C8B-B14F-4D97-AF65-F5344CB8AC3E}">
        <p14:creationId xmlns:p14="http://schemas.microsoft.com/office/powerpoint/2010/main" val="2913673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 – clue 1</a:t>
            </a:r>
            <a:endParaRPr lang="en-GB" dirty="0"/>
          </a:p>
        </p:txBody>
      </p:sp>
      <p:sp>
        <p:nvSpPr>
          <p:cNvPr id="3" name="Content Placeholder 2"/>
          <p:cNvSpPr>
            <a:spLocks noGrp="1"/>
          </p:cNvSpPr>
          <p:nvPr>
            <p:ph idx="1"/>
          </p:nvPr>
        </p:nvSpPr>
        <p:spPr/>
        <p:txBody>
          <a:bodyPr>
            <a:normAutofit fontScale="47500" lnSpcReduction="20000"/>
          </a:bodyPr>
          <a:lstStyle/>
          <a:p>
            <a:pPr>
              <a:lnSpc>
                <a:spcPct val="115000"/>
              </a:lnSpc>
              <a:spcAft>
                <a:spcPts val="1000"/>
              </a:spcAft>
            </a:pPr>
            <a:r>
              <a:rPr lang="en-GB" dirty="0">
                <a:latin typeface="Calibri"/>
                <a:ea typeface="Calibri"/>
                <a:cs typeface="Times New Roman"/>
              </a:rPr>
              <a:t>Freddy and June walked past a dog chasing its tail outside Jac</a:t>
            </a:r>
            <a:r>
              <a:rPr lang="en-GB" dirty="0">
                <a:highlight>
                  <a:srgbClr val="FF0000"/>
                </a:highlight>
                <a:latin typeface="Calibri"/>
                <a:ea typeface="Calibri"/>
                <a:cs typeface="Times New Roman"/>
              </a:rPr>
              <a:t>k</a:t>
            </a:r>
            <a:r>
              <a:rPr lang="en-GB" dirty="0">
                <a:latin typeface="Calibri"/>
                <a:ea typeface="Calibri"/>
                <a:cs typeface="Times New Roman"/>
              </a:rPr>
              <a:t>’s house. They paused outside the greengrocer, where plums, apples, oranges and pears were on sale. The tangerines (10 for £1) particularly caught their eye.</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“It </a:t>
            </a:r>
            <a:r>
              <a:rPr lang="en-GB" dirty="0">
                <a:highlight>
                  <a:srgbClr val="FF0000"/>
                </a:highlight>
                <a:latin typeface="Calibri"/>
                <a:ea typeface="Calibri"/>
                <a:cs typeface="Times New Roman"/>
              </a:rPr>
              <a:t>i</a:t>
            </a:r>
            <a:r>
              <a:rPr lang="en-GB" dirty="0">
                <a:latin typeface="Calibri"/>
                <a:ea typeface="Calibri"/>
                <a:cs typeface="Times New Roman"/>
              </a:rPr>
              <a:t>s cold,” commented Freddy as they entered Laure</a:t>
            </a:r>
            <a:r>
              <a:rPr lang="en-GB" dirty="0">
                <a:highlight>
                  <a:srgbClr val="FF0000"/>
                </a:highlight>
                <a:latin typeface="Calibri"/>
                <a:ea typeface="Calibri"/>
                <a:cs typeface="Times New Roman"/>
              </a:rPr>
              <a:t>l</a:t>
            </a:r>
            <a:r>
              <a:rPr lang="en-GB" dirty="0">
                <a:latin typeface="Calibri"/>
                <a:ea typeface="Calibri"/>
                <a:cs typeface="Times New Roman"/>
              </a:rPr>
              <a:t>’s Launderette. A dim light bulb shone its weak glow round the room. He emptied the first bag. Jil</a:t>
            </a:r>
            <a:r>
              <a:rPr lang="en-GB" dirty="0">
                <a:highlight>
                  <a:srgbClr val="FF0000"/>
                </a:highlight>
                <a:latin typeface="Calibri"/>
                <a:ea typeface="Calibri"/>
                <a:cs typeface="Times New Roman"/>
              </a:rPr>
              <a:t>l</a:t>
            </a:r>
            <a:r>
              <a:rPr lang="en-GB" dirty="0">
                <a:latin typeface="Calibri"/>
                <a:ea typeface="Calibri"/>
                <a:cs typeface="Times New Roman"/>
              </a:rPr>
              <a:t>’s trousers, Reec</a:t>
            </a:r>
            <a:r>
              <a:rPr lang="en-GB" dirty="0">
                <a:highlight>
                  <a:srgbClr val="FF0000"/>
                </a:highlight>
                <a:latin typeface="Calibri"/>
                <a:ea typeface="Calibri"/>
                <a:cs typeface="Times New Roman"/>
              </a:rPr>
              <a:t>e</a:t>
            </a:r>
            <a:r>
              <a:rPr lang="en-GB" dirty="0">
                <a:latin typeface="Calibri"/>
                <a:ea typeface="Calibri"/>
                <a:cs typeface="Times New Roman"/>
              </a:rPr>
              <a:t>’s pants and Olive</a:t>
            </a:r>
            <a:r>
              <a:rPr lang="en-GB" dirty="0">
                <a:highlight>
                  <a:srgbClr val="FF0000"/>
                </a:highlight>
                <a:latin typeface="Calibri"/>
                <a:ea typeface="Calibri"/>
                <a:cs typeface="Times New Roman"/>
              </a:rPr>
              <a:t>r</a:t>
            </a:r>
            <a:r>
              <a:rPr lang="en-GB" dirty="0">
                <a:latin typeface="Calibri"/>
                <a:ea typeface="Calibri"/>
                <a:cs typeface="Times New Roman"/>
              </a:rPr>
              <a:t>’s shirt fell out on the floor. From his second bag, Bernar</a:t>
            </a:r>
            <a:r>
              <a:rPr lang="en-GB" dirty="0">
                <a:highlight>
                  <a:srgbClr val="FF0000"/>
                </a:highlight>
                <a:latin typeface="Calibri"/>
                <a:ea typeface="Calibri"/>
                <a:cs typeface="Times New Roman"/>
              </a:rPr>
              <a:t>d</a:t>
            </a:r>
            <a:r>
              <a:rPr lang="en-GB" dirty="0">
                <a:latin typeface="Calibri"/>
                <a:ea typeface="Calibri"/>
                <a:cs typeface="Times New Roman"/>
              </a:rPr>
              <a:t>’s jacket, Ott</a:t>
            </a:r>
            <a:r>
              <a:rPr lang="en-GB" dirty="0">
                <a:highlight>
                  <a:srgbClr val="FF0000"/>
                </a:highlight>
                <a:latin typeface="Calibri"/>
                <a:ea typeface="Calibri"/>
                <a:cs typeface="Times New Roman"/>
              </a:rPr>
              <a:t>o</a:t>
            </a:r>
            <a:r>
              <a:rPr lang="en-GB" dirty="0">
                <a:latin typeface="Calibri"/>
                <a:ea typeface="Calibri"/>
                <a:cs typeface="Times New Roman"/>
              </a:rPr>
              <a:t>’s socks, Oliv</a:t>
            </a:r>
            <a:r>
              <a:rPr lang="en-GB" dirty="0">
                <a:highlight>
                  <a:srgbClr val="FF0000"/>
                </a:highlight>
                <a:latin typeface="Calibri"/>
                <a:ea typeface="Calibri"/>
                <a:cs typeface="Times New Roman"/>
              </a:rPr>
              <a:t>e</a:t>
            </a:r>
            <a:r>
              <a:rPr lang="en-GB" dirty="0">
                <a:latin typeface="Calibri"/>
                <a:ea typeface="Calibri"/>
                <a:cs typeface="Times New Roman"/>
              </a:rPr>
              <a:t>’s skirt and Charle</a:t>
            </a:r>
            <a:r>
              <a:rPr lang="en-GB" dirty="0">
                <a:highlight>
                  <a:srgbClr val="FF0000"/>
                </a:highlight>
                <a:latin typeface="Calibri"/>
                <a:ea typeface="Calibri"/>
                <a:cs typeface="Times New Roman"/>
              </a:rPr>
              <a:t>s</a:t>
            </a:r>
            <a:r>
              <a:rPr lang="en-GB" dirty="0">
                <a:latin typeface="Calibri"/>
                <a:ea typeface="Calibri"/>
                <a:cs typeface="Times New Roman"/>
              </a:rPr>
              <a:t>’s vests tumbled out.</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“I can</a:t>
            </a:r>
            <a:r>
              <a:rPr lang="en-GB" dirty="0">
                <a:highlight>
                  <a:srgbClr val="FF0000"/>
                </a:highlight>
                <a:latin typeface="Calibri"/>
                <a:ea typeface="Calibri"/>
                <a:cs typeface="Times New Roman"/>
              </a:rPr>
              <a:t>no</a:t>
            </a:r>
            <a:r>
              <a:rPr lang="en-GB" dirty="0">
                <a:latin typeface="Calibri"/>
                <a:ea typeface="Calibri"/>
                <a:cs typeface="Times New Roman"/>
              </a:rPr>
              <a:t>t believe the smell of Ber</a:t>
            </a:r>
            <a:r>
              <a:rPr lang="en-GB" dirty="0">
                <a:highlight>
                  <a:srgbClr val="FF0000"/>
                </a:highlight>
                <a:latin typeface="Calibri"/>
                <a:ea typeface="Calibri"/>
                <a:cs typeface="Times New Roman"/>
              </a:rPr>
              <a:t>t</a:t>
            </a:r>
            <a:r>
              <a:rPr lang="en-GB" dirty="0">
                <a:latin typeface="Calibri"/>
                <a:ea typeface="Calibri"/>
                <a:cs typeface="Times New Roman"/>
              </a:rPr>
              <a:t>’s smalls. We </a:t>
            </a:r>
            <a:r>
              <a:rPr lang="en-GB" dirty="0">
                <a:highlight>
                  <a:srgbClr val="FF0000"/>
                </a:highlight>
                <a:latin typeface="Calibri"/>
                <a:ea typeface="Calibri"/>
                <a:cs typeface="Times New Roman"/>
              </a:rPr>
              <a:t>ha</a:t>
            </a:r>
            <a:r>
              <a:rPr lang="en-GB" dirty="0">
                <a:latin typeface="Calibri"/>
                <a:ea typeface="Calibri"/>
                <a:cs typeface="Times New Roman"/>
              </a:rPr>
              <a:t>ve got a job on our hands here.”</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“Good job we brought some of </a:t>
            </a:r>
            <a:r>
              <a:rPr lang="en-GB" dirty="0" err="1">
                <a:latin typeface="Calibri"/>
                <a:ea typeface="Calibri"/>
                <a:cs typeface="Times New Roman"/>
              </a:rPr>
              <a:t>Vi</a:t>
            </a:r>
            <a:r>
              <a:rPr lang="en-GB" dirty="0" err="1">
                <a:highlight>
                  <a:srgbClr val="FF0000"/>
                </a:highlight>
                <a:latin typeface="Calibri"/>
                <a:ea typeface="Calibri"/>
                <a:cs typeface="Times New Roman"/>
              </a:rPr>
              <a:t>v</a:t>
            </a:r>
            <a:r>
              <a:rPr lang="en-GB" dirty="0" err="1">
                <a:latin typeface="Calibri"/>
                <a:ea typeface="Calibri"/>
                <a:cs typeface="Times New Roman"/>
              </a:rPr>
              <a:t>’s</a:t>
            </a:r>
            <a:r>
              <a:rPr lang="en-GB" dirty="0">
                <a:latin typeface="Calibri"/>
                <a:ea typeface="Calibri"/>
                <a:cs typeface="Times New Roman"/>
              </a:rPr>
              <a:t> special washing powder and Ev</a:t>
            </a:r>
            <a:r>
              <a:rPr lang="en-GB" dirty="0">
                <a:highlight>
                  <a:srgbClr val="FF0000"/>
                </a:highlight>
                <a:latin typeface="Calibri"/>
                <a:ea typeface="Calibri"/>
                <a:cs typeface="Times New Roman"/>
              </a:rPr>
              <a:t>e</a:t>
            </a:r>
            <a:r>
              <a:rPr lang="en-GB" dirty="0">
                <a:latin typeface="Calibri"/>
                <a:ea typeface="Calibri"/>
                <a:cs typeface="Times New Roman"/>
              </a:rPr>
              <a:t>’s softener; I </a:t>
            </a:r>
            <a:r>
              <a:rPr lang="en-GB" dirty="0">
                <a:highlight>
                  <a:srgbClr val="FF0000"/>
                </a:highlight>
                <a:latin typeface="Calibri"/>
                <a:ea typeface="Calibri"/>
                <a:cs typeface="Times New Roman"/>
              </a:rPr>
              <a:t>a</a:t>
            </a:r>
            <a:r>
              <a:rPr lang="en-GB" dirty="0">
                <a:latin typeface="Calibri"/>
                <a:ea typeface="Calibri"/>
                <a:cs typeface="Times New Roman"/>
              </a:rPr>
              <a:t>m so pleased we remembered them.”</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“Do you remember Deni</a:t>
            </a:r>
            <a:r>
              <a:rPr lang="en-GB" dirty="0">
                <a:highlight>
                  <a:srgbClr val="FF0000"/>
                </a:highlight>
                <a:latin typeface="Calibri"/>
                <a:ea typeface="Calibri"/>
                <a:cs typeface="Times New Roman"/>
              </a:rPr>
              <a:t>s</a:t>
            </a:r>
            <a:r>
              <a:rPr lang="en-GB" dirty="0">
                <a:latin typeface="Calibri"/>
                <a:ea typeface="Calibri"/>
                <a:cs typeface="Times New Roman"/>
              </a:rPr>
              <a:t>’s jumpers? They were really gross”</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“You </a:t>
            </a:r>
            <a:r>
              <a:rPr lang="en-GB" dirty="0">
                <a:highlight>
                  <a:srgbClr val="FF0000"/>
                </a:highlight>
                <a:latin typeface="Calibri"/>
                <a:ea typeface="Calibri"/>
                <a:cs typeface="Times New Roman"/>
              </a:rPr>
              <a:t>a</a:t>
            </a:r>
            <a:r>
              <a:rPr lang="en-GB" dirty="0">
                <a:latin typeface="Calibri"/>
                <a:ea typeface="Calibri"/>
                <a:cs typeface="Times New Roman"/>
              </a:rPr>
              <a:t>re right there. They were nearly as bad as Sa</a:t>
            </a:r>
            <a:r>
              <a:rPr lang="en-GB" dirty="0">
                <a:highlight>
                  <a:srgbClr val="FF0000"/>
                </a:highlight>
                <a:latin typeface="Calibri"/>
                <a:ea typeface="Calibri"/>
                <a:cs typeface="Times New Roman"/>
              </a:rPr>
              <a:t>m</a:t>
            </a:r>
            <a:r>
              <a:rPr lang="en-GB" dirty="0">
                <a:latin typeface="Calibri"/>
                <a:ea typeface="Calibri"/>
                <a:cs typeface="Times New Roman"/>
              </a:rPr>
              <a:t>’s pyjamas. </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June gazed across the street. Situated between the shop selling boy</a:t>
            </a:r>
            <a:r>
              <a:rPr lang="en-GB" dirty="0">
                <a:highlight>
                  <a:srgbClr val="FF0000"/>
                </a:highlight>
                <a:latin typeface="Calibri"/>
                <a:ea typeface="Calibri"/>
                <a:cs typeface="Times New Roman"/>
              </a:rPr>
              <a:t>s</a:t>
            </a:r>
            <a:r>
              <a:rPr lang="en-GB" dirty="0">
                <a:latin typeface="Calibri"/>
                <a:ea typeface="Calibri"/>
                <a:cs typeface="Times New Roman"/>
              </a:rPr>
              <a:t>’ toys and a lamp post, which looked like an em</a:t>
            </a:r>
            <a:r>
              <a:rPr lang="en-GB" dirty="0">
                <a:highlight>
                  <a:srgbClr val="FF0000"/>
                </a:highlight>
                <a:latin typeface="Calibri"/>
                <a:ea typeface="Calibri"/>
                <a:cs typeface="Times New Roman"/>
              </a:rPr>
              <a:t>u</a:t>
            </a:r>
            <a:r>
              <a:rPr lang="en-GB" dirty="0">
                <a:latin typeface="Calibri"/>
                <a:ea typeface="Calibri"/>
                <a:cs typeface="Times New Roman"/>
              </a:rPr>
              <a:t>’s head, were the me</a:t>
            </a:r>
            <a:r>
              <a:rPr lang="en-GB" dirty="0">
                <a:highlight>
                  <a:srgbClr val="FF0000"/>
                </a:highlight>
                <a:latin typeface="Calibri"/>
                <a:ea typeface="Calibri"/>
                <a:cs typeface="Times New Roman"/>
              </a:rPr>
              <a:t>n</a:t>
            </a:r>
            <a:r>
              <a:rPr lang="en-GB" dirty="0">
                <a:latin typeface="Calibri"/>
                <a:ea typeface="Calibri"/>
                <a:cs typeface="Times New Roman"/>
              </a:rPr>
              <a:t>’s toilets.</a:t>
            </a:r>
            <a:endParaRPr lang="en-GB" sz="2400" dirty="0">
              <a:latin typeface="Calibri"/>
              <a:ea typeface="Calibri"/>
              <a:cs typeface="Times New Roman"/>
            </a:endParaRPr>
          </a:p>
          <a:p>
            <a:r>
              <a:rPr lang="en-GB" dirty="0">
                <a:latin typeface="Calibri"/>
                <a:ea typeface="Calibri"/>
                <a:cs typeface="Times New Roman"/>
              </a:rPr>
              <a:t>“What a pi</a:t>
            </a:r>
            <a:r>
              <a:rPr lang="en-GB" dirty="0">
                <a:highlight>
                  <a:srgbClr val="FF0000"/>
                </a:highlight>
                <a:latin typeface="Calibri"/>
                <a:ea typeface="Calibri"/>
                <a:cs typeface="Times New Roman"/>
              </a:rPr>
              <a:t>g</a:t>
            </a:r>
            <a:r>
              <a:rPr lang="en-GB" dirty="0">
                <a:latin typeface="Calibri"/>
                <a:ea typeface="Calibri"/>
                <a:cs typeface="Times New Roman"/>
              </a:rPr>
              <a:t>’s ear they have made of the High Street,” she thought.</a:t>
            </a:r>
            <a:endParaRPr lang="en-GB" dirty="0"/>
          </a:p>
        </p:txBody>
      </p:sp>
      <p:sp>
        <p:nvSpPr>
          <p:cNvPr id="4" name="Text Box 2"/>
          <p:cNvSpPr txBox="1">
            <a:spLocks noChangeArrowheads="1"/>
          </p:cNvSpPr>
          <p:nvPr/>
        </p:nvSpPr>
        <p:spPr bwMode="auto">
          <a:xfrm>
            <a:off x="6588224" y="5589240"/>
            <a:ext cx="2085975" cy="4235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15000"/>
              </a:lnSpc>
              <a:spcAft>
                <a:spcPts val="1000"/>
              </a:spcAft>
            </a:pPr>
            <a:r>
              <a:rPr lang="en-GB" sz="1100">
                <a:effectLst/>
                <a:latin typeface="Calibri"/>
                <a:ea typeface="Calibri"/>
                <a:cs typeface="Times New Roman"/>
              </a:rPr>
              <a:t>Killer does not have a Samsung</a:t>
            </a:r>
          </a:p>
        </p:txBody>
      </p:sp>
    </p:spTree>
    <p:extLst>
      <p:ext uri="{BB962C8B-B14F-4D97-AF65-F5344CB8AC3E}">
        <p14:creationId xmlns:p14="http://schemas.microsoft.com/office/powerpoint/2010/main" val="3009250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Clue 2 answers</a:t>
            </a:r>
            <a:endParaRPr lang="en-GB" dirty="0"/>
          </a:p>
        </p:txBody>
      </p:sp>
      <p:sp>
        <p:nvSpPr>
          <p:cNvPr id="3" name="Content Placeholder 2"/>
          <p:cNvSpPr>
            <a:spLocks noGrp="1"/>
          </p:cNvSpPr>
          <p:nvPr>
            <p:ph idx="1"/>
          </p:nvPr>
        </p:nvSpPr>
        <p:spPr/>
        <p:txBody>
          <a:bodyPr>
            <a:normAutofit fontScale="47500" lnSpcReduction="20000"/>
          </a:bodyPr>
          <a:lstStyle/>
          <a:p>
            <a:pPr algn="ctr">
              <a:lnSpc>
                <a:spcPct val="115000"/>
              </a:lnSpc>
              <a:spcAft>
                <a:spcPts val="1000"/>
              </a:spcAft>
            </a:pPr>
            <a:r>
              <a:rPr lang="en-GB" sz="3600" b="1" dirty="0">
                <a:latin typeface="Calibri"/>
                <a:ea typeface="Calibri"/>
                <a:cs typeface="Times New Roman"/>
              </a:rPr>
              <a:t>Clue 2 – Commas</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Ruth made a mental note of what she needed: trout, </a:t>
            </a:r>
            <a:r>
              <a:rPr lang="en-GB" dirty="0">
                <a:highlight>
                  <a:srgbClr val="FF0000"/>
                </a:highlight>
                <a:latin typeface="Calibri"/>
                <a:ea typeface="Calibri"/>
                <a:cs typeface="Times New Roman"/>
              </a:rPr>
              <a:t>k</a:t>
            </a:r>
            <a:r>
              <a:rPr lang="en-GB" dirty="0">
                <a:latin typeface="Calibri"/>
                <a:ea typeface="Calibri"/>
                <a:cs typeface="Times New Roman"/>
              </a:rPr>
              <a:t>ippers, </a:t>
            </a:r>
            <a:r>
              <a:rPr lang="en-GB" dirty="0">
                <a:highlight>
                  <a:srgbClr val="FF0000"/>
                </a:highlight>
                <a:latin typeface="Calibri"/>
                <a:ea typeface="Calibri"/>
                <a:cs typeface="Times New Roman"/>
              </a:rPr>
              <a:t>i</a:t>
            </a:r>
            <a:r>
              <a:rPr lang="en-GB" dirty="0">
                <a:latin typeface="Calibri"/>
                <a:ea typeface="Calibri"/>
                <a:cs typeface="Times New Roman"/>
              </a:rPr>
              <a:t>ce, </a:t>
            </a:r>
            <a:r>
              <a:rPr lang="en-GB" dirty="0">
                <a:highlight>
                  <a:srgbClr val="FF0000"/>
                </a:highlight>
                <a:latin typeface="Calibri"/>
                <a:ea typeface="Calibri"/>
                <a:cs typeface="Times New Roman"/>
              </a:rPr>
              <a:t>l</a:t>
            </a:r>
            <a:r>
              <a:rPr lang="en-GB" dirty="0">
                <a:latin typeface="Calibri"/>
                <a:ea typeface="Calibri"/>
                <a:cs typeface="Times New Roman"/>
              </a:rPr>
              <a:t>entils, </a:t>
            </a:r>
            <a:r>
              <a:rPr lang="en-GB" dirty="0">
                <a:highlight>
                  <a:srgbClr val="FF0000"/>
                </a:highlight>
                <a:latin typeface="Calibri"/>
                <a:ea typeface="Calibri"/>
                <a:cs typeface="Times New Roman"/>
              </a:rPr>
              <a:t>l</a:t>
            </a:r>
            <a:r>
              <a:rPr lang="en-GB" dirty="0">
                <a:latin typeface="Calibri"/>
                <a:ea typeface="Calibri"/>
                <a:cs typeface="Times New Roman"/>
              </a:rPr>
              <a:t>eeks, </a:t>
            </a:r>
            <a:r>
              <a:rPr lang="en-GB" dirty="0">
                <a:highlight>
                  <a:srgbClr val="FF0000"/>
                </a:highlight>
                <a:latin typeface="Calibri"/>
                <a:ea typeface="Calibri"/>
                <a:cs typeface="Times New Roman"/>
              </a:rPr>
              <a:t>e</a:t>
            </a:r>
            <a:r>
              <a:rPr lang="en-GB" dirty="0">
                <a:latin typeface="Calibri"/>
                <a:ea typeface="Calibri"/>
                <a:cs typeface="Times New Roman"/>
              </a:rPr>
              <a:t>ggs and tofu. Her son John, </a:t>
            </a:r>
            <a:r>
              <a:rPr lang="en-GB" dirty="0">
                <a:highlight>
                  <a:srgbClr val="FF0000"/>
                </a:highlight>
                <a:latin typeface="Calibri"/>
                <a:ea typeface="Calibri"/>
                <a:cs typeface="Times New Roman"/>
              </a:rPr>
              <a:t>r</a:t>
            </a:r>
            <a:r>
              <a:rPr lang="en-GB" dirty="0">
                <a:latin typeface="Calibri"/>
                <a:ea typeface="Calibri"/>
                <a:cs typeface="Times New Roman"/>
              </a:rPr>
              <a:t>ed from lying in the sun, </a:t>
            </a:r>
            <a:r>
              <a:rPr lang="en-GB" dirty="0">
                <a:highlight>
                  <a:srgbClr val="FF0000"/>
                </a:highlight>
                <a:latin typeface="Calibri"/>
                <a:ea typeface="Calibri"/>
                <a:cs typeface="Times New Roman"/>
              </a:rPr>
              <a:t>s</a:t>
            </a:r>
            <a:r>
              <a:rPr lang="en-GB" dirty="0">
                <a:latin typeface="Calibri"/>
                <a:ea typeface="Calibri"/>
                <a:cs typeface="Times New Roman"/>
              </a:rPr>
              <a:t>tarted to discuss his up-coming birthday.</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“What I really want is a new pet,” </a:t>
            </a:r>
            <a:r>
              <a:rPr lang="en-GB" dirty="0">
                <a:highlight>
                  <a:srgbClr val="FF0000"/>
                </a:highlight>
                <a:latin typeface="Calibri"/>
                <a:ea typeface="Calibri"/>
                <a:cs typeface="Times New Roman"/>
              </a:rPr>
              <a:t>p</a:t>
            </a:r>
            <a:r>
              <a:rPr lang="en-GB" dirty="0">
                <a:latin typeface="Calibri"/>
                <a:ea typeface="Calibri"/>
                <a:cs typeface="Times New Roman"/>
              </a:rPr>
              <a:t>roclaimed the 10 year old.</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“Pets aren’t just for birthdays – they’re for life,” </a:t>
            </a:r>
            <a:r>
              <a:rPr lang="en-GB" dirty="0">
                <a:highlight>
                  <a:srgbClr val="FF0000"/>
                </a:highlight>
                <a:latin typeface="Calibri"/>
                <a:ea typeface="Calibri"/>
                <a:cs typeface="Times New Roman"/>
              </a:rPr>
              <a:t>e</a:t>
            </a:r>
            <a:r>
              <a:rPr lang="en-GB" dirty="0">
                <a:latin typeface="Calibri"/>
                <a:ea typeface="Calibri"/>
                <a:cs typeface="Times New Roman"/>
              </a:rPr>
              <a:t>xplained his mother.</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“You never buy me what I really want. </a:t>
            </a:r>
            <a:r>
              <a:rPr lang="en-GB" dirty="0" err="1">
                <a:latin typeface="Calibri"/>
                <a:ea typeface="Calibri"/>
                <a:cs typeface="Times New Roman"/>
              </a:rPr>
              <a:t>Callum’s</a:t>
            </a:r>
            <a:r>
              <a:rPr lang="en-GB" dirty="0">
                <a:latin typeface="Calibri"/>
                <a:ea typeface="Calibri"/>
                <a:cs typeface="Times New Roman"/>
              </a:rPr>
              <a:t> Mum is letting him choose from a list: crocodile, </a:t>
            </a:r>
            <a:r>
              <a:rPr lang="en-GB" dirty="0">
                <a:highlight>
                  <a:srgbClr val="FF0000"/>
                </a:highlight>
                <a:latin typeface="Calibri"/>
                <a:ea typeface="Calibri"/>
                <a:cs typeface="Times New Roman"/>
              </a:rPr>
              <a:t>t</a:t>
            </a:r>
            <a:r>
              <a:rPr lang="en-GB" dirty="0">
                <a:latin typeface="Calibri"/>
                <a:ea typeface="Calibri"/>
                <a:cs typeface="Times New Roman"/>
              </a:rPr>
              <a:t>arantula, </a:t>
            </a:r>
            <a:r>
              <a:rPr lang="en-GB" dirty="0">
                <a:highlight>
                  <a:srgbClr val="FF0000"/>
                </a:highlight>
                <a:latin typeface="Calibri"/>
                <a:ea typeface="Calibri"/>
                <a:cs typeface="Times New Roman"/>
              </a:rPr>
              <a:t>i</a:t>
            </a:r>
            <a:r>
              <a:rPr lang="en-GB" dirty="0">
                <a:latin typeface="Calibri"/>
                <a:ea typeface="Calibri"/>
                <a:cs typeface="Times New Roman"/>
              </a:rPr>
              <a:t>guana, </a:t>
            </a:r>
            <a:r>
              <a:rPr lang="en-GB" dirty="0">
                <a:highlight>
                  <a:srgbClr val="FF0000"/>
                </a:highlight>
                <a:latin typeface="Calibri"/>
                <a:ea typeface="Calibri"/>
                <a:cs typeface="Times New Roman"/>
              </a:rPr>
              <a:t>s</a:t>
            </a:r>
            <a:r>
              <a:rPr lang="en-GB" dirty="0">
                <a:latin typeface="Calibri"/>
                <a:ea typeface="Calibri"/>
                <a:cs typeface="Times New Roman"/>
              </a:rPr>
              <a:t>nake, </a:t>
            </a:r>
            <a:r>
              <a:rPr lang="en-GB" dirty="0">
                <a:highlight>
                  <a:srgbClr val="FF0000"/>
                </a:highlight>
                <a:latin typeface="Calibri"/>
                <a:ea typeface="Calibri"/>
                <a:cs typeface="Times New Roman"/>
              </a:rPr>
              <a:t>A</a:t>
            </a:r>
            <a:r>
              <a:rPr lang="en-GB" dirty="0">
                <a:latin typeface="Calibri"/>
                <a:ea typeface="Calibri"/>
                <a:cs typeface="Times New Roman"/>
              </a:rPr>
              <a:t>lsatian or scorpion,” </a:t>
            </a:r>
            <a:r>
              <a:rPr lang="en-GB" dirty="0">
                <a:highlight>
                  <a:srgbClr val="FF0000"/>
                </a:highlight>
                <a:latin typeface="Calibri"/>
                <a:ea typeface="Calibri"/>
                <a:cs typeface="Times New Roman"/>
              </a:rPr>
              <a:t>m</a:t>
            </a:r>
            <a:r>
              <a:rPr lang="en-GB" dirty="0">
                <a:latin typeface="Calibri"/>
                <a:ea typeface="Calibri"/>
                <a:cs typeface="Times New Roman"/>
              </a:rPr>
              <a:t>oaned John.</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His mother, </a:t>
            </a:r>
            <a:r>
              <a:rPr lang="en-GB" dirty="0">
                <a:highlight>
                  <a:srgbClr val="FF0000"/>
                </a:highlight>
                <a:latin typeface="Calibri"/>
                <a:ea typeface="Calibri"/>
                <a:cs typeface="Times New Roman"/>
              </a:rPr>
              <a:t>a</a:t>
            </a:r>
            <a:r>
              <a:rPr lang="en-GB" dirty="0">
                <a:latin typeface="Calibri"/>
                <a:ea typeface="Calibri"/>
                <a:cs typeface="Times New Roman"/>
              </a:rPr>
              <a:t>larmed at the thought of a dangerous pet, </a:t>
            </a:r>
            <a:r>
              <a:rPr lang="en-GB" dirty="0">
                <a:highlight>
                  <a:srgbClr val="FF0000"/>
                </a:highlight>
                <a:latin typeface="Calibri"/>
                <a:ea typeface="Calibri"/>
                <a:cs typeface="Times New Roman"/>
              </a:rPr>
              <a:t>m</a:t>
            </a:r>
            <a:r>
              <a:rPr lang="en-GB" dirty="0">
                <a:latin typeface="Calibri"/>
                <a:ea typeface="Calibri"/>
                <a:cs typeface="Times New Roman"/>
              </a:rPr>
              <a:t>oved swiftly to dampen his enthusiasm.</a:t>
            </a:r>
            <a:endParaRPr lang="en-GB" sz="2400" dirty="0">
              <a:latin typeface="Calibri"/>
              <a:ea typeface="Calibri"/>
              <a:cs typeface="Times New Roman"/>
            </a:endParaRPr>
          </a:p>
          <a:p>
            <a:pPr>
              <a:lnSpc>
                <a:spcPct val="115000"/>
              </a:lnSpc>
              <a:spcAft>
                <a:spcPts val="1000"/>
              </a:spcAft>
            </a:pPr>
            <a:r>
              <a:rPr lang="en-GB" dirty="0">
                <a:latin typeface="Calibri"/>
                <a:ea typeface="Calibri"/>
                <a:cs typeface="Times New Roman"/>
              </a:rPr>
              <a:t>“</a:t>
            </a:r>
            <a:r>
              <a:rPr lang="en-GB" dirty="0" err="1">
                <a:latin typeface="Calibri"/>
                <a:ea typeface="Calibri"/>
                <a:cs typeface="Times New Roman"/>
              </a:rPr>
              <a:t>Callum’s</a:t>
            </a:r>
            <a:r>
              <a:rPr lang="en-GB" dirty="0">
                <a:latin typeface="Calibri"/>
                <a:ea typeface="Calibri"/>
                <a:cs typeface="Times New Roman"/>
              </a:rPr>
              <a:t> mother may be buying him one of those animals; nevertheless, </a:t>
            </a:r>
            <a:r>
              <a:rPr lang="en-GB" dirty="0">
                <a:highlight>
                  <a:srgbClr val="FF0000"/>
                </a:highlight>
                <a:latin typeface="Calibri"/>
                <a:ea typeface="Calibri"/>
                <a:cs typeface="Times New Roman"/>
              </a:rPr>
              <a:t>m</a:t>
            </a:r>
            <a:r>
              <a:rPr lang="en-GB" dirty="0">
                <a:latin typeface="Calibri"/>
                <a:ea typeface="Calibri"/>
                <a:cs typeface="Times New Roman"/>
              </a:rPr>
              <a:t>y home is going to stay safe and clean</a:t>
            </a:r>
            <a:r>
              <a:rPr lang="en-GB" dirty="0" smtClean="0">
                <a:latin typeface="Calibri"/>
                <a:ea typeface="Calibri"/>
                <a:cs typeface="Times New Roman"/>
              </a:rPr>
              <a:t>!”</a:t>
            </a:r>
            <a:endParaRPr lang="en-GB" sz="2400" dirty="0" smtClean="0">
              <a:latin typeface="Calibri"/>
              <a:ea typeface="Calibri"/>
              <a:cs typeface="Times New Roman"/>
            </a:endParaRPr>
          </a:p>
          <a:p>
            <a:r>
              <a:rPr lang="en-GB" dirty="0" smtClean="0"/>
              <a:t>“That’s not fair,” </a:t>
            </a:r>
            <a:r>
              <a:rPr lang="en-GB" dirty="0" smtClean="0">
                <a:highlight>
                  <a:srgbClr val="FF0000"/>
                </a:highlight>
              </a:rPr>
              <a:t>a</a:t>
            </a:r>
            <a:r>
              <a:rPr lang="en-GB" dirty="0" smtClean="0"/>
              <a:t>rgued John, </a:t>
            </a:r>
            <a:r>
              <a:rPr lang="en-GB" dirty="0" smtClean="0">
                <a:highlight>
                  <a:srgbClr val="FF0000"/>
                </a:highlight>
              </a:rPr>
              <a:t>l</a:t>
            </a:r>
            <a:r>
              <a:rPr lang="en-GB" dirty="0" smtClean="0"/>
              <a:t>eaping up from the sofa. </a:t>
            </a:r>
            <a:endParaRPr lang="en-GB" dirty="0"/>
          </a:p>
        </p:txBody>
      </p:sp>
      <p:sp>
        <p:nvSpPr>
          <p:cNvPr id="4" name="TextBox 3"/>
          <p:cNvSpPr txBox="1"/>
          <p:nvPr/>
        </p:nvSpPr>
        <p:spPr>
          <a:xfrm>
            <a:off x="5802073" y="5589240"/>
            <a:ext cx="2520280" cy="369332"/>
          </a:xfrm>
          <a:prstGeom prst="rect">
            <a:avLst/>
          </a:prstGeom>
          <a:solidFill>
            <a:schemeClr val="bg1"/>
          </a:solidFill>
          <a:ln>
            <a:solidFill>
              <a:schemeClr val="tx1"/>
            </a:solidFill>
          </a:ln>
        </p:spPr>
        <p:txBody>
          <a:bodyPr wrap="square" rtlCol="0">
            <a:spAutoFit/>
          </a:bodyPr>
          <a:lstStyle/>
          <a:p>
            <a:r>
              <a:rPr lang="en-GB" dirty="0" smtClean="0"/>
              <a:t>Killer’s pet is a mammal</a:t>
            </a:r>
            <a:endParaRPr lang="en-GB" dirty="0"/>
          </a:p>
        </p:txBody>
      </p:sp>
    </p:spTree>
    <p:extLst>
      <p:ext uri="{BB962C8B-B14F-4D97-AF65-F5344CB8AC3E}">
        <p14:creationId xmlns:p14="http://schemas.microsoft.com/office/powerpoint/2010/main" val="33855590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Clue 3 answers</a:t>
            </a:r>
            <a:endParaRPr lang="en-GB" dirty="0"/>
          </a:p>
        </p:txBody>
      </p:sp>
      <p:sp>
        <p:nvSpPr>
          <p:cNvPr id="3" name="Content Placeholder 2"/>
          <p:cNvSpPr>
            <a:spLocks noGrp="1"/>
          </p:cNvSpPr>
          <p:nvPr>
            <p:ph idx="1"/>
          </p:nvPr>
        </p:nvSpPr>
        <p:spPr/>
        <p:txBody>
          <a:bodyPr>
            <a:normAutofit fontScale="55000" lnSpcReduction="20000"/>
          </a:bodyPr>
          <a:lstStyle/>
          <a:p>
            <a:pPr algn="ctr">
              <a:lnSpc>
                <a:spcPct val="115000"/>
              </a:lnSpc>
              <a:spcAft>
                <a:spcPts val="1000"/>
              </a:spcAft>
            </a:pPr>
            <a:r>
              <a:rPr lang="en-GB" b="1" dirty="0">
                <a:latin typeface="Calibri"/>
                <a:ea typeface="Calibri"/>
                <a:cs typeface="Times New Roman"/>
              </a:rPr>
              <a:t>Clue 3 - Past tense</a:t>
            </a:r>
            <a:endParaRPr lang="en-GB" sz="2000" dirty="0">
              <a:latin typeface="Calibri"/>
              <a:ea typeface="Calibri"/>
              <a:cs typeface="Times New Roman"/>
            </a:endParaRPr>
          </a:p>
          <a:p>
            <a:pPr>
              <a:lnSpc>
                <a:spcPct val="115000"/>
              </a:lnSpc>
              <a:spcAft>
                <a:spcPts val="1000"/>
              </a:spcAft>
            </a:pPr>
            <a:r>
              <a:rPr lang="en-GB" dirty="0" smtClean="0">
                <a:latin typeface="Calibri"/>
                <a:ea typeface="Calibri"/>
                <a:cs typeface="Times New Roman"/>
              </a:rPr>
              <a:t>I </a:t>
            </a:r>
            <a:r>
              <a:rPr lang="en-GB" dirty="0">
                <a:latin typeface="Calibri"/>
                <a:ea typeface="Calibri"/>
                <a:cs typeface="Times New Roman"/>
              </a:rPr>
              <a:t>bough</a:t>
            </a:r>
            <a:r>
              <a:rPr lang="en-GB" dirty="0">
                <a:highlight>
                  <a:srgbClr val="FF0000"/>
                </a:highlight>
                <a:latin typeface="Calibri"/>
                <a:ea typeface="Calibri"/>
                <a:cs typeface="Times New Roman"/>
              </a:rPr>
              <a:t>t</a:t>
            </a:r>
            <a:r>
              <a:rPr lang="en-GB" dirty="0">
                <a:latin typeface="Calibri"/>
                <a:ea typeface="Calibri"/>
                <a:cs typeface="Times New Roman"/>
              </a:rPr>
              <a:t> some new plastic shoes and caug</a:t>
            </a:r>
            <a:r>
              <a:rPr lang="en-GB" dirty="0">
                <a:highlight>
                  <a:srgbClr val="FF0000"/>
                </a:highlight>
                <a:latin typeface="Calibri"/>
                <a:ea typeface="Calibri"/>
                <a:cs typeface="Times New Roman"/>
              </a:rPr>
              <a:t>h</a:t>
            </a:r>
            <a:r>
              <a:rPr lang="en-GB" dirty="0">
                <a:latin typeface="Calibri"/>
                <a:ea typeface="Calibri"/>
                <a:cs typeface="Times New Roman"/>
              </a:rPr>
              <a:t>t the bus home. I wor</a:t>
            </a:r>
            <a:r>
              <a:rPr lang="en-GB" dirty="0">
                <a:highlight>
                  <a:srgbClr val="FF0000"/>
                </a:highlight>
                <a:latin typeface="Calibri"/>
                <a:ea typeface="Calibri"/>
                <a:cs typeface="Times New Roman"/>
              </a:rPr>
              <a:t>e</a:t>
            </a:r>
            <a:r>
              <a:rPr lang="en-GB" dirty="0">
                <a:latin typeface="Calibri"/>
                <a:ea typeface="Calibri"/>
                <a:cs typeface="Times New Roman"/>
              </a:rPr>
              <a:t> them to school. Because of the danger of scorpions, I shoo</a:t>
            </a:r>
            <a:r>
              <a:rPr lang="en-GB" dirty="0">
                <a:highlight>
                  <a:srgbClr val="FF0000"/>
                </a:highlight>
                <a:latin typeface="Calibri"/>
                <a:ea typeface="Calibri"/>
                <a:cs typeface="Times New Roman"/>
              </a:rPr>
              <a:t>k</a:t>
            </a:r>
            <a:r>
              <a:rPr lang="en-GB" dirty="0">
                <a:latin typeface="Calibri"/>
                <a:ea typeface="Calibri"/>
                <a:cs typeface="Times New Roman"/>
              </a:rPr>
              <a:t> my shoes. My brother d</a:t>
            </a:r>
            <a:r>
              <a:rPr lang="en-GB" dirty="0">
                <a:highlight>
                  <a:srgbClr val="FF0000"/>
                </a:highlight>
                <a:latin typeface="Calibri"/>
                <a:ea typeface="Calibri"/>
                <a:cs typeface="Times New Roman"/>
              </a:rPr>
              <a:t>i</a:t>
            </a:r>
            <a:r>
              <a:rPr lang="en-GB" dirty="0">
                <a:latin typeface="Calibri"/>
                <a:ea typeface="Calibri"/>
                <a:cs typeface="Times New Roman"/>
              </a:rPr>
              <a:t>d it differently - he kne</a:t>
            </a:r>
            <a:r>
              <a:rPr lang="en-GB" dirty="0">
                <a:highlight>
                  <a:srgbClr val="FF0000"/>
                </a:highlight>
                <a:latin typeface="Calibri"/>
                <a:ea typeface="Calibri"/>
                <a:cs typeface="Times New Roman"/>
              </a:rPr>
              <a:t>l</a:t>
            </a:r>
            <a:r>
              <a:rPr lang="en-GB" dirty="0">
                <a:latin typeface="Calibri"/>
                <a:ea typeface="Calibri"/>
                <a:cs typeface="Times New Roman"/>
              </a:rPr>
              <a:t>t down and then to</a:t>
            </a:r>
            <a:r>
              <a:rPr lang="en-GB" dirty="0">
                <a:highlight>
                  <a:srgbClr val="FF0000"/>
                </a:highlight>
                <a:latin typeface="Calibri"/>
                <a:ea typeface="Calibri"/>
                <a:cs typeface="Times New Roman"/>
              </a:rPr>
              <a:t>l</a:t>
            </a:r>
            <a:r>
              <a:rPr lang="en-GB" dirty="0">
                <a:latin typeface="Calibri"/>
                <a:ea typeface="Calibri"/>
                <a:cs typeface="Times New Roman"/>
              </a:rPr>
              <a:t>d me they w</a:t>
            </a:r>
            <a:r>
              <a:rPr lang="en-GB" dirty="0">
                <a:highlight>
                  <a:srgbClr val="FF0000"/>
                </a:highlight>
                <a:latin typeface="Calibri"/>
                <a:ea typeface="Calibri"/>
                <a:cs typeface="Times New Roman"/>
              </a:rPr>
              <a:t>e</a:t>
            </a:r>
            <a:r>
              <a:rPr lang="en-GB" dirty="0">
                <a:latin typeface="Calibri"/>
                <a:ea typeface="Calibri"/>
                <a:cs typeface="Times New Roman"/>
              </a:rPr>
              <a:t>re clear. I prefer</a:t>
            </a:r>
            <a:r>
              <a:rPr lang="en-GB" dirty="0">
                <a:highlight>
                  <a:srgbClr val="FF0000"/>
                </a:highlight>
                <a:latin typeface="Calibri"/>
                <a:ea typeface="Calibri"/>
                <a:cs typeface="Times New Roman"/>
              </a:rPr>
              <a:t>r</a:t>
            </a:r>
            <a:r>
              <a:rPr lang="en-GB" dirty="0">
                <a:latin typeface="Calibri"/>
                <a:ea typeface="Calibri"/>
                <a:cs typeface="Times New Roman"/>
              </a:rPr>
              <a:t>ed my way.  He di</a:t>
            </a:r>
            <a:r>
              <a:rPr lang="en-GB" dirty="0">
                <a:highlight>
                  <a:srgbClr val="FF0000"/>
                </a:highlight>
                <a:latin typeface="Calibri"/>
                <a:ea typeface="Calibri"/>
                <a:cs typeface="Times New Roman"/>
              </a:rPr>
              <a:t>d</a:t>
            </a:r>
            <a:r>
              <a:rPr lang="en-GB" dirty="0">
                <a:latin typeface="Calibri"/>
                <a:ea typeface="Calibri"/>
                <a:cs typeface="Times New Roman"/>
              </a:rPr>
              <a:t> this before the sun r</a:t>
            </a:r>
            <a:r>
              <a:rPr lang="en-GB" dirty="0">
                <a:highlight>
                  <a:srgbClr val="FF0000"/>
                </a:highlight>
                <a:latin typeface="Calibri"/>
                <a:ea typeface="Calibri"/>
                <a:cs typeface="Times New Roman"/>
              </a:rPr>
              <a:t>o</a:t>
            </a:r>
            <a:r>
              <a:rPr lang="en-GB" dirty="0">
                <a:latin typeface="Calibri"/>
                <a:ea typeface="Calibri"/>
                <a:cs typeface="Times New Roman"/>
              </a:rPr>
              <a:t>se above the trees and brok</a:t>
            </a:r>
            <a:r>
              <a:rPr lang="en-GB" dirty="0">
                <a:highlight>
                  <a:srgbClr val="FF0000"/>
                </a:highlight>
                <a:latin typeface="Calibri"/>
                <a:ea typeface="Calibri"/>
                <a:cs typeface="Times New Roman"/>
              </a:rPr>
              <a:t>e</a:t>
            </a:r>
            <a:r>
              <a:rPr lang="en-GB" dirty="0">
                <a:latin typeface="Calibri"/>
                <a:ea typeface="Calibri"/>
                <a:cs typeface="Times New Roman"/>
              </a:rPr>
              <a:t> through the clouds. He </a:t>
            </a:r>
            <a:r>
              <a:rPr lang="en-GB" dirty="0">
                <a:highlight>
                  <a:srgbClr val="FF0000"/>
                </a:highlight>
                <a:latin typeface="Calibri"/>
                <a:ea typeface="Calibri"/>
                <a:cs typeface="Times New Roman"/>
              </a:rPr>
              <a:t>s</a:t>
            </a:r>
            <a:r>
              <a:rPr lang="en-GB" dirty="0">
                <a:latin typeface="Calibri"/>
                <a:ea typeface="Calibri"/>
                <a:cs typeface="Times New Roman"/>
              </a:rPr>
              <a:t>at down to breakfast before he we</a:t>
            </a:r>
            <a:r>
              <a:rPr lang="en-GB" dirty="0">
                <a:highlight>
                  <a:srgbClr val="FF0000"/>
                </a:highlight>
                <a:latin typeface="Calibri"/>
                <a:ea typeface="Calibri"/>
                <a:cs typeface="Times New Roman"/>
              </a:rPr>
              <a:t>n</a:t>
            </a:r>
            <a:r>
              <a:rPr lang="en-GB" dirty="0">
                <a:latin typeface="Calibri"/>
                <a:ea typeface="Calibri"/>
                <a:cs typeface="Times New Roman"/>
              </a:rPr>
              <a:t>t out.  Outside the house, he f</a:t>
            </a:r>
            <a:r>
              <a:rPr lang="en-GB" dirty="0">
                <a:highlight>
                  <a:srgbClr val="FF0000"/>
                </a:highlight>
                <a:latin typeface="Calibri"/>
                <a:ea typeface="Calibri"/>
                <a:cs typeface="Times New Roman"/>
              </a:rPr>
              <a:t>o</a:t>
            </a:r>
            <a:r>
              <a:rPr lang="en-GB" dirty="0">
                <a:latin typeface="Calibri"/>
                <a:ea typeface="Calibri"/>
                <a:cs typeface="Times New Roman"/>
              </a:rPr>
              <a:t>und his bicycle and me</a:t>
            </a:r>
            <a:r>
              <a:rPr lang="en-GB" dirty="0">
                <a:highlight>
                  <a:srgbClr val="FF0000"/>
                </a:highlight>
                <a:latin typeface="Calibri"/>
                <a:ea typeface="Calibri"/>
                <a:cs typeface="Times New Roman"/>
              </a:rPr>
              <a:t>t</a:t>
            </a:r>
            <a:r>
              <a:rPr lang="en-GB" dirty="0">
                <a:latin typeface="Calibri"/>
                <a:ea typeface="Calibri"/>
                <a:cs typeface="Times New Roman"/>
              </a:rPr>
              <a:t> his friends. He </a:t>
            </a:r>
            <a:r>
              <a:rPr lang="en-GB" dirty="0">
                <a:highlight>
                  <a:srgbClr val="FF0000"/>
                </a:highlight>
                <a:latin typeface="Calibri"/>
                <a:ea typeface="Calibri"/>
                <a:cs typeface="Times New Roman"/>
              </a:rPr>
              <a:t>w</a:t>
            </a:r>
            <a:r>
              <a:rPr lang="en-GB" dirty="0">
                <a:latin typeface="Calibri"/>
                <a:ea typeface="Calibri"/>
                <a:cs typeface="Times New Roman"/>
              </a:rPr>
              <a:t>as on time as usual. At break he dr</a:t>
            </a:r>
            <a:r>
              <a:rPr lang="en-GB" dirty="0">
                <a:highlight>
                  <a:srgbClr val="FF0000"/>
                </a:highlight>
                <a:latin typeface="Calibri"/>
                <a:ea typeface="Calibri"/>
                <a:cs typeface="Times New Roman"/>
              </a:rPr>
              <a:t>a</a:t>
            </a:r>
            <a:r>
              <a:rPr lang="en-GB" dirty="0">
                <a:latin typeface="Calibri"/>
                <a:ea typeface="Calibri"/>
                <a:cs typeface="Times New Roman"/>
              </a:rPr>
              <a:t>nk his coconut milk and b</a:t>
            </a:r>
            <a:r>
              <a:rPr lang="en-GB" dirty="0">
                <a:highlight>
                  <a:srgbClr val="FF0000"/>
                </a:highlight>
                <a:latin typeface="Calibri"/>
                <a:ea typeface="Calibri"/>
                <a:cs typeface="Times New Roman"/>
              </a:rPr>
              <a:t>i</a:t>
            </a:r>
            <a:r>
              <a:rPr lang="en-GB" dirty="0">
                <a:latin typeface="Calibri"/>
                <a:ea typeface="Calibri"/>
                <a:cs typeface="Times New Roman"/>
              </a:rPr>
              <a:t>t into his fresh mango snack.  </a:t>
            </a:r>
            <a:endParaRPr lang="en-GB" sz="2000" dirty="0">
              <a:latin typeface="Calibri"/>
              <a:ea typeface="Calibri"/>
              <a:cs typeface="Times New Roman"/>
            </a:endParaRPr>
          </a:p>
          <a:p>
            <a:pPr>
              <a:lnSpc>
                <a:spcPct val="115000"/>
              </a:lnSpc>
              <a:spcAft>
                <a:spcPts val="1000"/>
              </a:spcAft>
            </a:pPr>
            <a:r>
              <a:rPr lang="en-GB" dirty="0">
                <a:latin typeface="Calibri"/>
                <a:ea typeface="Calibri"/>
                <a:cs typeface="Times New Roman"/>
              </a:rPr>
              <a:t>In class an enormous rat sho</a:t>
            </a:r>
            <a:r>
              <a:rPr lang="en-GB" dirty="0">
                <a:highlight>
                  <a:srgbClr val="FF0000"/>
                </a:highlight>
                <a:latin typeface="Calibri"/>
                <a:ea typeface="Calibri"/>
                <a:cs typeface="Times New Roman"/>
              </a:rPr>
              <a:t>t</a:t>
            </a:r>
            <a:r>
              <a:rPr lang="en-GB" dirty="0">
                <a:latin typeface="Calibri"/>
                <a:ea typeface="Calibri"/>
                <a:cs typeface="Times New Roman"/>
              </a:rPr>
              <a:t> out from under the table. Mr </a:t>
            </a:r>
            <a:r>
              <a:rPr lang="en-GB" dirty="0" err="1">
                <a:latin typeface="Calibri"/>
                <a:ea typeface="Calibri"/>
                <a:cs typeface="Times New Roman"/>
              </a:rPr>
              <a:t>Maserotoo</a:t>
            </a:r>
            <a:r>
              <a:rPr lang="en-GB" dirty="0">
                <a:latin typeface="Calibri"/>
                <a:ea typeface="Calibri"/>
                <a:cs typeface="Times New Roman"/>
              </a:rPr>
              <a:t> f</a:t>
            </a:r>
            <a:r>
              <a:rPr lang="en-GB" dirty="0">
                <a:highlight>
                  <a:srgbClr val="FF0000"/>
                </a:highlight>
                <a:latin typeface="Calibri"/>
                <a:ea typeface="Calibri"/>
                <a:cs typeface="Times New Roman"/>
              </a:rPr>
              <a:t>o</a:t>
            </a:r>
            <a:r>
              <a:rPr lang="en-GB" dirty="0">
                <a:latin typeface="Calibri"/>
                <a:ea typeface="Calibri"/>
                <a:cs typeface="Times New Roman"/>
              </a:rPr>
              <a:t>und some droppings under the bench and se</a:t>
            </a:r>
            <a:r>
              <a:rPr lang="en-GB" dirty="0">
                <a:highlight>
                  <a:srgbClr val="FF0000"/>
                </a:highlight>
                <a:latin typeface="Calibri"/>
                <a:ea typeface="Calibri"/>
                <a:cs typeface="Times New Roman"/>
              </a:rPr>
              <a:t>n</a:t>
            </a:r>
            <a:r>
              <a:rPr lang="en-GB" dirty="0">
                <a:latin typeface="Calibri"/>
                <a:ea typeface="Calibri"/>
                <a:cs typeface="Times New Roman"/>
              </a:rPr>
              <a:t>t for a brush. Later the rat crep</a:t>
            </a:r>
            <a:r>
              <a:rPr lang="en-GB" dirty="0">
                <a:highlight>
                  <a:srgbClr val="FF0000"/>
                </a:highlight>
                <a:latin typeface="Calibri"/>
                <a:ea typeface="Calibri"/>
                <a:cs typeface="Times New Roman"/>
              </a:rPr>
              <a:t>t</a:t>
            </a:r>
            <a:r>
              <a:rPr lang="en-GB" dirty="0">
                <a:latin typeface="Calibri"/>
                <a:ea typeface="Calibri"/>
                <a:cs typeface="Times New Roman"/>
              </a:rPr>
              <a:t> up to the river bank and sw</a:t>
            </a:r>
            <a:r>
              <a:rPr lang="en-GB" dirty="0">
                <a:highlight>
                  <a:srgbClr val="FF0000"/>
                </a:highlight>
                <a:latin typeface="Calibri"/>
                <a:ea typeface="Calibri"/>
                <a:cs typeface="Times New Roman"/>
              </a:rPr>
              <a:t>a</a:t>
            </a:r>
            <a:r>
              <a:rPr lang="en-GB" dirty="0">
                <a:latin typeface="Calibri"/>
                <a:ea typeface="Calibri"/>
                <a:cs typeface="Times New Roman"/>
              </a:rPr>
              <a:t>m across to the other side. </a:t>
            </a:r>
            <a:endParaRPr lang="en-GB" sz="2000" dirty="0">
              <a:latin typeface="Calibri"/>
              <a:ea typeface="Calibri"/>
              <a:cs typeface="Times New Roman"/>
            </a:endParaRPr>
          </a:p>
          <a:p>
            <a:pPr>
              <a:lnSpc>
                <a:spcPct val="115000"/>
              </a:lnSpc>
              <a:spcAft>
                <a:spcPts val="1000"/>
              </a:spcAft>
            </a:pPr>
            <a:r>
              <a:rPr lang="en-GB" dirty="0">
                <a:latin typeface="Calibri"/>
                <a:ea typeface="Calibri"/>
                <a:cs typeface="Times New Roman"/>
              </a:rPr>
              <a:t>A warm wind </a:t>
            </a:r>
            <a:r>
              <a:rPr lang="en-GB" dirty="0">
                <a:highlight>
                  <a:srgbClr val="FF0000"/>
                </a:highlight>
                <a:latin typeface="Calibri"/>
                <a:ea typeface="Calibri"/>
                <a:cs typeface="Times New Roman"/>
              </a:rPr>
              <a:t>b</a:t>
            </a:r>
            <a:r>
              <a:rPr lang="en-GB" dirty="0">
                <a:latin typeface="Calibri"/>
                <a:ea typeface="Calibri"/>
                <a:cs typeface="Times New Roman"/>
              </a:rPr>
              <a:t>lew as we children s</a:t>
            </a:r>
            <a:r>
              <a:rPr lang="en-GB" dirty="0">
                <a:highlight>
                  <a:srgbClr val="FF0000"/>
                </a:highlight>
                <a:latin typeface="Calibri"/>
                <a:ea typeface="Calibri"/>
                <a:cs typeface="Times New Roman"/>
              </a:rPr>
              <a:t>l</a:t>
            </a:r>
            <a:r>
              <a:rPr lang="en-GB" dirty="0">
                <a:latin typeface="Calibri"/>
                <a:ea typeface="Calibri"/>
                <a:cs typeface="Times New Roman"/>
              </a:rPr>
              <a:t>ept. My father at</a:t>
            </a:r>
            <a:r>
              <a:rPr lang="en-GB" dirty="0">
                <a:highlight>
                  <a:srgbClr val="FF0000"/>
                </a:highlight>
                <a:latin typeface="Calibri"/>
                <a:ea typeface="Calibri"/>
                <a:cs typeface="Times New Roman"/>
              </a:rPr>
              <a:t>e</a:t>
            </a:r>
            <a:r>
              <a:rPr lang="en-GB" dirty="0">
                <a:latin typeface="Calibri"/>
                <a:ea typeface="Calibri"/>
                <a:cs typeface="Times New Roman"/>
              </a:rPr>
              <a:t> his supper before he too </a:t>
            </a:r>
            <a:r>
              <a:rPr lang="en-GB" dirty="0">
                <a:highlight>
                  <a:srgbClr val="FF0000"/>
                </a:highlight>
                <a:latin typeface="Calibri"/>
                <a:ea typeface="Calibri"/>
                <a:cs typeface="Times New Roman"/>
              </a:rPr>
              <a:t>s</a:t>
            </a:r>
            <a:r>
              <a:rPr lang="en-GB" dirty="0">
                <a:latin typeface="Calibri"/>
                <a:ea typeface="Calibri"/>
                <a:cs typeface="Times New Roman"/>
              </a:rPr>
              <a:t>lid into bed. </a:t>
            </a:r>
            <a:endParaRPr lang="en-GB" sz="2000" dirty="0">
              <a:latin typeface="Calibri"/>
              <a:ea typeface="Calibri"/>
              <a:cs typeface="Times New Roman"/>
            </a:endParaRPr>
          </a:p>
          <a:p>
            <a:endParaRPr lang="en-GB" dirty="0"/>
          </a:p>
        </p:txBody>
      </p:sp>
      <p:sp>
        <p:nvSpPr>
          <p:cNvPr id="5" name="Text Box 2"/>
          <p:cNvSpPr txBox="1">
            <a:spLocks noChangeArrowheads="1"/>
          </p:cNvSpPr>
          <p:nvPr/>
        </p:nvSpPr>
        <p:spPr bwMode="auto">
          <a:xfrm>
            <a:off x="5693371" y="5733256"/>
            <a:ext cx="2214880" cy="4235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15000"/>
              </a:lnSpc>
              <a:spcAft>
                <a:spcPts val="1000"/>
              </a:spcAft>
            </a:pPr>
            <a:r>
              <a:rPr lang="en-GB" sz="1100">
                <a:effectLst/>
                <a:latin typeface="Calibri"/>
                <a:ea typeface="Calibri"/>
                <a:cs typeface="Times New Roman"/>
              </a:rPr>
              <a:t>The killer does not wait on tables</a:t>
            </a:r>
          </a:p>
        </p:txBody>
      </p:sp>
    </p:spTree>
    <p:extLst>
      <p:ext uri="{BB962C8B-B14F-4D97-AF65-F5344CB8AC3E}">
        <p14:creationId xmlns:p14="http://schemas.microsoft.com/office/powerpoint/2010/main" val="42629596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Clue 4 answers</a:t>
            </a:r>
            <a:endParaRPr lang="en-GB" dirty="0"/>
          </a:p>
        </p:txBody>
      </p:sp>
      <p:sp>
        <p:nvSpPr>
          <p:cNvPr id="3" name="Content Placeholder 2"/>
          <p:cNvSpPr>
            <a:spLocks noGrp="1"/>
          </p:cNvSpPr>
          <p:nvPr>
            <p:ph idx="1"/>
          </p:nvPr>
        </p:nvSpPr>
        <p:spPr/>
        <p:txBody>
          <a:bodyPr>
            <a:normAutofit fontScale="47500" lnSpcReduction="20000"/>
          </a:bodyPr>
          <a:lstStyle/>
          <a:p>
            <a:pPr>
              <a:lnSpc>
                <a:spcPct val="115000"/>
              </a:lnSpc>
              <a:spcAft>
                <a:spcPts val="1000"/>
              </a:spcAft>
            </a:pPr>
            <a:r>
              <a:rPr lang="en-GB" dirty="0">
                <a:latin typeface="Calibri"/>
                <a:ea typeface="Calibri"/>
                <a:cs typeface="Times New Roman"/>
              </a:rPr>
              <a:t>The bowls, with remnants of the desert (desser</a:t>
            </a:r>
            <a:r>
              <a:rPr lang="en-GB" dirty="0">
                <a:highlight>
                  <a:srgbClr val="FF0000"/>
                </a:highlight>
                <a:latin typeface="Calibri"/>
                <a:ea typeface="Calibri"/>
                <a:cs typeface="Times New Roman"/>
              </a:rPr>
              <a:t>t</a:t>
            </a:r>
            <a:r>
              <a:rPr lang="en-GB" dirty="0">
                <a:latin typeface="Calibri"/>
                <a:ea typeface="Calibri"/>
                <a:cs typeface="Times New Roman"/>
              </a:rPr>
              <a:t>) from last knight’s (nig</a:t>
            </a:r>
            <a:r>
              <a:rPr lang="en-GB" dirty="0">
                <a:highlight>
                  <a:srgbClr val="FF0000"/>
                </a:highlight>
                <a:latin typeface="Calibri"/>
                <a:ea typeface="Calibri"/>
                <a:cs typeface="Times New Roman"/>
              </a:rPr>
              <a:t>h</a:t>
            </a:r>
            <a:r>
              <a:rPr lang="en-GB" dirty="0">
                <a:latin typeface="Calibri"/>
                <a:ea typeface="Calibri"/>
                <a:cs typeface="Times New Roman"/>
              </a:rPr>
              <a:t>t’s) meal, had been left their (ther</a:t>
            </a:r>
            <a:r>
              <a:rPr lang="en-GB" dirty="0">
                <a:highlight>
                  <a:srgbClr val="FF0000"/>
                </a:highlight>
                <a:latin typeface="Calibri"/>
                <a:ea typeface="Calibri"/>
                <a:cs typeface="Times New Roman"/>
              </a:rPr>
              <a:t>e</a:t>
            </a:r>
            <a:r>
              <a:rPr lang="en-GB" dirty="0">
                <a:latin typeface="Calibri"/>
                <a:ea typeface="Calibri"/>
                <a:cs typeface="Times New Roman"/>
              </a:rPr>
              <a:t>) by the guests. Freda poured some serial (</a:t>
            </a:r>
            <a:r>
              <a:rPr lang="en-GB" dirty="0">
                <a:highlight>
                  <a:srgbClr val="FF0000"/>
                </a:highlight>
                <a:latin typeface="Calibri"/>
                <a:ea typeface="Calibri"/>
                <a:cs typeface="Times New Roman"/>
              </a:rPr>
              <a:t>C</a:t>
            </a:r>
            <a:r>
              <a:rPr lang="en-GB" dirty="0">
                <a:latin typeface="Calibri"/>
                <a:ea typeface="Calibri"/>
                <a:cs typeface="Times New Roman"/>
              </a:rPr>
              <a:t>ereal) - found in the hire (highe</a:t>
            </a:r>
            <a:r>
              <a:rPr lang="en-GB" dirty="0">
                <a:highlight>
                  <a:srgbClr val="FF0000"/>
                </a:highlight>
                <a:latin typeface="Calibri"/>
                <a:ea typeface="Calibri"/>
                <a:cs typeface="Times New Roman"/>
              </a:rPr>
              <a:t>r</a:t>
            </a:r>
            <a:r>
              <a:rPr lang="en-GB" dirty="0">
                <a:latin typeface="Calibri"/>
                <a:ea typeface="Calibri"/>
                <a:cs typeface="Times New Roman"/>
              </a:rPr>
              <a:t>) of the two cupboards – and looked out of the window. A tall fur (f</a:t>
            </a:r>
            <a:r>
              <a:rPr lang="en-GB" dirty="0">
                <a:highlight>
                  <a:srgbClr val="FF0000"/>
                </a:highlight>
                <a:latin typeface="Calibri"/>
                <a:ea typeface="Calibri"/>
                <a:cs typeface="Times New Roman"/>
              </a:rPr>
              <a:t>i</a:t>
            </a:r>
            <a:r>
              <a:rPr lang="en-GB" dirty="0">
                <a:latin typeface="Calibri"/>
                <a:ea typeface="Calibri"/>
                <a:cs typeface="Times New Roman"/>
              </a:rPr>
              <a:t>r) tree cast a shadow over the beds of mint, rosemary and time (thy</a:t>
            </a:r>
            <a:r>
              <a:rPr lang="en-GB" dirty="0">
                <a:highlight>
                  <a:srgbClr val="FF0000"/>
                </a:highlight>
                <a:latin typeface="Calibri"/>
                <a:ea typeface="Calibri"/>
                <a:cs typeface="Times New Roman"/>
              </a:rPr>
              <a:t>m</a:t>
            </a:r>
            <a:r>
              <a:rPr lang="en-GB" dirty="0">
                <a:latin typeface="Calibri"/>
                <a:ea typeface="Calibri"/>
                <a:cs typeface="Times New Roman"/>
              </a:rPr>
              <a:t>e).  The postman sauntered up to deliver the male (ma</a:t>
            </a:r>
            <a:r>
              <a:rPr lang="en-GB" dirty="0">
                <a:highlight>
                  <a:srgbClr val="FF0000"/>
                </a:highlight>
                <a:latin typeface="Calibri"/>
                <a:ea typeface="Calibri"/>
                <a:cs typeface="Times New Roman"/>
              </a:rPr>
              <a:t>i</a:t>
            </a:r>
            <a:r>
              <a:rPr lang="en-GB" dirty="0">
                <a:latin typeface="Calibri"/>
                <a:ea typeface="Calibri"/>
                <a:cs typeface="Times New Roman"/>
              </a:rPr>
              <a:t>l) as a large lorry turned left onto the mane (mai</a:t>
            </a:r>
            <a:r>
              <a:rPr lang="en-GB" dirty="0">
                <a:highlight>
                  <a:srgbClr val="FF0000"/>
                </a:highlight>
                <a:latin typeface="Calibri"/>
                <a:ea typeface="Calibri"/>
                <a:cs typeface="Times New Roman"/>
              </a:rPr>
              <a:t>n</a:t>
            </a:r>
            <a:r>
              <a:rPr lang="en-GB" dirty="0">
                <a:latin typeface="Calibri"/>
                <a:ea typeface="Calibri"/>
                <a:cs typeface="Times New Roman"/>
              </a:rPr>
              <a:t>) road. Piece (Pe</a:t>
            </a:r>
            <a:r>
              <a:rPr lang="en-GB" dirty="0">
                <a:highlight>
                  <a:srgbClr val="FF0000"/>
                </a:highlight>
                <a:latin typeface="Calibri"/>
                <a:ea typeface="Calibri"/>
                <a:cs typeface="Times New Roman"/>
              </a:rPr>
              <a:t>a</a:t>
            </a:r>
            <a:r>
              <a:rPr lang="en-GB" dirty="0">
                <a:latin typeface="Calibri"/>
                <a:ea typeface="Calibri"/>
                <a:cs typeface="Times New Roman"/>
              </a:rPr>
              <a:t>ce) was restored as the lorry departed and the pail (pa</a:t>
            </a:r>
            <a:r>
              <a:rPr lang="en-GB" dirty="0">
                <a:highlight>
                  <a:srgbClr val="FF0000"/>
                </a:highlight>
                <a:latin typeface="Calibri"/>
                <a:ea typeface="Calibri"/>
                <a:cs typeface="Times New Roman"/>
              </a:rPr>
              <a:t>l</a:t>
            </a:r>
            <a:r>
              <a:rPr lang="en-GB" dirty="0">
                <a:latin typeface="Calibri"/>
                <a:ea typeface="Calibri"/>
                <a:cs typeface="Times New Roman"/>
              </a:rPr>
              <a:t>e) sunlight revealed a squirrel’s twitching tale (ta</a:t>
            </a:r>
            <a:r>
              <a:rPr lang="en-GB" dirty="0">
                <a:highlight>
                  <a:srgbClr val="FF0000"/>
                </a:highlight>
                <a:latin typeface="Calibri"/>
                <a:ea typeface="Calibri"/>
                <a:cs typeface="Times New Roman"/>
              </a:rPr>
              <a:t>i</a:t>
            </a:r>
            <a:r>
              <a:rPr lang="en-GB" dirty="0">
                <a:latin typeface="Calibri"/>
                <a:ea typeface="Calibri"/>
                <a:cs typeface="Times New Roman"/>
              </a:rPr>
              <a:t>l) on the bird-table. </a:t>
            </a:r>
            <a:endParaRPr lang="en-GB" sz="2000" dirty="0">
              <a:latin typeface="Calibri"/>
              <a:ea typeface="Calibri"/>
              <a:cs typeface="Times New Roman"/>
            </a:endParaRPr>
          </a:p>
          <a:p>
            <a:pPr>
              <a:lnSpc>
                <a:spcPct val="115000"/>
              </a:lnSpc>
              <a:spcAft>
                <a:spcPts val="1000"/>
              </a:spcAft>
            </a:pPr>
            <a:r>
              <a:rPr lang="en-GB" dirty="0">
                <a:latin typeface="Calibri"/>
                <a:ea typeface="Calibri"/>
                <a:cs typeface="Times New Roman"/>
              </a:rPr>
              <a:t>Carrying the kitchen waist (wa</a:t>
            </a:r>
            <a:r>
              <a:rPr lang="en-GB" dirty="0">
                <a:highlight>
                  <a:srgbClr val="FF0000"/>
                </a:highlight>
                <a:latin typeface="Calibri"/>
                <a:ea typeface="Calibri"/>
                <a:cs typeface="Times New Roman"/>
              </a:rPr>
              <a:t>s</a:t>
            </a:r>
            <a:r>
              <a:rPr lang="en-GB" dirty="0">
                <a:latin typeface="Calibri"/>
                <a:ea typeface="Calibri"/>
                <a:cs typeface="Times New Roman"/>
              </a:rPr>
              <a:t>te) up the garden, she saw a cue (que</a:t>
            </a:r>
            <a:r>
              <a:rPr lang="en-GB" dirty="0">
                <a:highlight>
                  <a:srgbClr val="FF0000"/>
                </a:highlight>
                <a:latin typeface="Calibri"/>
                <a:ea typeface="Calibri"/>
                <a:cs typeface="Times New Roman"/>
              </a:rPr>
              <a:t>u</a:t>
            </a:r>
            <a:r>
              <a:rPr lang="en-GB" dirty="0">
                <a:latin typeface="Calibri"/>
                <a:ea typeface="Calibri"/>
                <a:cs typeface="Times New Roman"/>
              </a:rPr>
              <a:t>e) forming down the road. It was plane (plai</a:t>
            </a:r>
            <a:r>
              <a:rPr lang="en-GB" dirty="0">
                <a:highlight>
                  <a:srgbClr val="FF0000"/>
                </a:highlight>
                <a:latin typeface="Calibri"/>
                <a:ea typeface="Calibri"/>
                <a:cs typeface="Times New Roman"/>
              </a:rPr>
              <a:t>n</a:t>
            </a:r>
            <a:r>
              <a:rPr lang="en-GB" dirty="0">
                <a:latin typeface="Calibri"/>
                <a:ea typeface="Calibri"/>
                <a:cs typeface="Times New Roman"/>
              </a:rPr>
              <a:t>) to see that the driver of a Fiat had not red (rea</a:t>
            </a:r>
            <a:r>
              <a:rPr lang="en-GB" dirty="0">
                <a:highlight>
                  <a:srgbClr val="FF0000"/>
                </a:highlight>
                <a:latin typeface="Calibri"/>
                <a:ea typeface="Calibri"/>
                <a:cs typeface="Times New Roman"/>
              </a:rPr>
              <a:t>d</a:t>
            </a:r>
            <a:r>
              <a:rPr lang="en-GB" dirty="0">
                <a:latin typeface="Calibri"/>
                <a:ea typeface="Calibri"/>
                <a:cs typeface="Times New Roman"/>
              </a:rPr>
              <a:t>) the One Way sign. She watched the seen (scen</a:t>
            </a:r>
            <a:r>
              <a:rPr lang="en-GB" dirty="0">
                <a:highlight>
                  <a:srgbClr val="FF0000"/>
                </a:highlight>
                <a:latin typeface="Calibri"/>
                <a:ea typeface="Calibri"/>
                <a:cs typeface="Times New Roman"/>
              </a:rPr>
              <a:t>e</a:t>
            </a:r>
            <a:r>
              <a:rPr lang="en-GB" dirty="0">
                <a:latin typeface="Calibri"/>
                <a:ea typeface="Calibri"/>
                <a:cs typeface="Times New Roman"/>
              </a:rPr>
              <a:t>) with interest as a large motorbike arrived with a raw (roa</a:t>
            </a:r>
            <a:r>
              <a:rPr lang="en-GB" dirty="0">
                <a:highlight>
                  <a:srgbClr val="FF0000"/>
                </a:highlight>
                <a:latin typeface="Calibri"/>
                <a:ea typeface="Calibri"/>
                <a:cs typeface="Times New Roman"/>
              </a:rPr>
              <a:t>r</a:t>
            </a:r>
            <a:r>
              <a:rPr lang="en-GB" dirty="0">
                <a:latin typeface="Calibri"/>
                <a:ea typeface="Calibri"/>
                <a:cs typeface="Times New Roman"/>
              </a:rPr>
              <a:t>), the driver impatient with the weight (wai</a:t>
            </a:r>
            <a:r>
              <a:rPr lang="en-GB" dirty="0">
                <a:highlight>
                  <a:srgbClr val="FF0000"/>
                </a:highlight>
                <a:latin typeface="Calibri"/>
                <a:ea typeface="Calibri"/>
                <a:cs typeface="Times New Roman"/>
              </a:rPr>
              <a:t>t</a:t>
            </a:r>
            <a:r>
              <a:rPr lang="en-GB" dirty="0">
                <a:latin typeface="Calibri"/>
                <a:ea typeface="Calibri"/>
                <a:cs typeface="Times New Roman"/>
              </a:rPr>
              <a:t>). He fort (foug</a:t>
            </a:r>
            <a:r>
              <a:rPr lang="en-GB" dirty="0">
                <a:highlight>
                  <a:srgbClr val="FF0000"/>
                </a:highlight>
                <a:latin typeface="Calibri"/>
                <a:ea typeface="Calibri"/>
                <a:cs typeface="Times New Roman"/>
              </a:rPr>
              <a:t>h</a:t>
            </a:r>
            <a:r>
              <a:rPr lang="en-GB" dirty="0">
                <a:latin typeface="Calibri"/>
                <a:ea typeface="Calibri"/>
                <a:cs typeface="Times New Roman"/>
              </a:rPr>
              <a:t>t) his way through, the mussels (muscl</a:t>
            </a:r>
            <a:r>
              <a:rPr lang="en-GB" dirty="0">
                <a:highlight>
                  <a:srgbClr val="FF0000"/>
                </a:highlight>
                <a:latin typeface="Calibri"/>
                <a:ea typeface="Calibri"/>
                <a:cs typeface="Times New Roman"/>
              </a:rPr>
              <a:t>e</a:t>
            </a:r>
            <a:r>
              <a:rPr lang="en-GB" dirty="0">
                <a:latin typeface="Calibri"/>
                <a:ea typeface="Calibri"/>
                <a:cs typeface="Times New Roman"/>
              </a:rPr>
              <a:t>s) on his arms bulging, as reign (r</a:t>
            </a:r>
            <a:r>
              <a:rPr lang="en-GB" dirty="0">
                <a:highlight>
                  <a:srgbClr val="FF0000"/>
                </a:highlight>
                <a:latin typeface="Calibri"/>
                <a:ea typeface="Calibri"/>
                <a:cs typeface="Times New Roman"/>
              </a:rPr>
              <a:t>a</a:t>
            </a:r>
            <a:r>
              <a:rPr lang="en-GB" dirty="0">
                <a:latin typeface="Calibri"/>
                <a:ea typeface="Calibri"/>
                <a:cs typeface="Times New Roman"/>
              </a:rPr>
              <a:t>in) began to fall.  Ate (Ei</a:t>
            </a:r>
            <a:r>
              <a:rPr lang="en-GB" dirty="0">
                <a:highlight>
                  <a:srgbClr val="FF0000"/>
                </a:highlight>
                <a:latin typeface="Calibri"/>
                <a:ea typeface="Calibri"/>
                <a:cs typeface="Times New Roman"/>
              </a:rPr>
              <a:t>g</a:t>
            </a:r>
            <a:r>
              <a:rPr lang="en-GB" dirty="0">
                <a:latin typeface="Calibri"/>
                <a:ea typeface="Calibri"/>
                <a:cs typeface="Times New Roman"/>
              </a:rPr>
              <a:t>ht) minutes later the police arrived and find (fin</a:t>
            </a:r>
            <a:r>
              <a:rPr lang="en-GB" dirty="0">
                <a:highlight>
                  <a:srgbClr val="FF0000"/>
                </a:highlight>
                <a:latin typeface="Calibri"/>
                <a:ea typeface="Calibri"/>
                <a:cs typeface="Times New Roman"/>
              </a:rPr>
              <a:t>e</a:t>
            </a:r>
            <a:r>
              <a:rPr lang="en-GB" dirty="0">
                <a:latin typeface="Calibri"/>
                <a:ea typeface="Calibri"/>
                <a:cs typeface="Times New Roman"/>
              </a:rPr>
              <a:t>d) the Fiat driver. </a:t>
            </a:r>
            <a:endParaRPr lang="en-GB" sz="2000" dirty="0">
              <a:latin typeface="Calibri"/>
              <a:ea typeface="Calibri"/>
              <a:cs typeface="Times New Roman"/>
            </a:endParaRPr>
          </a:p>
          <a:p>
            <a:pPr>
              <a:lnSpc>
                <a:spcPct val="115000"/>
              </a:lnSpc>
              <a:spcAft>
                <a:spcPts val="1000"/>
              </a:spcAft>
            </a:pPr>
            <a:r>
              <a:rPr lang="en-GB" dirty="0">
                <a:latin typeface="Calibri"/>
                <a:ea typeface="Calibri"/>
                <a:cs typeface="Times New Roman"/>
              </a:rPr>
              <a:t>“I know I’m not aloud (all</a:t>
            </a:r>
            <a:r>
              <a:rPr lang="en-GB" dirty="0">
                <a:highlight>
                  <a:srgbClr val="FF0000"/>
                </a:highlight>
                <a:latin typeface="Calibri"/>
                <a:ea typeface="Calibri"/>
                <a:cs typeface="Times New Roman"/>
              </a:rPr>
              <a:t>o</a:t>
            </a:r>
            <a:r>
              <a:rPr lang="en-GB" dirty="0">
                <a:latin typeface="Calibri"/>
                <a:ea typeface="Calibri"/>
                <a:cs typeface="Times New Roman"/>
              </a:rPr>
              <a:t>wed) that way but you shouldn’t prophet (pro</a:t>
            </a:r>
            <a:r>
              <a:rPr lang="en-GB" dirty="0">
                <a:highlight>
                  <a:srgbClr val="FF0000"/>
                </a:highlight>
                <a:latin typeface="Calibri"/>
                <a:ea typeface="Calibri"/>
                <a:cs typeface="Times New Roman"/>
              </a:rPr>
              <a:t>f</a:t>
            </a:r>
            <a:r>
              <a:rPr lang="en-GB" dirty="0">
                <a:latin typeface="Calibri"/>
                <a:ea typeface="Calibri"/>
                <a:cs typeface="Times New Roman"/>
              </a:rPr>
              <a:t>it) from my mistake,” complained the driver. </a:t>
            </a:r>
            <a:endParaRPr lang="en-GB" sz="2000" dirty="0">
              <a:latin typeface="Calibri"/>
              <a:ea typeface="Calibri"/>
              <a:cs typeface="Times New Roman"/>
            </a:endParaRPr>
          </a:p>
          <a:p>
            <a:pPr>
              <a:lnSpc>
                <a:spcPct val="115000"/>
              </a:lnSpc>
              <a:spcAft>
                <a:spcPts val="1000"/>
              </a:spcAft>
            </a:pPr>
            <a:r>
              <a:rPr lang="en-GB" dirty="0">
                <a:latin typeface="Calibri"/>
                <a:ea typeface="Calibri"/>
                <a:cs typeface="Times New Roman"/>
              </a:rPr>
              <a:t>Hearing a message on the radio, the policewoman replied, “We have to chute (shoo</a:t>
            </a:r>
            <a:r>
              <a:rPr lang="en-GB" dirty="0">
                <a:highlight>
                  <a:srgbClr val="FF0000"/>
                </a:highlight>
                <a:latin typeface="Calibri"/>
                <a:ea typeface="Calibri"/>
                <a:cs typeface="Times New Roman"/>
              </a:rPr>
              <a:t>t</a:t>
            </a:r>
            <a:r>
              <a:rPr lang="en-GB" dirty="0">
                <a:latin typeface="Calibri"/>
                <a:ea typeface="Calibri"/>
                <a:cs typeface="Times New Roman"/>
              </a:rPr>
              <a:t>) off now, I hope this has taut (taug</a:t>
            </a:r>
            <a:r>
              <a:rPr lang="en-GB" dirty="0">
                <a:highlight>
                  <a:srgbClr val="FF0000"/>
                </a:highlight>
                <a:latin typeface="Calibri"/>
                <a:ea typeface="Calibri"/>
                <a:cs typeface="Times New Roman"/>
              </a:rPr>
              <a:t>h</a:t>
            </a:r>
            <a:r>
              <a:rPr lang="en-GB" dirty="0">
                <a:latin typeface="Calibri"/>
                <a:ea typeface="Calibri"/>
                <a:cs typeface="Times New Roman"/>
              </a:rPr>
              <a:t>t) you a lesson</a:t>
            </a:r>
            <a:r>
              <a:rPr lang="en-GB" dirty="0" smtClean="0">
                <a:latin typeface="Calibri"/>
                <a:ea typeface="Calibri"/>
                <a:cs typeface="Times New Roman"/>
              </a:rPr>
              <a:t>.”</a:t>
            </a:r>
            <a:endParaRPr lang="en-GB" sz="2000" dirty="0">
              <a:latin typeface="Calibri"/>
              <a:ea typeface="Calibri"/>
              <a:cs typeface="Times New Roman"/>
            </a:endParaRPr>
          </a:p>
          <a:p>
            <a:r>
              <a:rPr lang="en-GB" dirty="0"/>
              <a:t>Freda went indoors and climbed the stares (sta</a:t>
            </a:r>
            <a:r>
              <a:rPr lang="en-GB" dirty="0">
                <a:highlight>
                  <a:srgbClr val="FF0000"/>
                </a:highlight>
              </a:rPr>
              <a:t>i</a:t>
            </a:r>
            <a:r>
              <a:rPr lang="en-GB" dirty="0"/>
              <a:t>rs). The storey (sto</a:t>
            </a:r>
            <a:r>
              <a:rPr lang="en-GB" dirty="0">
                <a:highlight>
                  <a:srgbClr val="FF0000"/>
                </a:highlight>
              </a:rPr>
              <a:t>r</a:t>
            </a:r>
            <a:r>
              <a:rPr lang="en-GB" dirty="0"/>
              <a:t>y) was fresh in her mind as she began to right (wri</a:t>
            </a:r>
            <a:r>
              <a:rPr lang="en-GB" dirty="0">
                <a:highlight>
                  <a:srgbClr val="FF0000"/>
                </a:highlight>
              </a:rPr>
              <a:t>t</a:t>
            </a:r>
            <a:r>
              <a:rPr lang="en-GB" dirty="0"/>
              <a:t>e) her diary. The raise (ra</a:t>
            </a:r>
            <a:r>
              <a:rPr lang="en-GB" dirty="0">
                <a:highlight>
                  <a:srgbClr val="FF0000"/>
                </a:highlight>
              </a:rPr>
              <a:t>y</a:t>
            </a:r>
            <a:r>
              <a:rPr lang="en-GB" dirty="0"/>
              <a:t>s) of the evening sun lit the room. </a:t>
            </a:r>
          </a:p>
        </p:txBody>
      </p:sp>
      <p:sp>
        <p:nvSpPr>
          <p:cNvPr id="4" name="Text Box 2"/>
          <p:cNvSpPr txBox="1">
            <a:spLocks noChangeArrowheads="1"/>
          </p:cNvSpPr>
          <p:nvPr/>
        </p:nvSpPr>
        <p:spPr bwMode="auto">
          <a:xfrm>
            <a:off x="6372200" y="6021288"/>
            <a:ext cx="2362200" cy="4235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15000"/>
              </a:lnSpc>
              <a:spcAft>
                <a:spcPts val="1000"/>
              </a:spcAft>
            </a:pPr>
            <a:r>
              <a:rPr lang="en-GB" sz="1100">
                <a:effectLst/>
                <a:latin typeface="Calibri"/>
                <a:ea typeface="Calibri"/>
                <a:cs typeface="Times New Roman"/>
              </a:rPr>
              <a:t>The criminal is under the age of thirty.</a:t>
            </a:r>
          </a:p>
        </p:txBody>
      </p:sp>
    </p:spTree>
    <p:extLst>
      <p:ext uri="{BB962C8B-B14F-4D97-AF65-F5344CB8AC3E}">
        <p14:creationId xmlns:p14="http://schemas.microsoft.com/office/powerpoint/2010/main" val="2074593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Clue 5 answers</a:t>
            </a:r>
            <a:endParaRPr lang="en-GB" dirty="0"/>
          </a:p>
        </p:txBody>
      </p:sp>
      <p:sp>
        <p:nvSpPr>
          <p:cNvPr id="3" name="Content Placeholder 2"/>
          <p:cNvSpPr>
            <a:spLocks noGrp="1"/>
          </p:cNvSpPr>
          <p:nvPr>
            <p:ph idx="1"/>
          </p:nvPr>
        </p:nvSpPr>
        <p:spPr/>
        <p:txBody>
          <a:bodyPr>
            <a:noAutofit/>
          </a:bodyPr>
          <a:lstStyle/>
          <a:p>
            <a:pPr>
              <a:lnSpc>
                <a:spcPct val="115000"/>
              </a:lnSpc>
              <a:spcAft>
                <a:spcPts val="1000"/>
              </a:spcAft>
            </a:pPr>
            <a:r>
              <a:rPr lang="en-GB" sz="1400" dirty="0">
                <a:latin typeface="Calibri"/>
                <a:ea typeface="Calibri"/>
                <a:cs typeface="Times New Roman"/>
              </a:rPr>
              <a:t>The </a:t>
            </a:r>
            <a:r>
              <a:rPr lang="en-GB" sz="1400" dirty="0">
                <a:highlight>
                  <a:srgbClr val="FF0000"/>
                </a:highlight>
                <a:latin typeface="Calibri"/>
                <a:ea typeface="Calibri"/>
                <a:cs typeface="Times New Roman"/>
              </a:rPr>
              <a:t>t</a:t>
            </a:r>
            <a:r>
              <a:rPr lang="en-GB" sz="1400" dirty="0">
                <a:latin typeface="Calibri"/>
                <a:ea typeface="Calibri"/>
                <a:cs typeface="Times New Roman"/>
              </a:rPr>
              <a:t>iger crept slowly towards the sleeping </a:t>
            </a:r>
            <a:r>
              <a:rPr lang="en-GB" sz="1400" dirty="0">
                <a:highlight>
                  <a:srgbClr val="FF0000"/>
                </a:highlight>
                <a:latin typeface="Calibri"/>
                <a:ea typeface="Calibri"/>
                <a:cs typeface="Times New Roman"/>
              </a:rPr>
              <a:t>h</a:t>
            </a:r>
            <a:r>
              <a:rPr lang="en-GB" sz="1400" dirty="0">
                <a:latin typeface="Calibri"/>
                <a:ea typeface="Calibri"/>
                <a:cs typeface="Times New Roman"/>
              </a:rPr>
              <a:t>yena. A nearby </a:t>
            </a:r>
            <a:r>
              <a:rPr lang="en-GB" sz="1400" dirty="0">
                <a:highlight>
                  <a:srgbClr val="FF0000"/>
                </a:highlight>
                <a:latin typeface="Calibri"/>
                <a:ea typeface="Calibri"/>
                <a:cs typeface="Times New Roman"/>
              </a:rPr>
              <a:t>e</a:t>
            </a:r>
            <a:r>
              <a:rPr lang="en-GB" sz="1400" dirty="0">
                <a:latin typeface="Calibri"/>
                <a:ea typeface="Calibri"/>
                <a:cs typeface="Times New Roman"/>
              </a:rPr>
              <a:t>lephant was being washed by a </a:t>
            </a:r>
            <a:r>
              <a:rPr lang="en-GB" sz="1400" dirty="0">
                <a:highlight>
                  <a:srgbClr val="FF0000"/>
                </a:highlight>
                <a:latin typeface="Calibri"/>
                <a:ea typeface="Calibri"/>
                <a:cs typeface="Times New Roman"/>
              </a:rPr>
              <a:t>k</a:t>
            </a:r>
            <a:r>
              <a:rPr lang="en-GB" sz="1400" dirty="0">
                <a:latin typeface="Calibri"/>
                <a:ea typeface="Calibri"/>
                <a:cs typeface="Times New Roman"/>
              </a:rPr>
              <a:t>eeper. An </a:t>
            </a:r>
            <a:r>
              <a:rPr lang="en-GB" sz="1400" dirty="0">
                <a:highlight>
                  <a:srgbClr val="FF0000"/>
                </a:highlight>
                <a:latin typeface="Calibri"/>
                <a:ea typeface="Calibri"/>
                <a:cs typeface="Times New Roman"/>
              </a:rPr>
              <a:t>i</a:t>
            </a:r>
            <a:r>
              <a:rPr lang="en-GB" sz="1400" dirty="0">
                <a:latin typeface="Calibri"/>
                <a:ea typeface="Calibri"/>
                <a:cs typeface="Times New Roman"/>
              </a:rPr>
              <a:t>guana, an interesting </a:t>
            </a:r>
            <a:r>
              <a:rPr lang="en-GB" sz="1400" dirty="0">
                <a:highlight>
                  <a:srgbClr val="FF0000"/>
                </a:highlight>
                <a:latin typeface="Calibri"/>
                <a:ea typeface="Calibri"/>
                <a:cs typeface="Times New Roman"/>
              </a:rPr>
              <a:t>l</a:t>
            </a:r>
            <a:r>
              <a:rPr lang="en-GB" sz="1400" dirty="0">
                <a:latin typeface="Calibri"/>
                <a:ea typeface="Calibri"/>
                <a:cs typeface="Times New Roman"/>
              </a:rPr>
              <a:t>izard, lay camouflaged amongst the </a:t>
            </a:r>
            <a:r>
              <a:rPr lang="en-GB" sz="1400" dirty="0">
                <a:highlight>
                  <a:srgbClr val="FF0000"/>
                </a:highlight>
                <a:latin typeface="Calibri"/>
                <a:ea typeface="Calibri"/>
                <a:cs typeface="Times New Roman"/>
              </a:rPr>
              <a:t>l</a:t>
            </a:r>
            <a:r>
              <a:rPr lang="en-GB" sz="1400" dirty="0">
                <a:latin typeface="Calibri"/>
                <a:ea typeface="Calibri"/>
                <a:cs typeface="Times New Roman"/>
              </a:rPr>
              <a:t>eaves. </a:t>
            </a:r>
            <a:r>
              <a:rPr lang="en-GB" sz="1400" dirty="0">
                <a:highlight>
                  <a:srgbClr val="FF0000"/>
                </a:highlight>
                <a:latin typeface="Calibri"/>
                <a:ea typeface="Calibri"/>
                <a:cs typeface="Times New Roman"/>
              </a:rPr>
              <a:t>E</a:t>
            </a:r>
            <a:r>
              <a:rPr lang="en-GB" sz="1400" dirty="0">
                <a:latin typeface="Calibri"/>
                <a:ea typeface="Calibri"/>
                <a:cs typeface="Times New Roman"/>
              </a:rPr>
              <a:t>ric and </a:t>
            </a:r>
            <a:r>
              <a:rPr lang="en-GB" sz="1400" dirty="0">
                <a:highlight>
                  <a:srgbClr val="FF0000"/>
                </a:highlight>
                <a:latin typeface="Calibri"/>
                <a:ea typeface="Calibri"/>
                <a:cs typeface="Times New Roman"/>
              </a:rPr>
              <a:t>R</a:t>
            </a:r>
            <a:r>
              <a:rPr lang="en-GB" sz="1400" dirty="0">
                <a:latin typeface="Calibri"/>
                <a:ea typeface="Calibri"/>
                <a:cs typeface="Times New Roman"/>
              </a:rPr>
              <a:t>achel, full of </a:t>
            </a:r>
            <a:r>
              <a:rPr lang="en-GB" sz="1400" dirty="0">
                <a:highlight>
                  <a:srgbClr val="FF0000"/>
                </a:highlight>
                <a:latin typeface="Calibri"/>
                <a:ea typeface="Calibri"/>
                <a:cs typeface="Times New Roman"/>
              </a:rPr>
              <a:t>h</a:t>
            </a:r>
            <a:r>
              <a:rPr lang="en-GB" sz="1400" dirty="0">
                <a:latin typeface="Calibri"/>
                <a:ea typeface="Calibri"/>
                <a:cs typeface="Times New Roman"/>
              </a:rPr>
              <a:t>ope, began their </a:t>
            </a:r>
            <a:r>
              <a:rPr lang="en-GB" sz="1400" dirty="0">
                <a:highlight>
                  <a:srgbClr val="FF0000"/>
                </a:highlight>
                <a:latin typeface="Calibri"/>
                <a:ea typeface="Calibri"/>
                <a:cs typeface="Times New Roman"/>
              </a:rPr>
              <a:t>a</a:t>
            </a:r>
            <a:r>
              <a:rPr lang="en-GB" sz="1400" dirty="0">
                <a:latin typeface="Calibri"/>
                <a:ea typeface="Calibri"/>
                <a:cs typeface="Times New Roman"/>
              </a:rPr>
              <a:t>scent to the </a:t>
            </a:r>
            <a:r>
              <a:rPr lang="en-GB" sz="1400" dirty="0">
                <a:highlight>
                  <a:srgbClr val="FF0000"/>
                </a:highlight>
                <a:latin typeface="Calibri"/>
                <a:ea typeface="Calibri"/>
                <a:cs typeface="Times New Roman"/>
              </a:rPr>
              <a:t>s</a:t>
            </a:r>
            <a:r>
              <a:rPr lang="en-GB" sz="1400" dirty="0">
                <a:latin typeface="Calibri"/>
                <a:ea typeface="Calibri"/>
                <a:cs typeface="Times New Roman"/>
              </a:rPr>
              <a:t>ummit. (nouns)</a:t>
            </a:r>
          </a:p>
          <a:p>
            <a:pPr>
              <a:lnSpc>
                <a:spcPct val="115000"/>
              </a:lnSpc>
              <a:spcAft>
                <a:spcPts val="1000"/>
              </a:spcAft>
            </a:pPr>
            <a:r>
              <a:rPr lang="en-GB" sz="1400" dirty="0">
                <a:latin typeface="Calibri"/>
                <a:ea typeface="Calibri"/>
                <a:cs typeface="Times New Roman"/>
              </a:rPr>
              <a:t>It was a </a:t>
            </a:r>
            <a:r>
              <a:rPr lang="en-GB" sz="1400" dirty="0">
                <a:highlight>
                  <a:srgbClr val="FF0000"/>
                </a:highlight>
                <a:latin typeface="Calibri"/>
                <a:ea typeface="Calibri"/>
                <a:cs typeface="Times New Roman"/>
              </a:rPr>
              <a:t>b</a:t>
            </a:r>
            <a:r>
              <a:rPr lang="en-GB" sz="1400" dirty="0">
                <a:latin typeface="Calibri"/>
                <a:ea typeface="Calibri"/>
                <a:cs typeface="Times New Roman"/>
              </a:rPr>
              <a:t>eautiful day and the </a:t>
            </a:r>
            <a:r>
              <a:rPr lang="en-GB" sz="1400" dirty="0">
                <a:highlight>
                  <a:srgbClr val="FF0000"/>
                </a:highlight>
                <a:latin typeface="Calibri"/>
                <a:ea typeface="Calibri"/>
                <a:cs typeface="Times New Roman"/>
              </a:rPr>
              <a:t>e</a:t>
            </a:r>
            <a:r>
              <a:rPr lang="en-GB" sz="1400" dirty="0">
                <a:latin typeface="Calibri"/>
                <a:ea typeface="Calibri"/>
                <a:cs typeface="Times New Roman"/>
              </a:rPr>
              <a:t>vergreen rainforest teemed with life. The </a:t>
            </a:r>
            <a:r>
              <a:rPr lang="en-GB" sz="1400" dirty="0">
                <a:highlight>
                  <a:srgbClr val="FF0000"/>
                </a:highlight>
                <a:latin typeface="Calibri"/>
                <a:ea typeface="Calibri"/>
                <a:cs typeface="Times New Roman"/>
              </a:rPr>
              <a:t>e</a:t>
            </a:r>
            <a:r>
              <a:rPr lang="en-GB" sz="1400" dirty="0">
                <a:latin typeface="Calibri"/>
                <a:ea typeface="Calibri"/>
                <a:cs typeface="Times New Roman"/>
              </a:rPr>
              <a:t>nergetic walkers soon passed the </a:t>
            </a:r>
            <a:r>
              <a:rPr lang="en-GB" sz="1400" dirty="0">
                <a:highlight>
                  <a:srgbClr val="FF0000"/>
                </a:highlight>
                <a:latin typeface="Calibri"/>
                <a:ea typeface="Calibri"/>
                <a:cs typeface="Times New Roman"/>
              </a:rPr>
              <a:t>n</a:t>
            </a:r>
            <a:r>
              <a:rPr lang="en-GB" sz="1400" dirty="0">
                <a:latin typeface="Calibri"/>
                <a:ea typeface="Calibri"/>
                <a:cs typeface="Times New Roman"/>
              </a:rPr>
              <a:t>earby monument . There was a </a:t>
            </a:r>
            <a:r>
              <a:rPr lang="en-GB" sz="1400" dirty="0">
                <a:highlight>
                  <a:srgbClr val="FF0000"/>
                </a:highlight>
                <a:latin typeface="Calibri"/>
                <a:ea typeface="Calibri"/>
                <a:cs typeface="Times New Roman"/>
              </a:rPr>
              <a:t>t</a:t>
            </a:r>
            <a:r>
              <a:rPr lang="en-GB" sz="1400" dirty="0">
                <a:latin typeface="Calibri"/>
                <a:ea typeface="Calibri"/>
                <a:cs typeface="Times New Roman"/>
              </a:rPr>
              <a:t>ense moment as an </a:t>
            </a:r>
            <a:r>
              <a:rPr lang="en-GB" sz="1400" dirty="0">
                <a:highlight>
                  <a:srgbClr val="FF0000"/>
                </a:highlight>
                <a:latin typeface="Calibri"/>
                <a:ea typeface="Calibri"/>
                <a:cs typeface="Times New Roman"/>
              </a:rPr>
              <a:t>o</a:t>
            </a:r>
            <a:r>
              <a:rPr lang="en-GB" sz="1400" dirty="0">
                <a:latin typeface="Calibri"/>
                <a:ea typeface="Calibri"/>
                <a:cs typeface="Times New Roman"/>
              </a:rPr>
              <a:t>range snake leapt towards Rachel but she dodged it easily. (adjectives)</a:t>
            </a:r>
          </a:p>
          <a:p>
            <a:pPr>
              <a:lnSpc>
                <a:spcPct val="115000"/>
              </a:lnSpc>
              <a:spcAft>
                <a:spcPts val="1000"/>
              </a:spcAft>
            </a:pPr>
            <a:r>
              <a:rPr lang="en-GB" sz="1400" dirty="0">
                <a:latin typeface="Calibri"/>
                <a:ea typeface="Calibri"/>
                <a:cs typeface="Times New Roman"/>
              </a:rPr>
              <a:t>A wild boar </a:t>
            </a:r>
            <a:r>
              <a:rPr lang="en-GB" sz="1400" dirty="0">
                <a:highlight>
                  <a:srgbClr val="FF0000"/>
                </a:highlight>
                <a:latin typeface="Calibri"/>
                <a:ea typeface="Calibri"/>
                <a:cs typeface="Times New Roman"/>
              </a:rPr>
              <a:t>f</a:t>
            </a:r>
            <a:r>
              <a:rPr lang="en-GB" sz="1400" dirty="0">
                <a:latin typeface="Calibri"/>
                <a:ea typeface="Calibri"/>
                <a:cs typeface="Times New Roman"/>
              </a:rPr>
              <a:t>erreted among the dead leaves and </a:t>
            </a:r>
            <a:r>
              <a:rPr lang="en-GB" sz="1400" dirty="0">
                <a:highlight>
                  <a:srgbClr val="FF0000"/>
                </a:highlight>
                <a:latin typeface="Calibri"/>
                <a:ea typeface="Calibri"/>
                <a:cs typeface="Times New Roman"/>
              </a:rPr>
              <a:t>o</a:t>
            </a:r>
            <a:r>
              <a:rPr lang="en-GB" sz="1400" dirty="0">
                <a:latin typeface="Calibri"/>
                <a:ea typeface="Calibri"/>
                <a:cs typeface="Times New Roman"/>
              </a:rPr>
              <a:t>pened a seed capsule.</a:t>
            </a:r>
          </a:p>
          <a:p>
            <a:pPr>
              <a:lnSpc>
                <a:spcPct val="115000"/>
              </a:lnSpc>
              <a:spcAft>
                <a:spcPts val="1000"/>
              </a:spcAft>
            </a:pPr>
            <a:r>
              <a:rPr lang="en-GB" sz="1400" dirty="0">
                <a:latin typeface="Calibri"/>
                <a:ea typeface="Calibri"/>
                <a:cs typeface="Times New Roman"/>
              </a:rPr>
              <a:t>“I </a:t>
            </a:r>
            <a:r>
              <a:rPr lang="en-GB" sz="1400" dirty="0">
                <a:highlight>
                  <a:srgbClr val="FF0000"/>
                </a:highlight>
                <a:latin typeface="Calibri"/>
                <a:ea typeface="Calibri"/>
                <a:cs typeface="Times New Roman"/>
              </a:rPr>
              <a:t>u</a:t>
            </a:r>
            <a:r>
              <a:rPr lang="en-GB" sz="1400" dirty="0">
                <a:latin typeface="Calibri"/>
                <a:ea typeface="Calibri"/>
                <a:cs typeface="Times New Roman"/>
              </a:rPr>
              <a:t>nderstand,” </a:t>
            </a:r>
            <a:r>
              <a:rPr lang="en-GB" sz="1400" dirty="0">
                <a:highlight>
                  <a:srgbClr val="FF0000"/>
                </a:highlight>
                <a:latin typeface="Calibri"/>
                <a:ea typeface="Calibri"/>
                <a:cs typeface="Times New Roman"/>
              </a:rPr>
              <a:t>r</a:t>
            </a:r>
            <a:r>
              <a:rPr lang="en-GB" sz="1400" dirty="0">
                <a:latin typeface="Calibri"/>
                <a:ea typeface="Calibri"/>
                <a:cs typeface="Times New Roman"/>
              </a:rPr>
              <a:t>emarked Eric, “Those seedpods </a:t>
            </a:r>
            <a:r>
              <a:rPr lang="en-GB" sz="1400" dirty="0">
                <a:highlight>
                  <a:srgbClr val="FF0000"/>
                </a:highlight>
                <a:latin typeface="Calibri"/>
                <a:ea typeface="Calibri"/>
                <a:cs typeface="Times New Roman"/>
              </a:rPr>
              <a:t>s</a:t>
            </a:r>
            <a:r>
              <a:rPr lang="en-GB" sz="1400" dirty="0">
                <a:latin typeface="Calibri"/>
                <a:ea typeface="Calibri"/>
                <a:cs typeface="Times New Roman"/>
              </a:rPr>
              <a:t>mell so strongly, animals </a:t>
            </a:r>
            <a:r>
              <a:rPr lang="en-GB" sz="1400" dirty="0">
                <a:highlight>
                  <a:srgbClr val="FF0000"/>
                </a:highlight>
                <a:latin typeface="Calibri"/>
                <a:ea typeface="Calibri"/>
                <a:cs typeface="Times New Roman"/>
              </a:rPr>
              <a:t>t</a:t>
            </a:r>
            <a:r>
              <a:rPr lang="en-GB" sz="1400" dirty="0">
                <a:latin typeface="Calibri"/>
                <a:ea typeface="Calibri"/>
                <a:cs typeface="Times New Roman"/>
              </a:rPr>
              <a:t>urn up from miles around.”</a:t>
            </a:r>
          </a:p>
          <a:p>
            <a:pPr>
              <a:lnSpc>
                <a:spcPct val="115000"/>
              </a:lnSpc>
              <a:spcAft>
                <a:spcPts val="1000"/>
              </a:spcAft>
            </a:pPr>
            <a:r>
              <a:rPr lang="en-GB" sz="1400" dirty="0">
                <a:latin typeface="Calibri"/>
                <a:ea typeface="Calibri"/>
                <a:cs typeface="Times New Roman"/>
              </a:rPr>
              <a:t>“I </a:t>
            </a:r>
            <a:r>
              <a:rPr lang="en-GB" sz="1400" dirty="0">
                <a:highlight>
                  <a:srgbClr val="FF0000"/>
                </a:highlight>
                <a:latin typeface="Calibri"/>
                <a:ea typeface="Calibri"/>
                <a:cs typeface="Times New Roman"/>
              </a:rPr>
              <a:t>a</a:t>
            </a:r>
            <a:r>
              <a:rPr lang="en-GB" sz="1400" dirty="0">
                <a:latin typeface="Calibri"/>
                <a:ea typeface="Calibri"/>
                <a:cs typeface="Times New Roman"/>
              </a:rPr>
              <a:t>gree with you,” </a:t>
            </a:r>
            <a:r>
              <a:rPr lang="en-GB" sz="1400" dirty="0">
                <a:highlight>
                  <a:srgbClr val="FF0000"/>
                </a:highlight>
                <a:latin typeface="Calibri"/>
                <a:ea typeface="Calibri"/>
                <a:cs typeface="Times New Roman"/>
              </a:rPr>
              <a:t>g</a:t>
            </a:r>
            <a:r>
              <a:rPr lang="en-GB" sz="1400" dirty="0">
                <a:latin typeface="Calibri"/>
                <a:ea typeface="Calibri"/>
                <a:cs typeface="Times New Roman"/>
              </a:rPr>
              <a:t>runted Rachel. (verbs)</a:t>
            </a:r>
          </a:p>
          <a:p>
            <a:pPr>
              <a:lnSpc>
                <a:spcPct val="115000"/>
              </a:lnSpc>
              <a:spcAft>
                <a:spcPts val="1000"/>
              </a:spcAft>
            </a:pPr>
            <a:r>
              <a:rPr lang="en-GB" sz="1400" dirty="0" smtClean="0">
                <a:latin typeface="Calibri"/>
                <a:ea typeface="Calibri"/>
                <a:cs typeface="Times New Roman"/>
              </a:rPr>
              <a:t> The two climbers became </a:t>
            </a:r>
            <a:r>
              <a:rPr lang="en-GB" sz="1400" dirty="0" smtClean="0">
                <a:highlight>
                  <a:srgbClr val="FF0000"/>
                </a:highlight>
                <a:latin typeface="Calibri"/>
                <a:ea typeface="Calibri"/>
                <a:cs typeface="Times New Roman"/>
              </a:rPr>
              <a:t>p</a:t>
            </a:r>
            <a:r>
              <a:rPr lang="en-GB" sz="1400" dirty="0" smtClean="0">
                <a:latin typeface="Calibri"/>
                <a:ea typeface="Calibri"/>
                <a:cs typeface="Times New Roman"/>
              </a:rPr>
              <a:t>ainfully aware of large number of mosquitoes who were </a:t>
            </a:r>
            <a:r>
              <a:rPr lang="en-GB" sz="1400" dirty="0" smtClean="0">
                <a:highlight>
                  <a:srgbClr val="FF0000"/>
                </a:highlight>
                <a:latin typeface="Calibri"/>
                <a:ea typeface="Calibri"/>
                <a:cs typeface="Times New Roman"/>
              </a:rPr>
              <a:t>a</a:t>
            </a:r>
            <a:r>
              <a:rPr lang="en-GB" sz="1400" dirty="0" smtClean="0">
                <a:latin typeface="Calibri"/>
                <a:ea typeface="Calibri"/>
                <a:cs typeface="Times New Roman"/>
              </a:rPr>
              <a:t>vidly homing in on them. They </a:t>
            </a:r>
            <a:r>
              <a:rPr lang="en-GB" sz="1400" dirty="0" smtClean="0">
                <a:highlight>
                  <a:srgbClr val="FF0000"/>
                </a:highlight>
                <a:latin typeface="Calibri"/>
                <a:ea typeface="Calibri"/>
                <a:cs typeface="Times New Roman"/>
              </a:rPr>
              <a:t>r</a:t>
            </a:r>
            <a:r>
              <a:rPr lang="en-GB" sz="1400" dirty="0" smtClean="0">
                <a:latin typeface="Calibri"/>
                <a:ea typeface="Calibri"/>
                <a:cs typeface="Times New Roman"/>
              </a:rPr>
              <a:t>eluctantly decided to stop for the night. </a:t>
            </a:r>
            <a:r>
              <a:rPr lang="en-GB" sz="1400" dirty="0" smtClean="0">
                <a:highlight>
                  <a:srgbClr val="FF0000"/>
                </a:highlight>
                <a:latin typeface="Calibri"/>
                <a:ea typeface="Calibri"/>
                <a:cs typeface="Times New Roman"/>
              </a:rPr>
              <a:t>T</a:t>
            </a:r>
            <a:r>
              <a:rPr lang="en-GB" sz="1400" dirty="0" smtClean="0">
                <a:latin typeface="Calibri"/>
                <a:ea typeface="Calibri"/>
                <a:cs typeface="Times New Roman"/>
              </a:rPr>
              <a:t>iredly, they erected their tent and  dragged their bodies inside. Lying under their mosquito nets, they listened </a:t>
            </a:r>
            <a:r>
              <a:rPr lang="en-GB" sz="1400" dirty="0" smtClean="0">
                <a:highlight>
                  <a:srgbClr val="FF0000"/>
                </a:highlight>
                <a:latin typeface="Calibri"/>
                <a:ea typeface="Calibri"/>
                <a:cs typeface="Times New Roman"/>
              </a:rPr>
              <a:t>i</a:t>
            </a:r>
            <a:r>
              <a:rPr lang="en-GB" sz="1400" dirty="0" smtClean="0">
                <a:latin typeface="Calibri"/>
                <a:ea typeface="Calibri"/>
                <a:cs typeface="Times New Roman"/>
              </a:rPr>
              <a:t>nterestingly to the loud calls of the nearby bull frogs as they </a:t>
            </a:r>
            <a:r>
              <a:rPr lang="en-GB" sz="1400" dirty="0" smtClean="0">
                <a:highlight>
                  <a:srgbClr val="FF0000"/>
                </a:highlight>
                <a:latin typeface="Calibri"/>
                <a:ea typeface="Calibri"/>
                <a:cs typeface="Times New Roman"/>
              </a:rPr>
              <a:t>e</a:t>
            </a:r>
            <a:r>
              <a:rPr lang="en-GB" sz="1400" dirty="0" smtClean="0">
                <a:latin typeface="Calibri"/>
                <a:ea typeface="Calibri"/>
                <a:cs typeface="Times New Roman"/>
              </a:rPr>
              <a:t>nticingly tried to attract mates. </a:t>
            </a:r>
          </a:p>
          <a:p>
            <a:pPr>
              <a:lnSpc>
                <a:spcPct val="115000"/>
              </a:lnSpc>
              <a:spcAft>
                <a:spcPts val="1000"/>
              </a:spcAft>
            </a:pPr>
            <a:r>
              <a:rPr lang="en-GB" sz="1400" dirty="0" smtClean="0">
                <a:highlight>
                  <a:srgbClr val="FF0000"/>
                </a:highlight>
                <a:latin typeface="Calibri"/>
                <a:ea typeface="Calibri"/>
                <a:cs typeface="Times New Roman"/>
              </a:rPr>
              <a:t>S</a:t>
            </a:r>
            <a:r>
              <a:rPr lang="en-GB" sz="1400" dirty="0" smtClean="0">
                <a:latin typeface="Calibri"/>
                <a:ea typeface="Calibri"/>
                <a:cs typeface="Times New Roman"/>
              </a:rPr>
              <a:t>uddenly they were disturbed by a loud crash behind them….(adverbs)</a:t>
            </a:r>
            <a:endParaRPr lang="en-GB" sz="1400" dirty="0">
              <a:latin typeface="Calibri"/>
              <a:ea typeface="Calibri"/>
              <a:cs typeface="Times New Roman"/>
            </a:endParaRPr>
          </a:p>
        </p:txBody>
      </p:sp>
      <p:sp>
        <p:nvSpPr>
          <p:cNvPr id="4" name="Text Box 2"/>
          <p:cNvSpPr txBox="1">
            <a:spLocks noChangeArrowheads="1"/>
          </p:cNvSpPr>
          <p:nvPr/>
        </p:nvSpPr>
        <p:spPr bwMode="auto">
          <a:xfrm>
            <a:off x="6372200" y="6021288"/>
            <a:ext cx="2448272" cy="28700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nSpc>
                <a:spcPct val="115000"/>
              </a:lnSpc>
              <a:spcAft>
                <a:spcPts val="1000"/>
              </a:spcAft>
            </a:pPr>
            <a:r>
              <a:rPr lang="en-GB" sz="1100" dirty="0" smtClean="0">
                <a:latin typeface="Calibri"/>
                <a:ea typeface="Calibri"/>
                <a:cs typeface="Times New Roman"/>
              </a:rPr>
              <a:t>The killer has been to four stag parties</a:t>
            </a:r>
            <a:r>
              <a:rPr lang="en-GB" sz="1100" dirty="0" smtClean="0">
                <a:effectLst/>
                <a:latin typeface="Calibri"/>
                <a:ea typeface="Calibri"/>
                <a:cs typeface="Times New Roman"/>
              </a:rPr>
              <a:t>.</a:t>
            </a:r>
            <a:endParaRPr lang="en-GB" sz="1100" dirty="0">
              <a:effectLst/>
              <a:latin typeface="Calibri"/>
              <a:ea typeface="Calibri"/>
              <a:cs typeface="Times New Roman"/>
            </a:endParaRPr>
          </a:p>
        </p:txBody>
      </p:sp>
    </p:spTree>
    <p:extLst>
      <p:ext uri="{BB962C8B-B14F-4D97-AF65-F5344CB8AC3E}">
        <p14:creationId xmlns:p14="http://schemas.microsoft.com/office/powerpoint/2010/main" val="1487723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620688"/>
            <a:ext cx="8686800" cy="5688632"/>
          </a:xfrm>
        </p:spPr>
        <p:txBody>
          <a:bodyPr>
            <a:normAutofit/>
          </a:bodyPr>
          <a:lstStyle/>
          <a:p>
            <a:r>
              <a:rPr lang="en-GB" sz="3600" b="1" dirty="0"/>
              <a:t>However, the local Health Inspector had paid a surprise visit and had been shocked to find, not only some moist mouse droppings in the Bolognese sauce, but the plaster from a chef’s finger embedded in a bowl of lasagne.</a:t>
            </a:r>
            <a:endParaRPr lang="en-GB" sz="3600" dirty="0"/>
          </a:p>
        </p:txBody>
      </p:sp>
      <p:pic>
        <p:nvPicPr>
          <p:cNvPr id="4098" name="Picture 2" descr="C:\Users\Peter\AppData\Local\Microsoft\Windows\Temporary Internet Files\Content.IE5\EBIQEIWZ\MP90044868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4221088"/>
            <a:ext cx="1277888" cy="19168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Peter\AppData\Local\Microsoft\Windows\Temporary Internet Files\Content.IE5\7Z2QXW3P\MP900182714[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026" y="4465428"/>
            <a:ext cx="2508738" cy="167249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9" descr="http://www.clker.com/cliparts/T/r/L/7/k/a/bandaid-biz-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87797" y="5503646"/>
            <a:ext cx="611196" cy="59082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Peter\AppData\Local\Microsoft\Windows\Temporary Internet Files\Content.IE5\NZRCHNM5\MP900314407[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35896" y="4224228"/>
            <a:ext cx="1540768" cy="95527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mousedropping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24427" y="5230510"/>
            <a:ext cx="822470" cy="65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337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76672"/>
            <a:ext cx="8686800" cy="5842066"/>
          </a:xfrm>
        </p:spPr>
        <p:txBody>
          <a:bodyPr/>
          <a:lstStyle/>
          <a:p>
            <a:pPr marL="0" indent="0">
              <a:buNone/>
            </a:pPr>
            <a:r>
              <a:rPr lang="en-GB" sz="3600" b="1" dirty="0"/>
              <a:t>A visit to the kitchen </a:t>
            </a:r>
            <a:r>
              <a:rPr lang="en-GB" sz="3600" b="1" dirty="0" smtClean="0"/>
              <a:t>revealed </a:t>
            </a:r>
            <a:r>
              <a:rPr lang="en-GB" sz="3600" b="1" dirty="0"/>
              <a:t>cockroaches scuttling about between the pans.</a:t>
            </a:r>
          </a:p>
          <a:p>
            <a:endParaRPr lang="en-GB" dirty="0"/>
          </a:p>
        </p:txBody>
      </p:sp>
      <p:pic>
        <p:nvPicPr>
          <p:cNvPr id="5123" name="Picture 3" descr="C:\Users\Peter\AppData\Local\Microsoft\Windows\Temporary Internet Files\Content.IE5\7Z2QXW3P\MC90034021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99947" y="4892433"/>
            <a:ext cx="1829714" cy="133868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Peter\AppData\Local\Microsoft\Windows\Temporary Internet Files\Content.IE5\G6XJBDPK\MC9004380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95890" y="4742080"/>
            <a:ext cx="756138" cy="756138"/>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Peter\AppData\Local\Microsoft\Windows\Temporary Internet Files\Content.IE5\NZRCHNM5\MC90023776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4005064"/>
            <a:ext cx="2219608" cy="223017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C:\Users\Peter\AppData\Local\Microsoft\Windows\Temporary Internet Files\Content.IE5\G6XJBDPK\MC9004380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356992"/>
            <a:ext cx="756138" cy="75613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C:\Users\Peter\AppData\Local\Microsoft\Windows\Temporary Internet Files\Content.IE5\G6XJBDPK\MC9004380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4804" y="5857165"/>
            <a:ext cx="756138" cy="75613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Peter\AppData\Local\Microsoft\Windows\Temporary Internet Files\Content.IE5\G6XJBDPK\MC9004380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216" y="5871819"/>
            <a:ext cx="756138" cy="75613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Users\Peter\AppData\Local\Microsoft\Windows\Temporary Internet Files\Content.IE5\G6XJBDPK\MC9004380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2873" y="4364011"/>
            <a:ext cx="756138" cy="756138"/>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C:\Users\Peter\AppData\Local\Microsoft\Windows\Temporary Internet Files\Content.IE5\G6XJBDPK\MP900314057[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0926" y="6341940"/>
            <a:ext cx="740754" cy="51605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C:\Users\Peter\AppData\Local\Microsoft\Windows\Temporary Internet Files\Content.IE5\G6XJBDPK\MC9004380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6012160" y="5183705"/>
            <a:ext cx="756138" cy="75613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C:\Users\Peter\AppData\Local\Microsoft\Windows\Temporary Internet Files\Content.IE5\G6XJBDPK\MC9004380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2237075" y="5963871"/>
            <a:ext cx="756138" cy="75613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Users\Peter\AppData\Local\Microsoft\Windows\Temporary Internet Files\Content.IE5\G6XJBDPK\MC9004380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766774" y="4364011"/>
            <a:ext cx="756138" cy="75613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C:\Users\Peter\AppData\Local\Microsoft\Windows\Temporary Internet Files\Content.IE5\G6XJBDPK\MC9004380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33690" y="5226433"/>
            <a:ext cx="756138" cy="756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0040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48680"/>
            <a:ext cx="8686800" cy="5531445"/>
          </a:xfrm>
        </p:spPr>
        <p:txBody>
          <a:bodyPr/>
          <a:lstStyle/>
          <a:p>
            <a:pPr marL="0" indent="0">
              <a:buNone/>
            </a:pPr>
            <a:r>
              <a:rPr lang="en-GB" b="1" dirty="0"/>
              <a:t>By the time the inspector ordered his dessert, it was clear that his report was going to be dreadful.  His report was never published or even typed as he was found dead in his bed. The post mortem revealed that the dessert, a delicious Tiramisu gateau, had been laced with poison.</a:t>
            </a:r>
          </a:p>
          <a:p>
            <a:pPr marL="0" indent="0">
              <a:buNone/>
            </a:pPr>
            <a:r>
              <a:rPr lang="en-GB" dirty="0"/>
              <a:t> </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3968" y="4294231"/>
            <a:ext cx="2736304" cy="1935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descr="C:\Users\Peter\AppData\Local\Microsoft\Windows\Temporary Internet Files\Content.IE5\NZRCHNM5\MP90032113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780763" y="4599489"/>
            <a:ext cx="945464" cy="1325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638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04664"/>
            <a:ext cx="8686800" cy="5904656"/>
          </a:xfrm>
        </p:spPr>
        <p:txBody>
          <a:bodyPr/>
          <a:lstStyle/>
          <a:p>
            <a:pPr marL="0" indent="0">
              <a:buNone/>
            </a:pPr>
            <a:r>
              <a:rPr lang="en-GB" b="1" dirty="0"/>
              <a:t>The 32 people who worked at the </a:t>
            </a:r>
            <a:r>
              <a:rPr lang="en-GB" b="1" dirty="0" err="1"/>
              <a:t>Spag</a:t>
            </a:r>
            <a:r>
              <a:rPr lang="en-GB" b="1" dirty="0"/>
              <a:t> </a:t>
            </a:r>
            <a:r>
              <a:rPr lang="en-GB" b="1" dirty="0" err="1"/>
              <a:t>Bol</a:t>
            </a:r>
            <a:r>
              <a:rPr lang="en-GB" b="1" dirty="0"/>
              <a:t> became immediate suspects. 5 clues in code were discovered. Each clue eliminates half the suspects.</a:t>
            </a:r>
          </a:p>
          <a:p>
            <a:pPr marL="0" indent="0">
              <a:buNone/>
            </a:pPr>
            <a:r>
              <a:rPr lang="en-GB" b="1" dirty="0"/>
              <a:t> </a:t>
            </a:r>
          </a:p>
          <a:p>
            <a:pPr marL="0" indent="0">
              <a:buNone/>
            </a:pPr>
            <a:r>
              <a:rPr lang="en-GB" b="1" dirty="0"/>
              <a:t>Can you use your </a:t>
            </a:r>
            <a:r>
              <a:rPr lang="en-GB" b="1" dirty="0" err="1" smtClean="0"/>
              <a:t>SPaG</a:t>
            </a:r>
            <a:r>
              <a:rPr lang="en-GB" b="1" dirty="0" smtClean="0"/>
              <a:t> </a:t>
            </a:r>
            <a:r>
              <a:rPr lang="en-GB" b="1" dirty="0"/>
              <a:t>skills to solve the Murder at the </a:t>
            </a:r>
            <a:r>
              <a:rPr lang="en-GB" b="1" dirty="0" err="1"/>
              <a:t>Spag</a:t>
            </a:r>
            <a:r>
              <a:rPr lang="en-GB" b="1" dirty="0"/>
              <a:t> </a:t>
            </a:r>
            <a:r>
              <a:rPr lang="en-GB" b="1" dirty="0" err="1"/>
              <a:t>Bol</a:t>
            </a:r>
            <a:r>
              <a:rPr lang="en-GB" b="1" dirty="0"/>
              <a:t>?</a:t>
            </a:r>
          </a:p>
          <a:p>
            <a:pPr marL="0" indent="0">
              <a:buNone/>
            </a:pPr>
            <a:r>
              <a:rPr lang="en-GB" dirty="0"/>
              <a:t> </a:t>
            </a:r>
          </a:p>
        </p:txBody>
      </p:sp>
    </p:spTree>
    <p:extLst>
      <p:ext uri="{BB962C8B-B14F-4D97-AF65-F5344CB8AC3E}">
        <p14:creationId xmlns:p14="http://schemas.microsoft.com/office/powerpoint/2010/main" val="2599014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Clue 1 - Apostrophes</a:t>
            </a:r>
            <a:endParaRPr lang="en-GB" dirty="0"/>
          </a:p>
        </p:txBody>
      </p:sp>
      <p:pic>
        <p:nvPicPr>
          <p:cNvPr id="5" name="Content Placeholder 4" descr="keep-calm-and-insert-apostrophes-2[1]"/>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635896" y="4365104"/>
            <a:ext cx="1893812" cy="1728192"/>
          </a:xfrm>
          <a:prstGeom prst="rect">
            <a:avLst/>
          </a:prstGeom>
          <a:noFill/>
          <a:ln>
            <a:noFill/>
          </a:ln>
          <a:effectLst/>
        </p:spPr>
      </p:pic>
      <p:sp>
        <p:nvSpPr>
          <p:cNvPr id="9" name="Rectangle 8"/>
          <p:cNvSpPr/>
          <p:nvPr/>
        </p:nvSpPr>
        <p:spPr>
          <a:xfrm>
            <a:off x="395536" y="1484785"/>
            <a:ext cx="8064896" cy="2600712"/>
          </a:xfrm>
          <a:prstGeom prst="rect">
            <a:avLst/>
          </a:prstGeom>
        </p:spPr>
        <p:txBody>
          <a:bodyPr wrap="square">
            <a:spAutoFit/>
          </a:bodyPr>
          <a:lstStyle/>
          <a:p>
            <a:pPr>
              <a:lnSpc>
                <a:spcPct val="115000"/>
              </a:lnSpc>
              <a:spcAft>
                <a:spcPts val="1000"/>
              </a:spcAft>
            </a:pPr>
            <a:r>
              <a:rPr lang="en-GB" sz="2400" dirty="0" smtClean="0">
                <a:latin typeface="Calibri"/>
                <a:ea typeface="Calibri"/>
                <a:cs typeface="Times New Roman"/>
              </a:rPr>
              <a:t>Put in the missing apostrophes.  </a:t>
            </a:r>
          </a:p>
          <a:p>
            <a:pPr>
              <a:lnSpc>
                <a:spcPct val="115000"/>
              </a:lnSpc>
              <a:spcAft>
                <a:spcPts val="1000"/>
              </a:spcAft>
            </a:pPr>
            <a:r>
              <a:rPr lang="en-GB" sz="2400" dirty="0" smtClean="0">
                <a:latin typeface="Calibri"/>
                <a:ea typeface="Calibri"/>
                <a:cs typeface="Times New Roman"/>
              </a:rPr>
              <a:t>For apostrophes of possession, highlight the letter before the apostrophe.</a:t>
            </a:r>
          </a:p>
          <a:p>
            <a:pPr>
              <a:lnSpc>
                <a:spcPct val="115000"/>
              </a:lnSpc>
              <a:spcAft>
                <a:spcPts val="1000"/>
              </a:spcAft>
            </a:pPr>
            <a:r>
              <a:rPr lang="en-GB" sz="2400" dirty="0" smtClean="0">
                <a:latin typeface="Calibri"/>
                <a:ea typeface="Calibri"/>
                <a:cs typeface="Times New Roman"/>
              </a:rPr>
              <a:t>For </a:t>
            </a:r>
            <a:r>
              <a:rPr lang="en-GB" sz="2400" dirty="0">
                <a:latin typeface="Calibri"/>
                <a:ea typeface="Calibri"/>
                <a:cs typeface="Times New Roman"/>
              </a:rPr>
              <a:t>apostrophes of omission, write in the missing letters.</a:t>
            </a:r>
          </a:p>
          <a:p>
            <a:pPr>
              <a:lnSpc>
                <a:spcPct val="115000"/>
              </a:lnSpc>
              <a:spcAft>
                <a:spcPts val="1000"/>
              </a:spcAft>
            </a:pPr>
            <a:r>
              <a:rPr lang="en-GB" sz="2400" dirty="0" smtClean="0">
                <a:latin typeface="Calibri"/>
                <a:ea typeface="Calibri"/>
                <a:cs typeface="Times New Roman"/>
              </a:rPr>
              <a:t>Example: </a:t>
            </a:r>
            <a:r>
              <a:rPr lang="en-GB" sz="2400" dirty="0" err="1" smtClean="0">
                <a:latin typeface="Calibri"/>
                <a:ea typeface="Calibri"/>
                <a:cs typeface="Times New Roman"/>
              </a:rPr>
              <a:t>Freds</a:t>
            </a:r>
            <a:r>
              <a:rPr lang="en-GB" sz="2400" dirty="0" smtClean="0">
                <a:latin typeface="Calibri"/>
                <a:ea typeface="Calibri"/>
                <a:cs typeface="Times New Roman"/>
              </a:rPr>
              <a:t> friend </a:t>
            </a:r>
            <a:r>
              <a:rPr lang="en-GB" sz="2400" dirty="0" err="1" smtClean="0">
                <a:latin typeface="Calibri"/>
                <a:ea typeface="Calibri"/>
                <a:cs typeface="Times New Roman"/>
              </a:rPr>
              <a:t>isnt</a:t>
            </a:r>
            <a:r>
              <a:rPr lang="en-GB" sz="2400" dirty="0" smtClean="0">
                <a:latin typeface="Calibri"/>
                <a:ea typeface="Calibri"/>
                <a:cs typeface="Times New Roman"/>
              </a:rPr>
              <a:t> sane. = Fre</a:t>
            </a:r>
            <a:r>
              <a:rPr lang="en-GB" sz="2400" dirty="0" smtClean="0">
                <a:highlight>
                  <a:srgbClr val="FF0000"/>
                </a:highlight>
                <a:latin typeface="Calibri"/>
                <a:ea typeface="Calibri"/>
                <a:cs typeface="Times New Roman"/>
              </a:rPr>
              <a:t>d</a:t>
            </a:r>
            <a:r>
              <a:rPr lang="en-GB" sz="2400" dirty="0" smtClean="0">
                <a:latin typeface="Calibri"/>
                <a:ea typeface="Calibri"/>
                <a:cs typeface="Times New Roman"/>
              </a:rPr>
              <a:t>’s friend is n</a:t>
            </a:r>
            <a:r>
              <a:rPr lang="en-GB" sz="2400" dirty="0" smtClean="0">
                <a:highlight>
                  <a:srgbClr val="FF0000"/>
                </a:highlight>
                <a:latin typeface="Calibri"/>
                <a:ea typeface="Calibri"/>
                <a:cs typeface="Times New Roman"/>
              </a:rPr>
              <a:t>o</a:t>
            </a:r>
            <a:r>
              <a:rPr lang="en-GB" sz="2400" dirty="0" smtClean="0">
                <a:latin typeface="Calibri"/>
                <a:ea typeface="Calibri"/>
                <a:cs typeface="Times New Roman"/>
              </a:rPr>
              <a:t>t sane. = do</a:t>
            </a:r>
            <a:endParaRPr lang="en-GB" sz="2400" dirty="0">
              <a:effectLst/>
              <a:latin typeface="Calibri"/>
              <a:ea typeface="Calibri"/>
              <a:cs typeface="Times New Roman"/>
            </a:endParaRPr>
          </a:p>
        </p:txBody>
      </p:sp>
    </p:spTree>
    <p:extLst>
      <p:ext uri="{BB962C8B-B14F-4D97-AF65-F5344CB8AC3E}">
        <p14:creationId xmlns:p14="http://schemas.microsoft.com/office/powerpoint/2010/main" val="4048455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48680"/>
            <a:ext cx="8686800" cy="5531445"/>
          </a:xfrm>
        </p:spPr>
        <p:txBody>
          <a:bodyPr>
            <a:normAutofit fontScale="92500" lnSpcReduction="10000"/>
          </a:bodyPr>
          <a:lstStyle/>
          <a:p>
            <a:pPr marL="0" indent="0">
              <a:buNone/>
            </a:pPr>
            <a:r>
              <a:rPr lang="en-GB" b="1" dirty="0"/>
              <a:t>Freddy and June walked past a dog chasing its tail outside Jacks house. They paused outside the greengrocer, where plums, apples, oranges and pears were on sale. The tangerines (10 for £1) particularly caught their eye.</a:t>
            </a:r>
          </a:p>
          <a:p>
            <a:pPr marL="0" indent="0">
              <a:buNone/>
            </a:pPr>
            <a:r>
              <a:rPr lang="en-GB" b="1" dirty="0"/>
              <a:t>“Its cold,” commented Freddy as they entered Laurels Launderette. A dim light bulb shone its weak glow round the room. He emptied the first bag. </a:t>
            </a:r>
            <a:r>
              <a:rPr lang="en-GB" b="1" dirty="0" err="1"/>
              <a:t>Jills</a:t>
            </a:r>
            <a:r>
              <a:rPr lang="en-GB" b="1" dirty="0"/>
              <a:t> trousers, </a:t>
            </a:r>
            <a:r>
              <a:rPr lang="en-GB" b="1" dirty="0" err="1"/>
              <a:t>Reeces</a:t>
            </a:r>
            <a:r>
              <a:rPr lang="en-GB" b="1" dirty="0"/>
              <a:t> pants and </a:t>
            </a:r>
            <a:r>
              <a:rPr lang="en-GB" b="1" dirty="0" err="1"/>
              <a:t>Olivers</a:t>
            </a:r>
            <a:r>
              <a:rPr lang="en-GB" b="1" dirty="0"/>
              <a:t> shirt fell out on the floor. From his second bag, </a:t>
            </a:r>
            <a:r>
              <a:rPr lang="en-GB" b="1" dirty="0" err="1"/>
              <a:t>Bernards</a:t>
            </a:r>
            <a:r>
              <a:rPr lang="en-GB" b="1" dirty="0"/>
              <a:t> jacket, </a:t>
            </a:r>
            <a:r>
              <a:rPr lang="en-GB" b="1" dirty="0" err="1"/>
              <a:t>Ottos</a:t>
            </a:r>
            <a:r>
              <a:rPr lang="en-GB" b="1" dirty="0"/>
              <a:t> socks, Olives skirt and </a:t>
            </a:r>
            <a:r>
              <a:rPr lang="en-GB" b="1" dirty="0" err="1"/>
              <a:t>Charless</a:t>
            </a:r>
            <a:r>
              <a:rPr lang="en-GB" b="1" dirty="0"/>
              <a:t> vests tumbled out.</a:t>
            </a:r>
          </a:p>
          <a:p>
            <a:endParaRPr lang="en-GB" dirty="0"/>
          </a:p>
        </p:txBody>
      </p:sp>
    </p:spTree>
    <p:extLst>
      <p:ext uri="{BB962C8B-B14F-4D97-AF65-F5344CB8AC3E}">
        <p14:creationId xmlns:p14="http://schemas.microsoft.com/office/powerpoint/2010/main" val="2440722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32656"/>
            <a:ext cx="8686800" cy="5747469"/>
          </a:xfrm>
        </p:spPr>
        <p:txBody>
          <a:bodyPr>
            <a:normAutofit fontScale="92500" lnSpcReduction="20000"/>
          </a:bodyPr>
          <a:lstStyle/>
          <a:p>
            <a:pPr marL="0" indent="0">
              <a:buNone/>
            </a:pPr>
            <a:r>
              <a:rPr lang="en-GB" b="1" dirty="0"/>
              <a:t>“I cant believe the smell of </a:t>
            </a:r>
            <a:r>
              <a:rPr lang="en-GB" b="1" dirty="0" err="1"/>
              <a:t>Berts</a:t>
            </a:r>
            <a:r>
              <a:rPr lang="en-GB" b="1" dirty="0"/>
              <a:t> smalls. </a:t>
            </a:r>
            <a:r>
              <a:rPr lang="en-GB" b="1" dirty="0" err="1"/>
              <a:t>Weve</a:t>
            </a:r>
            <a:r>
              <a:rPr lang="en-GB" b="1" dirty="0"/>
              <a:t> got a job on our hands here.”</a:t>
            </a:r>
          </a:p>
          <a:p>
            <a:pPr marL="0" indent="0">
              <a:buNone/>
            </a:pPr>
            <a:r>
              <a:rPr lang="en-GB" b="1" dirty="0"/>
              <a:t>“Good job we brought some of </a:t>
            </a:r>
            <a:r>
              <a:rPr lang="en-GB" b="1" dirty="0" err="1"/>
              <a:t>Vivs</a:t>
            </a:r>
            <a:r>
              <a:rPr lang="en-GB" b="1" dirty="0"/>
              <a:t> special washing powder and Eves softener; </a:t>
            </a:r>
            <a:r>
              <a:rPr lang="en-GB" b="1" dirty="0" err="1"/>
              <a:t>Im</a:t>
            </a:r>
            <a:r>
              <a:rPr lang="en-GB" b="1" dirty="0"/>
              <a:t> so pleased we remembered them.”</a:t>
            </a:r>
          </a:p>
          <a:p>
            <a:pPr marL="0" indent="0">
              <a:buNone/>
            </a:pPr>
            <a:r>
              <a:rPr lang="en-GB" b="1" dirty="0"/>
              <a:t>“Do you remember </a:t>
            </a:r>
            <a:r>
              <a:rPr lang="en-GB" b="1" dirty="0" err="1"/>
              <a:t>Deniss</a:t>
            </a:r>
            <a:r>
              <a:rPr lang="en-GB" b="1" dirty="0"/>
              <a:t> jumpers? They were really gross”</a:t>
            </a:r>
          </a:p>
          <a:p>
            <a:pPr marL="0" indent="0">
              <a:buNone/>
            </a:pPr>
            <a:r>
              <a:rPr lang="en-GB" b="1" dirty="0"/>
              <a:t>“</a:t>
            </a:r>
            <a:r>
              <a:rPr lang="en-GB" b="1" dirty="0" err="1"/>
              <a:t>Youre</a:t>
            </a:r>
            <a:r>
              <a:rPr lang="en-GB" b="1" dirty="0"/>
              <a:t> right there. They were nearly as bad as </a:t>
            </a:r>
            <a:r>
              <a:rPr lang="en-GB" b="1" dirty="0" err="1"/>
              <a:t>Sams</a:t>
            </a:r>
            <a:r>
              <a:rPr lang="en-GB" b="1" dirty="0"/>
              <a:t> pyjamas. </a:t>
            </a:r>
          </a:p>
          <a:p>
            <a:pPr marL="0" indent="0">
              <a:buNone/>
            </a:pPr>
            <a:r>
              <a:rPr lang="en-GB" b="1" dirty="0"/>
              <a:t>June gazed across the street. Situated between the shop selling boys toys and a lamp post, which looked like an emus head, were the </a:t>
            </a:r>
            <a:r>
              <a:rPr lang="en-GB" b="1" dirty="0" err="1"/>
              <a:t>mens</a:t>
            </a:r>
            <a:r>
              <a:rPr lang="en-GB" b="1" dirty="0"/>
              <a:t> toilets.</a:t>
            </a:r>
          </a:p>
          <a:p>
            <a:pPr marL="0" indent="0">
              <a:buNone/>
            </a:pPr>
            <a:r>
              <a:rPr lang="en-GB" b="1" dirty="0"/>
              <a:t>“What a pigs ear they have made of the High Street,” she thought.</a:t>
            </a:r>
          </a:p>
          <a:p>
            <a:endParaRPr lang="en-GB" dirty="0"/>
          </a:p>
        </p:txBody>
      </p:sp>
    </p:spTree>
    <p:extLst>
      <p:ext uri="{BB962C8B-B14F-4D97-AF65-F5344CB8AC3E}">
        <p14:creationId xmlns:p14="http://schemas.microsoft.com/office/powerpoint/2010/main" val="3933820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258</TotalTime>
  <Words>2748</Words>
  <Application>Microsoft Office PowerPoint</Application>
  <PresentationFormat>On-screen Show (4:3)</PresentationFormat>
  <Paragraphs>101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Trek</vt:lpstr>
      <vt:lpstr> Murder Mystery  Death at the spag bol</vt:lpstr>
      <vt:lpstr>PowerPoint Presentation</vt:lpstr>
      <vt:lpstr>PowerPoint Presentation</vt:lpstr>
      <vt:lpstr>PowerPoint Presentation</vt:lpstr>
      <vt:lpstr>PowerPoint Presentation</vt:lpstr>
      <vt:lpstr>PowerPoint Presentation</vt:lpstr>
      <vt:lpstr>Clue 1 - Apostrophes</vt:lpstr>
      <vt:lpstr>PowerPoint Presentation</vt:lpstr>
      <vt:lpstr>PowerPoint Presentation</vt:lpstr>
      <vt:lpstr>Clue 2 - Commas</vt:lpstr>
      <vt:lpstr>PowerPoint Presentation</vt:lpstr>
      <vt:lpstr>Clue 3 – Past tense</vt:lpstr>
      <vt:lpstr>PowerPoint Presentation</vt:lpstr>
      <vt:lpstr>PowerPoint Presentation</vt:lpstr>
      <vt:lpstr>Clue 4 - Homophones</vt:lpstr>
      <vt:lpstr>PowerPoint Presentation</vt:lpstr>
      <vt:lpstr>PowerPoint Presentation</vt:lpstr>
      <vt:lpstr>PowerPoint Presentation</vt:lpstr>
      <vt:lpstr>Clue 5 – identifying noun, verbs, adjectives and adverbs.</vt:lpstr>
      <vt:lpstr>PowerPoint Presentation</vt:lpstr>
      <vt:lpstr>PowerPoint Presentation</vt:lpstr>
      <vt:lpstr>Answers – clue 1</vt:lpstr>
      <vt:lpstr>Clue 2 answers</vt:lpstr>
      <vt:lpstr>Clue 3 answers</vt:lpstr>
      <vt:lpstr>Clue 4 answers</vt:lpstr>
      <vt:lpstr>Clue 5 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Death at the spag bol</dc:title>
  <dc:creator>Peter</dc:creator>
  <cp:lastModifiedBy>Peter</cp:lastModifiedBy>
  <cp:revision>18</cp:revision>
  <dcterms:created xsi:type="dcterms:W3CDTF">2013-11-01T21:28:35Z</dcterms:created>
  <dcterms:modified xsi:type="dcterms:W3CDTF">2013-11-10T20:40:44Z</dcterms:modified>
</cp:coreProperties>
</file>