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8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FD97EDB-27A7-4C47-8AD6-62DDE032F7C3}" type="datetimeFigureOut">
              <a:rPr lang="en-GB" smtClean="0"/>
              <a:t>11/01/2015</a:t>
            </a:fld>
            <a:endParaRPr lang="en-GB"/>
          </a:p>
        </p:txBody>
      </p:sp>
      <p:sp>
        <p:nvSpPr>
          <p:cNvPr id="2" name="Footer Placeholder 1"/>
          <p:cNvSpPr>
            <a:spLocks noGrp="1"/>
          </p:cNvSpPr>
          <p:nvPr>
            <p:ph type="ftr" sz="quarter" idx="11"/>
          </p:nvPr>
        </p:nvSpPr>
        <p:spPr/>
        <p:txBody>
          <a:bodyPr/>
          <a:lstStyle/>
          <a:p>
            <a:endParaRPr lang="en-GB"/>
          </a:p>
        </p:txBody>
      </p:sp>
      <p:sp>
        <p:nvSpPr>
          <p:cNvPr id="15" name="Slide Number Placeholder 14"/>
          <p:cNvSpPr>
            <a:spLocks noGrp="1"/>
          </p:cNvSpPr>
          <p:nvPr>
            <p:ph type="sldNum" sz="quarter" idx="12"/>
          </p:nvPr>
        </p:nvSpPr>
        <p:spPr>
          <a:xfrm>
            <a:off x="8229600" y="6473952"/>
            <a:ext cx="758952" cy="246888"/>
          </a:xfrm>
        </p:spPr>
        <p:txBody>
          <a:bodyPr/>
          <a:lstStyle/>
          <a:p>
            <a:fld id="{E53F4AC0-AEEF-4FC2-87CB-44BE08AFCC4C}"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D97EDB-27A7-4C47-8AD6-62DDE032F7C3}" type="datetimeFigureOut">
              <a:rPr lang="en-GB" smtClean="0"/>
              <a:t>11/01/2015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3F4AC0-AEEF-4FC2-87CB-44BE08AFCC4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D97EDB-27A7-4C47-8AD6-62DDE032F7C3}" type="datetimeFigureOut">
              <a:rPr lang="en-GB" smtClean="0"/>
              <a:t>11/01/2015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3F4AC0-AEEF-4FC2-87CB-44BE08AFCC4C}"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FD97EDB-27A7-4C47-8AD6-62DDE032F7C3}" type="datetimeFigureOut">
              <a:rPr lang="en-GB" smtClean="0"/>
              <a:t>11/01/2015</a:t>
            </a:fld>
            <a:endParaRPr lang="en-GB"/>
          </a:p>
        </p:txBody>
      </p:sp>
      <p:sp>
        <p:nvSpPr>
          <p:cNvPr id="19" name="Footer Placeholder 18"/>
          <p:cNvSpPr>
            <a:spLocks noGrp="1"/>
          </p:cNvSpPr>
          <p:nvPr>
            <p:ph type="ftr" sz="quarter" idx="11"/>
          </p:nvPr>
        </p:nvSpPr>
        <p:spPr>
          <a:xfrm>
            <a:off x="3581400" y="76200"/>
            <a:ext cx="2895600" cy="288925"/>
          </a:xfrm>
        </p:spPr>
        <p:txBody>
          <a:bodyPr/>
          <a:lstStyle/>
          <a:p>
            <a:endParaRPr lang="en-GB"/>
          </a:p>
        </p:txBody>
      </p:sp>
      <p:sp>
        <p:nvSpPr>
          <p:cNvPr id="16" name="Slide Number Placeholder 15"/>
          <p:cNvSpPr>
            <a:spLocks noGrp="1"/>
          </p:cNvSpPr>
          <p:nvPr>
            <p:ph type="sldNum" sz="quarter" idx="12"/>
          </p:nvPr>
        </p:nvSpPr>
        <p:spPr>
          <a:xfrm>
            <a:off x="8229600" y="6473952"/>
            <a:ext cx="758952" cy="246888"/>
          </a:xfrm>
        </p:spPr>
        <p:txBody>
          <a:bodyPr/>
          <a:lstStyle/>
          <a:p>
            <a:fld id="{E53F4AC0-AEEF-4FC2-87CB-44BE08AFCC4C}"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FD97EDB-27A7-4C47-8AD6-62DDE032F7C3}" type="datetimeFigureOut">
              <a:rPr lang="en-GB" smtClean="0"/>
              <a:t>11/01/2015</a:t>
            </a:fld>
            <a:endParaRPr lang="en-GB"/>
          </a:p>
        </p:txBody>
      </p:sp>
      <p:sp>
        <p:nvSpPr>
          <p:cNvPr id="11" name="Footer Placeholder 10"/>
          <p:cNvSpPr>
            <a:spLocks noGrp="1"/>
          </p:cNvSpPr>
          <p:nvPr>
            <p:ph type="ftr" sz="quarter" idx="11"/>
          </p:nvPr>
        </p:nvSpPr>
        <p:spPr/>
        <p:txBody>
          <a:bodyPr/>
          <a:lstStyle/>
          <a:p>
            <a:endParaRPr lang="en-GB"/>
          </a:p>
        </p:txBody>
      </p:sp>
      <p:sp>
        <p:nvSpPr>
          <p:cNvPr id="16" name="Slide Number Placeholder 15"/>
          <p:cNvSpPr>
            <a:spLocks noGrp="1"/>
          </p:cNvSpPr>
          <p:nvPr>
            <p:ph type="sldNum" sz="quarter" idx="12"/>
          </p:nvPr>
        </p:nvSpPr>
        <p:spPr/>
        <p:txBody>
          <a:bodyPr/>
          <a:lstStyle/>
          <a:p>
            <a:fld id="{E53F4AC0-AEEF-4FC2-87CB-44BE08AFCC4C}" type="slidenum">
              <a:rPr lang="en-GB" smtClean="0"/>
              <a:t>‹#›</a:t>
            </a:fld>
            <a:endParaRPr lang="en-GB"/>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FD97EDB-27A7-4C47-8AD6-62DDE032F7C3}" type="datetimeFigureOut">
              <a:rPr lang="en-GB" smtClean="0"/>
              <a:t>11/01/2015</a:t>
            </a:fld>
            <a:endParaRPr lang="en-GB"/>
          </a:p>
        </p:txBody>
      </p:sp>
      <p:sp>
        <p:nvSpPr>
          <p:cNvPr id="10" name="Footer Placeholder 9"/>
          <p:cNvSpPr>
            <a:spLocks noGrp="1"/>
          </p:cNvSpPr>
          <p:nvPr>
            <p:ph type="ftr" sz="quarter" idx="11"/>
          </p:nvPr>
        </p:nvSpPr>
        <p:spPr/>
        <p:txBody>
          <a:bodyPr/>
          <a:lstStyle/>
          <a:p>
            <a:endParaRPr lang="en-GB"/>
          </a:p>
        </p:txBody>
      </p:sp>
      <p:sp>
        <p:nvSpPr>
          <p:cNvPr id="31" name="Slide Number Placeholder 30"/>
          <p:cNvSpPr>
            <a:spLocks noGrp="1"/>
          </p:cNvSpPr>
          <p:nvPr>
            <p:ph type="sldNum" sz="quarter" idx="12"/>
          </p:nvPr>
        </p:nvSpPr>
        <p:spPr/>
        <p:txBody>
          <a:bodyPr/>
          <a:lstStyle/>
          <a:p>
            <a:fld id="{E53F4AC0-AEEF-4FC2-87CB-44BE08AFCC4C}"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FD97EDB-27A7-4C47-8AD6-62DDE032F7C3}" type="datetimeFigureOut">
              <a:rPr lang="en-GB" smtClean="0"/>
              <a:t>11/01/2015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229600" y="6477000"/>
            <a:ext cx="762000" cy="246888"/>
          </a:xfrm>
        </p:spPr>
        <p:txBody>
          <a:bodyPr/>
          <a:lstStyle/>
          <a:p>
            <a:fld id="{E53F4AC0-AEEF-4FC2-87CB-44BE08AFCC4C}" type="slidenum">
              <a:rPr lang="en-GB" smtClean="0"/>
              <a:t>‹#›</a:t>
            </a:fld>
            <a:endParaRPr lang="en-GB"/>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FD97EDB-27A7-4C47-8AD6-62DDE032F7C3}" type="datetimeFigureOut">
              <a:rPr lang="en-GB" smtClean="0"/>
              <a:t>11/01/2015</a:t>
            </a:fld>
            <a:endParaRPr lang="en-GB"/>
          </a:p>
        </p:txBody>
      </p:sp>
      <p:sp>
        <p:nvSpPr>
          <p:cNvPr id="21" name="Footer Placeholder 20"/>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3F4AC0-AEEF-4FC2-87CB-44BE08AFCC4C}"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FD97EDB-27A7-4C47-8AD6-62DDE032F7C3}" type="datetimeFigureOut">
              <a:rPr lang="en-GB" smtClean="0"/>
              <a:t>11/01/2015</a:t>
            </a:fld>
            <a:endParaRPr lang="en-GB"/>
          </a:p>
        </p:txBody>
      </p:sp>
      <p:sp>
        <p:nvSpPr>
          <p:cNvPr id="24" name="Footer Placeholder 23"/>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3F4AC0-AEEF-4FC2-87CB-44BE08AFCC4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FD97EDB-27A7-4C47-8AD6-62DDE032F7C3}" type="datetimeFigureOut">
              <a:rPr lang="en-GB" smtClean="0"/>
              <a:t>11/01/2015</a:t>
            </a:fld>
            <a:endParaRPr lang="en-GB"/>
          </a:p>
        </p:txBody>
      </p:sp>
      <p:sp>
        <p:nvSpPr>
          <p:cNvPr id="29" name="Footer Placeholder 28"/>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3F4AC0-AEEF-4FC2-87CB-44BE08AFCC4C}"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FD97EDB-27A7-4C47-8AD6-62DDE032F7C3}" type="datetimeFigureOut">
              <a:rPr lang="en-GB" smtClean="0"/>
              <a:t>11/01/2015</a:t>
            </a:fld>
            <a:endParaRPr lang="en-GB"/>
          </a:p>
        </p:txBody>
      </p:sp>
      <p:sp>
        <p:nvSpPr>
          <p:cNvPr id="5" name="Footer Placeholder 4"/>
          <p:cNvSpPr>
            <a:spLocks noGrp="1"/>
          </p:cNvSpPr>
          <p:nvPr>
            <p:ph type="ftr" sz="quarter" idx="11"/>
          </p:nvPr>
        </p:nvSpPr>
        <p:spPr/>
        <p:txBody>
          <a:bodyPr/>
          <a:lstStyle/>
          <a:p>
            <a:endParaRPr lang="en-GB"/>
          </a:p>
        </p:txBody>
      </p:sp>
      <p:sp>
        <p:nvSpPr>
          <p:cNvPr id="31" name="Slide Number Placeholder 30"/>
          <p:cNvSpPr>
            <a:spLocks noGrp="1"/>
          </p:cNvSpPr>
          <p:nvPr>
            <p:ph type="sldNum" sz="quarter" idx="12"/>
          </p:nvPr>
        </p:nvSpPr>
        <p:spPr/>
        <p:txBody>
          <a:bodyPr/>
          <a:lstStyle/>
          <a:p>
            <a:fld id="{E53F4AC0-AEEF-4FC2-87CB-44BE08AFCC4C}" type="slidenum">
              <a:rPr lang="en-GB" smtClean="0"/>
              <a:t>‹#›</a:t>
            </a:fld>
            <a:endParaRPr lang="en-GB"/>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FD97EDB-27A7-4C47-8AD6-62DDE032F7C3}" type="datetimeFigureOut">
              <a:rPr lang="en-GB" smtClean="0"/>
              <a:t>11/01/2015</a:t>
            </a:fld>
            <a:endParaRPr lang="en-GB"/>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GB"/>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53F4AC0-AEEF-4FC2-87CB-44BE08AFCC4C}" type="slidenum">
              <a:rPr lang="en-GB" smtClean="0"/>
              <a:t>‹#›</a:t>
            </a:fld>
            <a:endParaRPr lang="en-GB"/>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6" name="TextBox 5"/>
          <p:cNvSpPr txBox="1"/>
          <p:nvPr/>
        </p:nvSpPr>
        <p:spPr>
          <a:xfrm>
            <a:off x="1475656" y="1556792"/>
            <a:ext cx="6480720" cy="769441"/>
          </a:xfrm>
          <a:prstGeom prst="rect">
            <a:avLst/>
          </a:prstGeom>
          <a:noFill/>
        </p:spPr>
        <p:txBody>
          <a:bodyPr wrap="square" rtlCol="0">
            <a:spAutoFit/>
          </a:bodyPr>
          <a:lstStyle/>
          <a:p>
            <a:r>
              <a:rPr lang="en-GB" sz="4400" dirty="0" smtClean="0">
                <a:solidFill>
                  <a:schemeClr val="tx2"/>
                </a:solidFill>
              </a:rPr>
              <a:t>The Great British </a:t>
            </a:r>
            <a:r>
              <a:rPr lang="en-GB" sz="4400" dirty="0" err="1" smtClean="0">
                <a:solidFill>
                  <a:schemeClr val="tx2"/>
                </a:solidFill>
              </a:rPr>
              <a:t>Spag</a:t>
            </a:r>
            <a:r>
              <a:rPr lang="en-GB" sz="4400" dirty="0" smtClean="0">
                <a:solidFill>
                  <a:schemeClr val="tx2"/>
                </a:solidFill>
              </a:rPr>
              <a:t> Off</a:t>
            </a:r>
            <a:endParaRPr lang="en-GB" sz="4400" dirty="0">
              <a:solidFill>
                <a:schemeClr val="tx2"/>
              </a:solidFill>
            </a:endParaRPr>
          </a:p>
        </p:txBody>
      </p:sp>
      <p:sp>
        <p:nvSpPr>
          <p:cNvPr id="7" name="TextBox 6"/>
          <p:cNvSpPr txBox="1"/>
          <p:nvPr/>
        </p:nvSpPr>
        <p:spPr>
          <a:xfrm>
            <a:off x="2267744" y="2924944"/>
            <a:ext cx="5256584" cy="707886"/>
          </a:xfrm>
          <a:prstGeom prst="rect">
            <a:avLst/>
          </a:prstGeom>
          <a:noFill/>
        </p:spPr>
        <p:txBody>
          <a:bodyPr wrap="square" rtlCol="0">
            <a:spAutoFit/>
          </a:bodyPr>
          <a:lstStyle/>
          <a:p>
            <a:r>
              <a:rPr lang="en-GB" sz="4000" dirty="0" smtClean="0"/>
              <a:t>Who killed the chef?</a:t>
            </a:r>
            <a:endParaRPr lang="en-GB" sz="4000" dirty="0"/>
          </a:p>
        </p:txBody>
      </p:sp>
      <p:pic>
        <p:nvPicPr>
          <p:cNvPr id="1026" name="Picture 2" descr="C:\Users\Peter\AppData\Local\Microsoft\Windows\Temporary Internet Files\Content.IE5\WRKORB26\marcel vigneron[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1243" y="3795608"/>
            <a:ext cx="1427141" cy="2099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9910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9" name="TextBox 8"/>
          <p:cNvSpPr txBox="1"/>
          <p:nvPr/>
        </p:nvSpPr>
        <p:spPr>
          <a:xfrm>
            <a:off x="1086907" y="612844"/>
            <a:ext cx="7056784" cy="5632311"/>
          </a:xfrm>
          <a:prstGeom prst="rect">
            <a:avLst/>
          </a:prstGeom>
          <a:noFill/>
        </p:spPr>
        <p:txBody>
          <a:bodyPr wrap="square" rtlCol="0">
            <a:spAutoFit/>
          </a:bodyPr>
          <a:lstStyle/>
          <a:p>
            <a:r>
              <a:rPr lang="en-GB" sz="2000" dirty="0"/>
              <a:t>Sam ambled among the many shoppers alongside the town hall then headed to the library which was open till 6pm. (2,1,1,1) Excluding Waitrose, there wasn’t another supermarket near the town centre. (1,1) During his journey, his heart rate had not dropped below 100bpm even when he was jogging down Steven Hill. (1,2,1) Entering the library, his sharp eyes detected movement. Putting his head to the floor, he spotted a small white mouse scampering through the Thriller section, behind the Family section before disappearing under the Romance shelves. (1,2,2,5)</a:t>
            </a:r>
          </a:p>
          <a:p>
            <a:r>
              <a:rPr lang="en-GB" sz="2000" dirty="0"/>
              <a:t>Behind the library counter, Mrs Fusty the librarian, without a smile, hummed the tune ‘Silence is Golden’. (2,1) Under the Romance section, she had spotted a notice regarding late books. (4,1) Below that notice, alongside the book “100 Kisses Every Day” sat four round blobs of mouse poo. (2,4,1) By the time her scream had echoed around the library and travelled beyond the building, Sam had decided it was quite the loudest screech he had heard since 1965. (1,3,3,1)</a:t>
            </a:r>
          </a:p>
        </p:txBody>
      </p:sp>
    </p:spTree>
    <p:extLst>
      <p:ext uri="{BB962C8B-B14F-4D97-AF65-F5344CB8AC3E}">
        <p14:creationId xmlns:p14="http://schemas.microsoft.com/office/powerpoint/2010/main" val="2551725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6" name="TextBox 5"/>
          <p:cNvSpPr txBox="1"/>
          <p:nvPr/>
        </p:nvSpPr>
        <p:spPr>
          <a:xfrm>
            <a:off x="1547664" y="863259"/>
            <a:ext cx="6048672" cy="461665"/>
          </a:xfrm>
          <a:prstGeom prst="rect">
            <a:avLst/>
          </a:prstGeom>
          <a:noFill/>
        </p:spPr>
        <p:txBody>
          <a:bodyPr wrap="square" rtlCol="0">
            <a:spAutoFit/>
          </a:bodyPr>
          <a:lstStyle/>
          <a:p>
            <a:pPr algn="ctr"/>
            <a:r>
              <a:rPr lang="en-GB" sz="2400" dirty="0"/>
              <a:t>Clue 5 – What’s the word?</a:t>
            </a:r>
          </a:p>
        </p:txBody>
      </p:sp>
      <p:sp>
        <p:nvSpPr>
          <p:cNvPr id="7" name="TextBox 6"/>
          <p:cNvSpPr txBox="1"/>
          <p:nvPr/>
        </p:nvSpPr>
        <p:spPr>
          <a:xfrm>
            <a:off x="1115616" y="1484784"/>
            <a:ext cx="6912768" cy="923330"/>
          </a:xfrm>
          <a:prstGeom prst="rect">
            <a:avLst/>
          </a:prstGeom>
          <a:noFill/>
          <a:ln>
            <a:solidFill>
              <a:schemeClr val="tx1"/>
            </a:solidFill>
          </a:ln>
        </p:spPr>
        <p:txBody>
          <a:bodyPr wrap="square" rtlCol="0">
            <a:spAutoFit/>
          </a:bodyPr>
          <a:lstStyle/>
          <a:p>
            <a:r>
              <a:rPr lang="en-GB" dirty="0"/>
              <a:t>Decide what part of speech each word in </a:t>
            </a:r>
            <a:r>
              <a:rPr lang="en-GB" i="1" dirty="0">
                <a:solidFill>
                  <a:srgbClr val="FF0000"/>
                </a:solidFill>
              </a:rPr>
              <a:t>italics</a:t>
            </a:r>
            <a:r>
              <a:rPr lang="en-GB" dirty="0"/>
              <a:t> is.  Then use the first vowel in that word to find a word from the clue using the table below.</a:t>
            </a:r>
          </a:p>
          <a:p>
            <a:r>
              <a:rPr lang="en-GB" dirty="0" err="1"/>
              <a:t>eg</a:t>
            </a:r>
            <a:r>
              <a:rPr lang="en-GB" dirty="0"/>
              <a:t>. </a:t>
            </a:r>
            <a:r>
              <a:rPr lang="en-GB" i="1" dirty="0">
                <a:solidFill>
                  <a:srgbClr val="FF0000"/>
                </a:solidFill>
              </a:rPr>
              <a:t>icicle</a:t>
            </a:r>
            <a:r>
              <a:rPr lang="en-GB" i="1" dirty="0"/>
              <a:t> </a:t>
            </a:r>
            <a:r>
              <a:rPr lang="en-GB" dirty="0"/>
              <a:t>(noun, first vowel </a:t>
            </a:r>
            <a:r>
              <a:rPr lang="en-GB" dirty="0" err="1">
                <a:solidFill>
                  <a:srgbClr val="FF0000"/>
                </a:solidFill>
              </a:rPr>
              <a:t>i</a:t>
            </a:r>
            <a:r>
              <a:rPr lang="en-GB" dirty="0"/>
              <a:t> = killer)</a:t>
            </a:r>
          </a:p>
        </p:txBody>
      </p:sp>
      <p:sp>
        <p:nvSpPr>
          <p:cNvPr id="9" name="TextBox 8"/>
          <p:cNvSpPr txBox="1"/>
          <p:nvPr/>
        </p:nvSpPr>
        <p:spPr>
          <a:xfrm>
            <a:off x="973014" y="2636912"/>
            <a:ext cx="7487417" cy="2862322"/>
          </a:xfrm>
          <a:prstGeom prst="rect">
            <a:avLst/>
          </a:prstGeom>
          <a:noFill/>
        </p:spPr>
        <p:txBody>
          <a:bodyPr wrap="square" rtlCol="0">
            <a:spAutoFit/>
          </a:bodyPr>
          <a:lstStyle/>
          <a:p>
            <a:pPr>
              <a:spcAft>
                <a:spcPts val="0"/>
              </a:spcAft>
            </a:pPr>
            <a:r>
              <a:rPr lang="en-GB" sz="2000" dirty="0">
                <a:latin typeface="Calibri"/>
                <a:ea typeface="Calibri"/>
                <a:cs typeface="Times New Roman"/>
              </a:rPr>
              <a:t>It was a </a:t>
            </a:r>
            <a:r>
              <a:rPr lang="en-GB" sz="2000" i="1" dirty="0">
                <a:solidFill>
                  <a:srgbClr val="FF0000"/>
                </a:solidFill>
                <a:latin typeface="Calibri"/>
                <a:ea typeface="Calibri"/>
                <a:cs typeface="Times New Roman"/>
              </a:rPr>
              <a:t>cold</a:t>
            </a:r>
            <a:r>
              <a:rPr lang="en-GB" sz="2000" dirty="0">
                <a:solidFill>
                  <a:srgbClr val="FF0000"/>
                </a:solidFill>
                <a:latin typeface="Calibri"/>
                <a:ea typeface="Calibri"/>
                <a:cs typeface="Times New Roman"/>
              </a:rPr>
              <a:t> </a:t>
            </a:r>
            <a:r>
              <a:rPr lang="en-GB" sz="2000" i="1" dirty="0">
                <a:solidFill>
                  <a:srgbClr val="FF0000"/>
                </a:solidFill>
                <a:latin typeface="Calibri"/>
                <a:ea typeface="Calibri"/>
                <a:cs typeface="Times New Roman"/>
              </a:rPr>
              <a:t>night</a:t>
            </a:r>
            <a:r>
              <a:rPr lang="en-GB" sz="2000" dirty="0">
                <a:solidFill>
                  <a:srgbClr val="FF0000"/>
                </a:solidFill>
                <a:latin typeface="Calibri"/>
                <a:ea typeface="Calibri"/>
                <a:cs typeface="Times New Roman"/>
              </a:rPr>
              <a:t> </a:t>
            </a:r>
            <a:r>
              <a:rPr lang="en-GB" sz="2000" dirty="0">
                <a:latin typeface="Calibri"/>
                <a:ea typeface="Calibri"/>
                <a:cs typeface="Times New Roman"/>
              </a:rPr>
              <a:t>in </a:t>
            </a:r>
            <a:r>
              <a:rPr lang="en-GB" sz="2000" i="1" dirty="0">
                <a:solidFill>
                  <a:srgbClr val="FF0000"/>
                </a:solidFill>
                <a:latin typeface="Calibri"/>
                <a:ea typeface="Calibri"/>
                <a:cs typeface="Times New Roman"/>
              </a:rPr>
              <a:t>December</a:t>
            </a:r>
            <a:r>
              <a:rPr lang="en-GB" sz="2000" dirty="0">
                <a:latin typeface="Calibri"/>
                <a:ea typeface="Calibri"/>
                <a:cs typeface="Times New Roman"/>
              </a:rPr>
              <a:t>. Freda </a:t>
            </a:r>
            <a:r>
              <a:rPr lang="en-GB" sz="2000" i="1" dirty="0">
                <a:solidFill>
                  <a:srgbClr val="FF0000"/>
                </a:solidFill>
                <a:latin typeface="Calibri"/>
                <a:ea typeface="Calibri"/>
                <a:cs typeface="Times New Roman"/>
              </a:rPr>
              <a:t>smiled</a:t>
            </a:r>
            <a:r>
              <a:rPr lang="en-GB" sz="2000" dirty="0">
                <a:solidFill>
                  <a:srgbClr val="FF0000"/>
                </a:solidFill>
                <a:latin typeface="Calibri"/>
                <a:ea typeface="Calibri"/>
                <a:cs typeface="Times New Roman"/>
              </a:rPr>
              <a:t> </a:t>
            </a:r>
            <a:r>
              <a:rPr lang="en-GB" sz="2000" i="1" dirty="0">
                <a:solidFill>
                  <a:srgbClr val="FF0000"/>
                </a:solidFill>
                <a:latin typeface="Calibri"/>
                <a:ea typeface="Calibri"/>
                <a:cs typeface="Times New Roman"/>
              </a:rPr>
              <a:t>warmly</a:t>
            </a:r>
            <a:r>
              <a:rPr lang="en-GB" sz="2000" dirty="0">
                <a:solidFill>
                  <a:srgbClr val="FF0000"/>
                </a:solidFill>
                <a:latin typeface="Calibri"/>
                <a:ea typeface="Calibri"/>
                <a:cs typeface="Times New Roman"/>
              </a:rPr>
              <a:t> </a:t>
            </a:r>
            <a:r>
              <a:rPr lang="en-GB" sz="2000" i="1" dirty="0">
                <a:solidFill>
                  <a:srgbClr val="FF0000"/>
                </a:solidFill>
                <a:latin typeface="Calibri"/>
                <a:ea typeface="Calibri"/>
                <a:cs typeface="Times New Roman"/>
              </a:rPr>
              <a:t>as</a:t>
            </a:r>
            <a:r>
              <a:rPr lang="en-GB" sz="2000" dirty="0">
                <a:latin typeface="Calibri"/>
                <a:ea typeface="Calibri"/>
                <a:cs typeface="Times New Roman"/>
              </a:rPr>
              <a:t> </a:t>
            </a:r>
            <a:r>
              <a:rPr lang="en-GB" sz="2000" i="1" dirty="0">
                <a:solidFill>
                  <a:srgbClr val="FF0000"/>
                </a:solidFill>
                <a:latin typeface="Calibri"/>
                <a:ea typeface="Calibri"/>
                <a:cs typeface="Times New Roman"/>
              </a:rPr>
              <a:t>she</a:t>
            </a:r>
            <a:r>
              <a:rPr lang="en-GB" sz="2000" dirty="0">
                <a:solidFill>
                  <a:srgbClr val="FF0000"/>
                </a:solidFill>
                <a:latin typeface="Calibri"/>
                <a:ea typeface="Calibri"/>
                <a:cs typeface="Times New Roman"/>
              </a:rPr>
              <a:t> </a:t>
            </a:r>
            <a:r>
              <a:rPr lang="en-GB" sz="2000" dirty="0" smtClean="0">
                <a:latin typeface="Calibri"/>
                <a:ea typeface="Calibri"/>
                <a:cs typeface="Times New Roman"/>
              </a:rPr>
              <a:t>handed</a:t>
            </a:r>
          </a:p>
          <a:p>
            <a:pPr>
              <a:spcAft>
                <a:spcPts val="0"/>
              </a:spcAft>
            </a:pPr>
            <a:endParaRPr lang="en-GB" sz="2000" dirty="0">
              <a:latin typeface="Calibri"/>
              <a:ea typeface="Calibri"/>
              <a:cs typeface="Times New Roman"/>
            </a:endParaRPr>
          </a:p>
          <a:p>
            <a:pPr>
              <a:spcAft>
                <a:spcPts val="0"/>
              </a:spcAft>
            </a:pPr>
            <a:r>
              <a:rPr lang="en-GB" sz="2000" dirty="0" smtClean="0">
                <a:latin typeface="Calibri"/>
                <a:ea typeface="Calibri"/>
                <a:cs typeface="Times New Roman"/>
              </a:rPr>
              <a:t> </a:t>
            </a:r>
            <a:r>
              <a:rPr lang="en-GB" sz="2000" dirty="0">
                <a:latin typeface="Calibri"/>
                <a:ea typeface="Calibri"/>
                <a:cs typeface="Times New Roman"/>
              </a:rPr>
              <a:t>six </a:t>
            </a:r>
            <a:r>
              <a:rPr lang="en-GB" sz="2000" i="1" dirty="0" smtClean="0">
                <a:solidFill>
                  <a:srgbClr val="FF0000"/>
                </a:solidFill>
                <a:latin typeface="Calibri"/>
                <a:ea typeface="Calibri"/>
                <a:cs typeface="Times New Roman"/>
              </a:rPr>
              <a:t>crackers</a:t>
            </a:r>
            <a:r>
              <a:rPr lang="en-GB" sz="2000" dirty="0" smtClean="0">
                <a:latin typeface="Calibri"/>
                <a:ea typeface="Calibri"/>
                <a:cs typeface="Times New Roman"/>
              </a:rPr>
              <a:t> </a:t>
            </a:r>
            <a:r>
              <a:rPr lang="en-GB" sz="2000" dirty="0">
                <a:latin typeface="Calibri"/>
                <a:ea typeface="Calibri"/>
                <a:cs typeface="Times New Roman"/>
              </a:rPr>
              <a:t>in a colourful box to her </a:t>
            </a:r>
            <a:r>
              <a:rPr lang="en-GB" sz="2000" i="1" dirty="0">
                <a:solidFill>
                  <a:srgbClr val="FF0000"/>
                </a:solidFill>
                <a:latin typeface="Calibri"/>
                <a:ea typeface="Calibri"/>
                <a:cs typeface="Times New Roman"/>
              </a:rPr>
              <a:t>lovely</a:t>
            </a:r>
            <a:r>
              <a:rPr lang="en-GB" sz="2000" i="1" dirty="0">
                <a:latin typeface="Calibri"/>
                <a:ea typeface="Calibri"/>
                <a:cs typeface="Times New Roman"/>
              </a:rPr>
              <a:t> </a:t>
            </a:r>
            <a:r>
              <a:rPr lang="en-GB" sz="2000" dirty="0">
                <a:latin typeface="Calibri"/>
                <a:ea typeface="Calibri"/>
                <a:cs typeface="Times New Roman"/>
              </a:rPr>
              <a:t>mother. </a:t>
            </a:r>
            <a:endParaRPr lang="en-GB" sz="1600" dirty="0">
              <a:latin typeface="Calibri"/>
              <a:ea typeface="Calibri"/>
              <a:cs typeface="Times New Roman"/>
            </a:endParaRPr>
          </a:p>
          <a:p>
            <a:pPr>
              <a:spcAft>
                <a:spcPts val="0"/>
              </a:spcAft>
            </a:pPr>
            <a:r>
              <a:rPr lang="en-GB" sz="2000" dirty="0">
                <a:latin typeface="Calibri"/>
                <a:ea typeface="Calibri"/>
                <a:cs typeface="Times New Roman"/>
              </a:rPr>
              <a:t> </a:t>
            </a:r>
            <a:endParaRPr lang="en-GB" sz="1600" dirty="0">
              <a:latin typeface="Calibri"/>
              <a:ea typeface="Calibri"/>
              <a:cs typeface="Times New Roman"/>
            </a:endParaRPr>
          </a:p>
          <a:p>
            <a:pPr>
              <a:spcAft>
                <a:spcPts val="0"/>
              </a:spcAft>
            </a:pPr>
            <a:r>
              <a:rPr lang="en-GB" sz="2000" dirty="0">
                <a:latin typeface="Calibri"/>
                <a:ea typeface="Calibri"/>
                <a:cs typeface="Times New Roman"/>
              </a:rPr>
              <a:t>“I’m feeling as </a:t>
            </a:r>
            <a:r>
              <a:rPr lang="en-GB" sz="2000" i="1" dirty="0">
                <a:solidFill>
                  <a:srgbClr val="FF0000"/>
                </a:solidFill>
                <a:latin typeface="Calibri"/>
                <a:ea typeface="Calibri"/>
                <a:cs typeface="Times New Roman"/>
              </a:rPr>
              <a:t>lively</a:t>
            </a:r>
            <a:r>
              <a:rPr lang="en-GB" sz="2000" dirty="0">
                <a:latin typeface="Calibri"/>
                <a:ea typeface="Calibri"/>
                <a:cs typeface="Times New Roman"/>
              </a:rPr>
              <a:t> </a:t>
            </a:r>
            <a:r>
              <a:rPr lang="en-GB" sz="2000" i="1" dirty="0">
                <a:solidFill>
                  <a:srgbClr val="FF0000"/>
                </a:solidFill>
                <a:latin typeface="Calibri"/>
                <a:ea typeface="Calibri"/>
                <a:cs typeface="Times New Roman"/>
              </a:rPr>
              <a:t>as</a:t>
            </a:r>
            <a:r>
              <a:rPr lang="en-GB" sz="2000" dirty="0">
                <a:latin typeface="Calibri"/>
                <a:ea typeface="Calibri"/>
                <a:cs typeface="Times New Roman"/>
              </a:rPr>
              <a:t> a sloth!” her mother commented. “I’ve had a </a:t>
            </a:r>
            <a:endParaRPr lang="en-GB" sz="2000" dirty="0" smtClean="0">
              <a:latin typeface="Calibri"/>
              <a:ea typeface="Calibri"/>
              <a:cs typeface="Times New Roman"/>
            </a:endParaRPr>
          </a:p>
          <a:p>
            <a:pPr>
              <a:spcAft>
                <a:spcPts val="0"/>
              </a:spcAft>
            </a:pPr>
            <a:endParaRPr lang="en-GB" sz="2000" dirty="0">
              <a:latin typeface="Calibri"/>
              <a:ea typeface="Calibri"/>
              <a:cs typeface="Times New Roman"/>
            </a:endParaRPr>
          </a:p>
          <a:p>
            <a:pPr>
              <a:spcAft>
                <a:spcPts val="0"/>
              </a:spcAft>
            </a:pPr>
            <a:r>
              <a:rPr lang="en-GB" sz="2000" dirty="0" smtClean="0">
                <a:latin typeface="Calibri"/>
                <a:ea typeface="Calibri"/>
                <a:cs typeface="Times New Roman"/>
              </a:rPr>
              <a:t>nasty </a:t>
            </a:r>
            <a:r>
              <a:rPr lang="en-GB" sz="2000" i="1" dirty="0">
                <a:solidFill>
                  <a:srgbClr val="FF0000"/>
                </a:solidFill>
                <a:latin typeface="Calibri"/>
                <a:ea typeface="Calibri"/>
                <a:cs typeface="Times New Roman"/>
              </a:rPr>
              <a:t>cold</a:t>
            </a:r>
            <a:r>
              <a:rPr lang="en-GB" sz="2000" dirty="0">
                <a:solidFill>
                  <a:srgbClr val="FF0000"/>
                </a:solidFill>
                <a:latin typeface="Calibri"/>
                <a:ea typeface="Calibri"/>
                <a:cs typeface="Times New Roman"/>
              </a:rPr>
              <a:t> </a:t>
            </a:r>
            <a:r>
              <a:rPr lang="en-GB" sz="2000" dirty="0" smtClean="0">
                <a:latin typeface="Calibri"/>
                <a:ea typeface="Calibri"/>
                <a:cs typeface="Times New Roman"/>
              </a:rPr>
              <a:t>all </a:t>
            </a:r>
            <a:r>
              <a:rPr lang="en-GB" sz="2000" dirty="0">
                <a:latin typeface="Calibri"/>
                <a:ea typeface="Calibri"/>
                <a:cs typeface="Times New Roman"/>
              </a:rPr>
              <a:t>week and pulling these will drive me </a:t>
            </a:r>
            <a:r>
              <a:rPr lang="en-GB" sz="2000" i="1" dirty="0">
                <a:solidFill>
                  <a:srgbClr val="FF0000"/>
                </a:solidFill>
                <a:latin typeface="Calibri"/>
                <a:ea typeface="Calibri"/>
                <a:cs typeface="Times New Roman"/>
              </a:rPr>
              <a:t>crackers</a:t>
            </a:r>
            <a:r>
              <a:rPr lang="en-GB" sz="2000" dirty="0">
                <a:latin typeface="Calibri"/>
                <a:ea typeface="Calibri"/>
                <a:cs typeface="Times New Roman"/>
              </a:rPr>
              <a:t>! Please go </a:t>
            </a:r>
            <a:endParaRPr lang="en-GB" sz="2000" dirty="0" smtClean="0">
              <a:latin typeface="Calibri"/>
              <a:ea typeface="Calibri"/>
              <a:cs typeface="Times New Roman"/>
            </a:endParaRPr>
          </a:p>
          <a:p>
            <a:pPr>
              <a:spcAft>
                <a:spcPts val="0"/>
              </a:spcAft>
            </a:pPr>
            <a:endParaRPr lang="en-GB" sz="2000" dirty="0">
              <a:latin typeface="Calibri"/>
              <a:ea typeface="Calibri"/>
              <a:cs typeface="Times New Roman"/>
            </a:endParaRPr>
          </a:p>
          <a:p>
            <a:pPr>
              <a:spcAft>
                <a:spcPts val="0"/>
              </a:spcAft>
            </a:pPr>
            <a:r>
              <a:rPr lang="en-GB" sz="2000" dirty="0" smtClean="0">
                <a:latin typeface="Calibri"/>
                <a:ea typeface="Calibri"/>
                <a:cs typeface="Times New Roman"/>
              </a:rPr>
              <a:t>and </a:t>
            </a:r>
            <a:r>
              <a:rPr lang="en-GB" sz="2000" dirty="0">
                <a:latin typeface="Calibri"/>
                <a:ea typeface="Calibri"/>
                <a:cs typeface="Times New Roman"/>
              </a:rPr>
              <a:t>tidy </a:t>
            </a:r>
            <a:r>
              <a:rPr lang="en-GB" sz="2000" dirty="0" smtClean="0">
                <a:latin typeface="Calibri"/>
                <a:ea typeface="Calibri"/>
                <a:cs typeface="Times New Roman"/>
              </a:rPr>
              <a:t>your bedroom </a:t>
            </a:r>
            <a:r>
              <a:rPr lang="en-GB" sz="2000" i="1" dirty="0">
                <a:solidFill>
                  <a:srgbClr val="FF0000"/>
                </a:solidFill>
                <a:latin typeface="Calibri"/>
                <a:ea typeface="Calibri"/>
                <a:cs typeface="Times New Roman"/>
              </a:rPr>
              <a:t>before</a:t>
            </a:r>
            <a:r>
              <a:rPr lang="en-GB" sz="2000" dirty="0">
                <a:latin typeface="Calibri"/>
                <a:ea typeface="Calibri"/>
                <a:cs typeface="Times New Roman"/>
              </a:rPr>
              <a:t> supper.” </a:t>
            </a:r>
            <a:endParaRPr lang="en-GB" sz="1600" dirty="0">
              <a:effectLst/>
              <a:latin typeface="Calibri"/>
              <a:ea typeface="Calibri"/>
              <a:cs typeface="Times New Roman"/>
            </a:endParaRPr>
          </a:p>
        </p:txBody>
      </p:sp>
    </p:spTree>
    <p:extLst>
      <p:ext uri="{BB962C8B-B14F-4D97-AF65-F5344CB8AC3E}">
        <p14:creationId xmlns:p14="http://schemas.microsoft.com/office/powerpoint/2010/main" val="21067541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9" name="TextBox 8"/>
          <p:cNvSpPr txBox="1"/>
          <p:nvPr/>
        </p:nvSpPr>
        <p:spPr>
          <a:xfrm>
            <a:off x="1086907" y="612844"/>
            <a:ext cx="7056784" cy="2862322"/>
          </a:xfrm>
          <a:prstGeom prst="rect">
            <a:avLst/>
          </a:prstGeom>
          <a:noFill/>
        </p:spPr>
        <p:txBody>
          <a:bodyPr wrap="square" rtlCol="0">
            <a:spAutoFit/>
          </a:bodyPr>
          <a:lstStyle/>
          <a:p>
            <a:pPr>
              <a:spcAft>
                <a:spcPts val="0"/>
              </a:spcAft>
            </a:pPr>
            <a:r>
              <a:rPr lang="en-GB" sz="2000" dirty="0">
                <a:latin typeface="Calibri"/>
                <a:ea typeface="Calibri"/>
                <a:cs typeface="Times New Roman"/>
              </a:rPr>
              <a:t>“</a:t>
            </a:r>
            <a:r>
              <a:rPr lang="en-GB" sz="2000" i="1" dirty="0">
                <a:solidFill>
                  <a:srgbClr val="FF0000"/>
                </a:solidFill>
                <a:latin typeface="Calibri"/>
                <a:ea typeface="Calibri"/>
                <a:cs typeface="Times New Roman"/>
              </a:rPr>
              <a:t>I</a:t>
            </a:r>
            <a:r>
              <a:rPr lang="en-GB" sz="2000" dirty="0">
                <a:latin typeface="Calibri"/>
                <a:ea typeface="Calibri"/>
                <a:cs typeface="Times New Roman"/>
              </a:rPr>
              <a:t>’ve </a:t>
            </a:r>
            <a:r>
              <a:rPr lang="en-GB" sz="2000" i="1" dirty="0">
                <a:solidFill>
                  <a:srgbClr val="FF0000"/>
                </a:solidFill>
                <a:latin typeface="Calibri"/>
                <a:ea typeface="Calibri"/>
                <a:cs typeface="Times New Roman"/>
              </a:rPr>
              <a:t>done</a:t>
            </a:r>
            <a:r>
              <a:rPr lang="en-GB" sz="2000" dirty="0">
                <a:latin typeface="Calibri"/>
                <a:ea typeface="Calibri"/>
                <a:cs typeface="Times New Roman"/>
              </a:rPr>
              <a:t> it </a:t>
            </a:r>
            <a:r>
              <a:rPr lang="en-GB" sz="2000" i="1" dirty="0">
                <a:solidFill>
                  <a:srgbClr val="FF0000"/>
                </a:solidFill>
                <a:latin typeface="Calibri"/>
                <a:ea typeface="Calibri"/>
                <a:cs typeface="Times New Roman"/>
              </a:rPr>
              <a:t>already</a:t>
            </a:r>
            <a:r>
              <a:rPr lang="en-GB" sz="2000" dirty="0">
                <a:latin typeface="Calibri"/>
                <a:ea typeface="Calibri"/>
                <a:cs typeface="Times New Roman"/>
              </a:rPr>
              <a:t> – I finished vacuuming </a:t>
            </a:r>
            <a:r>
              <a:rPr lang="en-GB" sz="2000" i="1" dirty="0">
                <a:solidFill>
                  <a:srgbClr val="FF0000"/>
                </a:solidFill>
                <a:latin typeface="Calibri"/>
                <a:ea typeface="Calibri"/>
                <a:cs typeface="Times New Roman"/>
              </a:rPr>
              <a:t>before</a:t>
            </a:r>
            <a:r>
              <a:rPr lang="en-GB" sz="2000" dirty="0">
                <a:latin typeface="Calibri"/>
                <a:ea typeface="Calibri"/>
                <a:cs typeface="Times New Roman"/>
              </a:rPr>
              <a:t> I wrapped the </a:t>
            </a:r>
            <a:endParaRPr lang="en-GB" sz="2000" dirty="0" smtClean="0">
              <a:latin typeface="Calibri"/>
              <a:ea typeface="Calibri"/>
              <a:cs typeface="Times New Roman"/>
            </a:endParaRPr>
          </a:p>
          <a:p>
            <a:pPr>
              <a:spcAft>
                <a:spcPts val="0"/>
              </a:spcAft>
            </a:pPr>
            <a:endParaRPr lang="en-GB" sz="2000" dirty="0">
              <a:latin typeface="Calibri"/>
              <a:ea typeface="Calibri"/>
              <a:cs typeface="Times New Roman"/>
            </a:endParaRPr>
          </a:p>
          <a:p>
            <a:pPr>
              <a:spcAft>
                <a:spcPts val="0"/>
              </a:spcAft>
            </a:pPr>
            <a:r>
              <a:rPr lang="en-GB" sz="2000" dirty="0" smtClean="0">
                <a:latin typeface="Calibri"/>
                <a:ea typeface="Calibri"/>
                <a:cs typeface="Times New Roman"/>
              </a:rPr>
              <a:t>presents</a:t>
            </a:r>
            <a:r>
              <a:rPr lang="en-GB" sz="2000" dirty="0">
                <a:latin typeface="Calibri"/>
                <a:ea typeface="Calibri"/>
                <a:cs typeface="Times New Roman"/>
              </a:rPr>
              <a:t>.”</a:t>
            </a:r>
            <a:endParaRPr lang="en-GB" sz="1600" dirty="0">
              <a:latin typeface="Calibri"/>
              <a:ea typeface="Calibri"/>
              <a:cs typeface="Times New Roman"/>
            </a:endParaRPr>
          </a:p>
          <a:p>
            <a:pPr>
              <a:spcAft>
                <a:spcPts val="0"/>
              </a:spcAft>
            </a:pPr>
            <a:r>
              <a:rPr lang="en-GB" sz="2000" dirty="0">
                <a:latin typeface="Calibri"/>
                <a:ea typeface="Calibri"/>
                <a:cs typeface="Times New Roman"/>
              </a:rPr>
              <a:t> </a:t>
            </a:r>
            <a:endParaRPr lang="en-GB" sz="1600" dirty="0">
              <a:latin typeface="Calibri"/>
              <a:ea typeface="Calibri"/>
              <a:cs typeface="Times New Roman"/>
            </a:endParaRPr>
          </a:p>
          <a:p>
            <a:pPr>
              <a:spcAft>
                <a:spcPts val="0"/>
              </a:spcAft>
            </a:pPr>
            <a:r>
              <a:rPr lang="en-GB" sz="2000" i="1" dirty="0">
                <a:latin typeface="Calibri"/>
                <a:ea typeface="Calibri"/>
                <a:cs typeface="Times New Roman"/>
              </a:rPr>
              <a:t>“</a:t>
            </a:r>
            <a:r>
              <a:rPr lang="en-GB" sz="2000" i="1" dirty="0">
                <a:solidFill>
                  <a:srgbClr val="FF0000"/>
                </a:solidFill>
                <a:latin typeface="Calibri"/>
                <a:ea typeface="Calibri"/>
                <a:cs typeface="Times New Roman"/>
              </a:rPr>
              <a:t>Unless</a:t>
            </a:r>
            <a:r>
              <a:rPr lang="en-GB" sz="2000" dirty="0">
                <a:latin typeface="Calibri"/>
                <a:ea typeface="Calibri"/>
                <a:cs typeface="Times New Roman"/>
              </a:rPr>
              <a:t> your room is </a:t>
            </a:r>
            <a:r>
              <a:rPr lang="en-GB" sz="2000" i="1" dirty="0">
                <a:solidFill>
                  <a:srgbClr val="FF0000"/>
                </a:solidFill>
                <a:latin typeface="Calibri"/>
                <a:ea typeface="Calibri"/>
                <a:cs typeface="Times New Roman"/>
              </a:rPr>
              <a:t>spotless</a:t>
            </a:r>
            <a:r>
              <a:rPr lang="en-GB" sz="2000" dirty="0">
                <a:latin typeface="Calibri"/>
                <a:ea typeface="Calibri"/>
                <a:cs typeface="Times New Roman"/>
              </a:rPr>
              <a:t> and your clothes are </a:t>
            </a:r>
            <a:r>
              <a:rPr lang="en-GB" sz="2000" i="1" dirty="0">
                <a:solidFill>
                  <a:srgbClr val="FF0000"/>
                </a:solidFill>
                <a:latin typeface="Calibri"/>
                <a:ea typeface="Calibri"/>
                <a:cs typeface="Times New Roman"/>
              </a:rPr>
              <a:t>tidy</a:t>
            </a:r>
            <a:r>
              <a:rPr lang="en-GB" sz="2000" dirty="0">
                <a:latin typeface="Calibri"/>
                <a:ea typeface="Calibri"/>
                <a:cs typeface="Times New Roman"/>
              </a:rPr>
              <a:t>, you </a:t>
            </a:r>
            <a:r>
              <a:rPr lang="en-GB" sz="2000" dirty="0" smtClean="0">
                <a:latin typeface="Calibri"/>
                <a:ea typeface="Calibri"/>
                <a:cs typeface="Times New Roman"/>
              </a:rPr>
              <a:t>won’t</a:t>
            </a:r>
          </a:p>
          <a:p>
            <a:pPr>
              <a:spcAft>
                <a:spcPts val="0"/>
              </a:spcAft>
            </a:pPr>
            <a:endParaRPr lang="en-GB" sz="2000" dirty="0">
              <a:latin typeface="Calibri"/>
              <a:ea typeface="Calibri"/>
              <a:cs typeface="Times New Roman"/>
            </a:endParaRPr>
          </a:p>
          <a:p>
            <a:pPr>
              <a:spcAft>
                <a:spcPts val="0"/>
              </a:spcAft>
            </a:pPr>
            <a:r>
              <a:rPr lang="en-GB" sz="2000" dirty="0" smtClean="0">
                <a:latin typeface="Calibri"/>
                <a:ea typeface="Calibri"/>
                <a:cs typeface="Times New Roman"/>
              </a:rPr>
              <a:t> </a:t>
            </a:r>
            <a:r>
              <a:rPr lang="en-GB" sz="2000" dirty="0">
                <a:latin typeface="Calibri"/>
                <a:ea typeface="Calibri"/>
                <a:cs typeface="Times New Roman"/>
              </a:rPr>
              <a:t>be going out </a:t>
            </a:r>
            <a:r>
              <a:rPr lang="en-GB" sz="2000" dirty="0" smtClean="0">
                <a:latin typeface="Calibri"/>
                <a:ea typeface="Calibri"/>
                <a:cs typeface="Times New Roman"/>
              </a:rPr>
              <a:t>tonight</a:t>
            </a:r>
            <a:r>
              <a:rPr lang="en-GB" sz="2000" dirty="0">
                <a:latin typeface="Calibri"/>
                <a:ea typeface="Calibri"/>
                <a:cs typeface="Times New Roman"/>
              </a:rPr>
              <a:t>. </a:t>
            </a:r>
            <a:r>
              <a:rPr lang="en-GB" sz="2000" i="1" dirty="0">
                <a:solidFill>
                  <a:srgbClr val="FF0000"/>
                </a:solidFill>
                <a:latin typeface="Calibri"/>
                <a:ea typeface="Calibri"/>
                <a:cs typeface="Times New Roman"/>
              </a:rPr>
              <a:t>Recently</a:t>
            </a:r>
            <a:r>
              <a:rPr lang="en-GB" sz="2000" dirty="0">
                <a:latin typeface="Calibri"/>
                <a:ea typeface="Calibri"/>
                <a:cs typeface="Times New Roman"/>
              </a:rPr>
              <a:t> you’ve been leaving </a:t>
            </a:r>
            <a:r>
              <a:rPr lang="en-GB" sz="2000" i="1" dirty="0">
                <a:solidFill>
                  <a:srgbClr val="FF0000"/>
                </a:solidFill>
                <a:latin typeface="Calibri"/>
                <a:ea typeface="Calibri"/>
                <a:cs typeface="Times New Roman"/>
              </a:rPr>
              <a:t>rubbish</a:t>
            </a:r>
            <a:r>
              <a:rPr lang="en-GB" sz="2000" dirty="0">
                <a:latin typeface="Calibri"/>
                <a:ea typeface="Calibri"/>
                <a:cs typeface="Times New Roman"/>
              </a:rPr>
              <a:t> all </a:t>
            </a:r>
            <a:r>
              <a:rPr lang="en-GB" sz="2000" i="1" dirty="0" smtClean="0">
                <a:solidFill>
                  <a:srgbClr val="FF0000"/>
                </a:solidFill>
                <a:latin typeface="Calibri"/>
                <a:ea typeface="Calibri"/>
                <a:cs typeface="Times New Roman"/>
              </a:rPr>
              <a:t>over</a:t>
            </a:r>
          </a:p>
          <a:p>
            <a:pPr>
              <a:spcAft>
                <a:spcPts val="0"/>
              </a:spcAft>
            </a:pPr>
            <a:endParaRPr lang="en-GB" sz="2000" i="1" dirty="0">
              <a:solidFill>
                <a:srgbClr val="FF0000"/>
              </a:solidFill>
              <a:latin typeface="Calibri"/>
              <a:ea typeface="Calibri"/>
              <a:cs typeface="Times New Roman"/>
            </a:endParaRPr>
          </a:p>
          <a:p>
            <a:pPr>
              <a:spcAft>
                <a:spcPts val="0"/>
              </a:spcAft>
            </a:pPr>
            <a:r>
              <a:rPr lang="en-GB" sz="2000" dirty="0" smtClean="0">
                <a:latin typeface="Calibri"/>
                <a:ea typeface="Calibri"/>
                <a:cs typeface="Times New Roman"/>
              </a:rPr>
              <a:t> </a:t>
            </a:r>
            <a:r>
              <a:rPr lang="en-GB" sz="2000" dirty="0">
                <a:latin typeface="Calibri"/>
                <a:ea typeface="Calibri"/>
                <a:cs typeface="Times New Roman"/>
              </a:rPr>
              <a:t>your bed. I will be </a:t>
            </a:r>
            <a:r>
              <a:rPr lang="en-GB" sz="2000" dirty="0" smtClean="0">
                <a:latin typeface="Calibri"/>
                <a:ea typeface="Calibri"/>
                <a:cs typeface="Times New Roman"/>
              </a:rPr>
              <a:t>going</a:t>
            </a:r>
            <a:r>
              <a:rPr lang="en-GB" sz="1600" dirty="0" smtClean="0">
                <a:latin typeface="Calibri"/>
                <a:ea typeface="Calibri"/>
                <a:cs typeface="Times New Roman"/>
              </a:rPr>
              <a:t> </a:t>
            </a:r>
            <a:r>
              <a:rPr lang="en-GB" sz="2000" i="1" dirty="0" smtClean="0">
                <a:solidFill>
                  <a:srgbClr val="FF0000"/>
                </a:solidFill>
                <a:latin typeface="Calibri"/>
                <a:ea typeface="Calibri"/>
                <a:cs typeface="Times New Roman"/>
              </a:rPr>
              <a:t>up</a:t>
            </a:r>
            <a:r>
              <a:rPr lang="en-GB" sz="2000" dirty="0" smtClean="0">
                <a:latin typeface="Calibri"/>
                <a:ea typeface="Calibri"/>
                <a:cs typeface="Times New Roman"/>
              </a:rPr>
              <a:t> </a:t>
            </a:r>
            <a:r>
              <a:rPr lang="en-GB" sz="2000" dirty="0">
                <a:latin typeface="Calibri"/>
                <a:ea typeface="Calibri"/>
                <a:cs typeface="Times New Roman"/>
              </a:rPr>
              <a:t>those stairs to check!” </a:t>
            </a:r>
            <a:endParaRPr lang="en-GB" sz="1600" dirty="0">
              <a:effectLst/>
              <a:latin typeface="Calibri"/>
              <a:ea typeface="Calibri"/>
              <a:cs typeface="Times New Roman"/>
            </a:endParaRPr>
          </a:p>
        </p:txBody>
      </p:sp>
      <p:graphicFrame>
        <p:nvGraphicFramePr>
          <p:cNvPr id="6" name="Table 5"/>
          <p:cNvGraphicFramePr>
            <a:graphicFrameLocks noGrp="1"/>
          </p:cNvGraphicFramePr>
          <p:nvPr>
            <p:extLst>
              <p:ext uri="{D42A27DB-BD31-4B8C-83A1-F6EECF244321}">
                <p14:modId xmlns:p14="http://schemas.microsoft.com/office/powerpoint/2010/main" val="1642625994"/>
              </p:ext>
            </p:extLst>
          </p:nvPr>
        </p:nvGraphicFramePr>
        <p:xfrm>
          <a:off x="1491624" y="3789040"/>
          <a:ext cx="6056079" cy="1472184"/>
        </p:xfrm>
        <a:graphic>
          <a:graphicData uri="http://schemas.openxmlformats.org/drawingml/2006/table">
            <a:tbl>
              <a:tblPr firstRow="1" firstCol="1" bandRow="1"/>
              <a:tblGrid>
                <a:gridCol w="602230"/>
                <a:gridCol w="654852"/>
                <a:gridCol w="500884"/>
                <a:gridCol w="654852"/>
                <a:gridCol w="809469"/>
                <a:gridCol w="778286"/>
                <a:gridCol w="1014760"/>
                <a:gridCol w="1040746"/>
              </a:tblGrid>
              <a:tr h="0">
                <a:tc>
                  <a:txBody>
                    <a:bodyPr/>
                    <a:lstStyle/>
                    <a:p>
                      <a:pPr>
                        <a:lnSpc>
                          <a:spcPct val="115000"/>
                        </a:lnSpc>
                        <a:spcAft>
                          <a:spcPts val="0"/>
                        </a:spcAft>
                      </a:pPr>
                      <a:r>
                        <a:rPr lang="en-GB" sz="1400" b="1">
                          <a:effectLst/>
                          <a:latin typeface="Calibri"/>
                          <a:ea typeface="Calibri"/>
                          <a:cs typeface="Times New Roman"/>
                        </a:rPr>
                        <a:t>Vowel</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a:effectLst/>
                          <a:latin typeface="Calibri"/>
                          <a:ea typeface="Calibri"/>
                          <a:cs typeface="Times New Roman"/>
                        </a:rPr>
                        <a:t>noun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a:effectLst/>
                          <a:latin typeface="Calibri"/>
                          <a:ea typeface="Calibri"/>
                          <a:cs typeface="Times New Roman"/>
                        </a:rPr>
                        <a:t>verb</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a:effectLst/>
                          <a:latin typeface="Calibri"/>
                          <a:ea typeface="Calibri"/>
                          <a:cs typeface="Times New Roman"/>
                        </a:rPr>
                        <a:t>adverb</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a:effectLst/>
                          <a:latin typeface="Calibri"/>
                          <a:ea typeface="Calibri"/>
                          <a:cs typeface="Times New Roman"/>
                        </a:rPr>
                        <a:t>adjective</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a:effectLst/>
                          <a:latin typeface="Calibri"/>
                          <a:ea typeface="Calibri"/>
                          <a:cs typeface="Times New Roman"/>
                        </a:rPr>
                        <a:t>pronoun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a:effectLst/>
                          <a:latin typeface="Calibri"/>
                          <a:ea typeface="Calibri"/>
                          <a:cs typeface="Times New Roman"/>
                        </a:rPr>
                        <a:t>conjunction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a:effectLst/>
                          <a:latin typeface="Calibri"/>
                          <a:ea typeface="Calibri"/>
                          <a:cs typeface="Times New Roman"/>
                        </a:rPr>
                        <a:t>preposition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GB" sz="1400" b="1">
                          <a:effectLst/>
                          <a:latin typeface="Calibri"/>
                          <a:ea typeface="Calibri"/>
                          <a:cs typeface="Times New Roman"/>
                        </a:rPr>
                        <a:t>a</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Europe</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cook</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a</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this</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born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city</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letter</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GB" sz="1400" b="1">
                          <a:effectLst/>
                          <a:latin typeface="Calibri"/>
                          <a:ea typeface="Calibri"/>
                          <a:cs typeface="Times New Roman"/>
                        </a:rPr>
                        <a:t>e</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comes</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Bari</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half</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Rome</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within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letter</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city</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GB" sz="1400" b="1">
                          <a:effectLst/>
                          <a:latin typeface="Calibri"/>
                          <a:ea typeface="Calibri"/>
                          <a:cs typeface="Times New Roman"/>
                        </a:rPr>
                        <a:t>i</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killer</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from</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stop</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first</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begins</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Italy</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Genoa</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GB" sz="1400" b="1">
                          <a:effectLst/>
                          <a:latin typeface="Calibri"/>
                          <a:ea typeface="Calibri"/>
                          <a:cs typeface="Times New Roman"/>
                        </a:rPr>
                        <a:t>o</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of</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with</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pasta</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the</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second</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Bologna</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the</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GB" sz="1400" b="1">
                          <a:effectLst/>
                          <a:latin typeface="Calibri"/>
                          <a:ea typeface="Calibri"/>
                          <a:cs typeface="Times New Roman"/>
                        </a:rPr>
                        <a:t>u</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of</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knife</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Turin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chef</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London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in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dirty="0">
                          <a:effectLst/>
                          <a:latin typeface="Calibri"/>
                          <a:ea typeface="Calibri"/>
                          <a:cs typeface="Times New Roman"/>
                        </a:rPr>
                        <a:t>alphabet</a:t>
                      </a:r>
                      <a:endParaRPr lang="en-GB"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89805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6" name="TextBox 5"/>
          <p:cNvSpPr txBox="1"/>
          <p:nvPr/>
        </p:nvSpPr>
        <p:spPr>
          <a:xfrm>
            <a:off x="1403648" y="2420888"/>
            <a:ext cx="6480720" cy="769441"/>
          </a:xfrm>
          <a:prstGeom prst="rect">
            <a:avLst/>
          </a:prstGeom>
          <a:noFill/>
        </p:spPr>
        <p:txBody>
          <a:bodyPr wrap="square" rtlCol="0">
            <a:spAutoFit/>
          </a:bodyPr>
          <a:lstStyle/>
          <a:p>
            <a:pPr algn="ctr"/>
            <a:r>
              <a:rPr lang="en-GB" sz="4400" dirty="0" smtClean="0">
                <a:solidFill>
                  <a:schemeClr val="tx2"/>
                </a:solidFill>
              </a:rPr>
              <a:t>Answers</a:t>
            </a:r>
            <a:endParaRPr lang="en-GB" sz="4400" dirty="0">
              <a:solidFill>
                <a:schemeClr val="tx2"/>
              </a:solidFill>
            </a:endParaRPr>
          </a:p>
        </p:txBody>
      </p:sp>
      <p:pic>
        <p:nvPicPr>
          <p:cNvPr id="1026" name="Picture 2" descr="C:\Users\Peter\AppData\Local\Microsoft\Windows\Temporary Internet Files\Content.IE5\WRKORB26\marcel vigneron[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1243" y="3795608"/>
            <a:ext cx="1427141" cy="2099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8016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9" name="TextBox 8"/>
          <p:cNvSpPr txBox="1"/>
          <p:nvPr/>
        </p:nvSpPr>
        <p:spPr>
          <a:xfrm>
            <a:off x="1061610" y="620688"/>
            <a:ext cx="7056784" cy="5640006"/>
          </a:xfrm>
          <a:prstGeom prst="rect">
            <a:avLst/>
          </a:prstGeom>
          <a:noFill/>
        </p:spPr>
        <p:txBody>
          <a:bodyPr wrap="square" rtlCol="0">
            <a:spAutoFit/>
          </a:bodyPr>
          <a:lstStyle/>
          <a:p>
            <a:pPr algn="ctr">
              <a:lnSpc>
                <a:spcPct val="115000"/>
              </a:lnSpc>
              <a:spcAft>
                <a:spcPts val="1000"/>
              </a:spcAft>
            </a:pPr>
            <a:r>
              <a:rPr lang="en-GB" dirty="0"/>
              <a:t>Clue 1 – A Capital </a:t>
            </a:r>
            <a:r>
              <a:rPr lang="en-GB" dirty="0" smtClean="0"/>
              <a:t>Crime</a:t>
            </a:r>
            <a:endParaRPr lang="en-GB" dirty="0" smtClean="0">
              <a:solidFill>
                <a:srgbClr val="FF0000"/>
              </a:solidFill>
              <a:latin typeface="Calibri"/>
              <a:ea typeface="Calibri"/>
              <a:cs typeface="Times New Roman"/>
            </a:endParaRPr>
          </a:p>
          <a:p>
            <a:pPr>
              <a:lnSpc>
                <a:spcPct val="115000"/>
              </a:lnSpc>
              <a:spcAft>
                <a:spcPts val="1000"/>
              </a:spcAft>
            </a:pPr>
            <a:r>
              <a:rPr lang="en-GB" dirty="0" smtClean="0">
                <a:solidFill>
                  <a:srgbClr val="FF0000"/>
                </a:solidFill>
                <a:latin typeface="Calibri"/>
                <a:ea typeface="Calibri"/>
                <a:cs typeface="Times New Roman"/>
              </a:rPr>
              <a:t>M</a:t>
            </a:r>
            <a:r>
              <a:rPr lang="en-GB" dirty="0" smtClean="0">
                <a:latin typeface="Calibri"/>
                <a:ea typeface="Calibri"/>
                <a:cs typeface="Times New Roman"/>
              </a:rPr>
              <a:t>ark </a:t>
            </a:r>
            <a:r>
              <a:rPr lang="en-GB" dirty="0">
                <a:latin typeface="Calibri"/>
                <a:ea typeface="Calibri"/>
                <a:cs typeface="Times New Roman"/>
              </a:rPr>
              <a:t>heard the autumn breeze rustling the trees as he walked down the street. </a:t>
            </a:r>
            <a:r>
              <a:rPr lang="en-GB" dirty="0">
                <a:solidFill>
                  <a:srgbClr val="FF0000"/>
                </a:solidFill>
                <a:latin typeface="Calibri"/>
                <a:ea typeface="Calibri"/>
                <a:cs typeface="Times New Roman"/>
              </a:rPr>
              <a:t>U</a:t>
            </a:r>
            <a:r>
              <a:rPr lang="en-GB" dirty="0">
                <a:latin typeface="Calibri"/>
                <a:ea typeface="Calibri"/>
                <a:cs typeface="Times New Roman"/>
              </a:rPr>
              <a:t>nusually for a </a:t>
            </a:r>
            <a:r>
              <a:rPr lang="en-GB" dirty="0">
                <a:solidFill>
                  <a:srgbClr val="FF0000"/>
                </a:solidFill>
                <a:latin typeface="Calibri"/>
                <a:ea typeface="Calibri"/>
                <a:cs typeface="Times New Roman"/>
              </a:rPr>
              <a:t>S</a:t>
            </a:r>
            <a:r>
              <a:rPr lang="en-GB" dirty="0">
                <a:latin typeface="Calibri"/>
                <a:ea typeface="Calibri"/>
                <a:cs typeface="Times New Roman"/>
              </a:rPr>
              <a:t>aturday, he was talking to </a:t>
            </a:r>
            <a:r>
              <a:rPr lang="en-GB" dirty="0">
                <a:solidFill>
                  <a:srgbClr val="FF0000"/>
                </a:solidFill>
                <a:latin typeface="Calibri"/>
                <a:ea typeface="Calibri"/>
                <a:cs typeface="Times New Roman"/>
              </a:rPr>
              <a:t>E</a:t>
            </a:r>
            <a:r>
              <a:rPr lang="en-GB" dirty="0">
                <a:latin typeface="Calibri"/>
                <a:ea typeface="Calibri"/>
                <a:cs typeface="Times New Roman"/>
              </a:rPr>
              <a:t>va – his </a:t>
            </a:r>
            <a:r>
              <a:rPr lang="en-GB" dirty="0">
                <a:solidFill>
                  <a:srgbClr val="FF0000"/>
                </a:solidFill>
                <a:latin typeface="Calibri"/>
                <a:ea typeface="Calibri"/>
                <a:cs typeface="Times New Roman"/>
              </a:rPr>
              <a:t>S</a:t>
            </a:r>
            <a:r>
              <a:rPr lang="en-GB" dirty="0">
                <a:latin typeface="Calibri"/>
                <a:ea typeface="Calibri"/>
                <a:cs typeface="Times New Roman"/>
              </a:rPr>
              <a:t>wedish girlfriend. </a:t>
            </a:r>
          </a:p>
          <a:p>
            <a:pPr>
              <a:lnSpc>
                <a:spcPct val="115000"/>
              </a:lnSpc>
              <a:spcAft>
                <a:spcPts val="1000"/>
              </a:spcAft>
            </a:pPr>
            <a:r>
              <a:rPr lang="en-GB" dirty="0">
                <a:solidFill>
                  <a:srgbClr val="FF0000"/>
                </a:solidFill>
                <a:latin typeface="Calibri"/>
                <a:ea typeface="Calibri"/>
                <a:cs typeface="Times New Roman"/>
              </a:rPr>
              <a:t>A</a:t>
            </a:r>
            <a:r>
              <a:rPr lang="en-GB" dirty="0">
                <a:latin typeface="Calibri"/>
                <a:ea typeface="Calibri"/>
                <a:cs typeface="Times New Roman"/>
              </a:rPr>
              <a:t>imlessly she remarked, “</a:t>
            </a:r>
            <a:r>
              <a:rPr lang="en-GB" dirty="0">
                <a:solidFill>
                  <a:srgbClr val="FF0000"/>
                </a:solidFill>
                <a:latin typeface="Calibri"/>
                <a:ea typeface="Calibri"/>
                <a:cs typeface="Times New Roman"/>
              </a:rPr>
              <a:t>P</a:t>
            </a:r>
            <a:r>
              <a:rPr lang="en-GB" dirty="0">
                <a:latin typeface="Calibri"/>
                <a:ea typeface="Calibri"/>
                <a:cs typeface="Times New Roman"/>
              </a:rPr>
              <a:t>lums are cheap this week.”</a:t>
            </a:r>
          </a:p>
          <a:p>
            <a:pPr>
              <a:lnSpc>
                <a:spcPct val="115000"/>
              </a:lnSpc>
              <a:spcAft>
                <a:spcPts val="1000"/>
              </a:spcAft>
            </a:pPr>
            <a:r>
              <a:rPr lang="en-GB" dirty="0">
                <a:latin typeface="Calibri"/>
                <a:ea typeface="Calibri"/>
                <a:cs typeface="Times New Roman"/>
              </a:rPr>
              <a:t>“</a:t>
            </a:r>
            <a:r>
              <a:rPr lang="en-GB" dirty="0">
                <a:solidFill>
                  <a:srgbClr val="FF0000"/>
                </a:solidFill>
                <a:latin typeface="Calibri"/>
                <a:ea typeface="Calibri"/>
                <a:cs typeface="Times New Roman"/>
              </a:rPr>
              <a:t>A</a:t>
            </a:r>
            <a:r>
              <a:rPr lang="en-GB" dirty="0">
                <a:latin typeface="Calibri"/>
                <a:ea typeface="Calibri"/>
                <a:cs typeface="Times New Roman"/>
              </a:rPr>
              <a:t>pples start getting more expensive in </a:t>
            </a:r>
            <a:r>
              <a:rPr lang="en-GB" dirty="0">
                <a:solidFill>
                  <a:srgbClr val="FF0000"/>
                </a:solidFill>
                <a:latin typeface="Calibri"/>
                <a:ea typeface="Calibri"/>
                <a:cs typeface="Times New Roman"/>
              </a:rPr>
              <a:t>N</a:t>
            </a:r>
            <a:r>
              <a:rPr lang="en-GB" dirty="0">
                <a:latin typeface="Calibri"/>
                <a:ea typeface="Calibri"/>
                <a:cs typeface="Times New Roman"/>
              </a:rPr>
              <a:t>ovember,” observed </a:t>
            </a:r>
            <a:r>
              <a:rPr lang="en-GB" dirty="0">
                <a:solidFill>
                  <a:srgbClr val="FF0000"/>
                </a:solidFill>
                <a:latin typeface="Calibri"/>
                <a:ea typeface="Calibri"/>
                <a:cs typeface="Times New Roman"/>
              </a:rPr>
              <a:t>M</a:t>
            </a:r>
            <a:r>
              <a:rPr lang="en-GB" dirty="0">
                <a:latin typeface="Calibri"/>
                <a:ea typeface="Calibri"/>
                <a:cs typeface="Times New Roman"/>
              </a:rPr>
              <a:t>ark. </a:t>
            </a:r>
            <a:r>
              <a:rPr lang="en-GB" dirty="0">
                <a:solidFill>
                  <a:srgbClr val="FF0000"/>
                </a:solidFill>
                <a:latin typeface="Calibri"/>
                <a:ea typeface="Calibri"/>
                <a:cs typeface="Times New Roman"/>
              </a:rPr>
              <a:t>A</a:t>
            </a:r>
            <a:r>
              <a:rPr lang="en-GB" dirty="0">
                <a:latin typeface="Calibri"/>
                <a:ea typeface="Calibri"/>
                <a:cs typeface="Times New Roman"/>
              </a:rPr>
              <a:t>fter that he switched off his </a:t>
            </a:r>
            <a:r>
              <a:rPr lang="en-GB" dirty="0">
                <a:solidFill>
                  <a:srgbClr val="FF0000"/>
                </a:solidFill>
                <a:latin typeface="Calibri"/>
                <a:ea typeface="Calibri"/>
                <a:cs typeface="Times New Roman"/>
              </a:rPr>
              <a:t>D</a:t>
            </a:r>
            <a:r>
              <a:rPr lang="en-GB" dirty="0">
                <a:latin typeface="Calibri"/>
                <a:ea typeface="Calibri"/>
                <a:cs typeface="Times New Roman"/>
              </a:rPr>
              <a:t>ell tablet and thought about the homework he still had to do: geography, history, </a:t>
            </a:r>
            <a:r>
              <a:rPr lang="en-GB" dirty="0">
                <a:solidFill>
                  <a:srgbClr val="FF0000"/>
                </a:solidFill>
                <a:latin typeface="Calibri"/>
                <a:ea typeface="Calibri"/>
                <a:cs typeface="Times New Roman"/>
              </a:rPr>
              <a:t>E</a:t>
            </a:r>
            <a:r>
              <a:rPr lang="en-GB" dirty="0">
                <a:latin typeface="Calibri"/>
                <a:ea typeface="Calibri"/>
                <a:cs typeface="Times New Roman"/>
              </a:rPr>
              <a:t>nglish and science.</a:t>
            </a:r>
          </a:p>
          <a:p>
            <a:pPr>
              <a:lnSpc>
                <a:spcPct val="115000"/>
              </a:lnSpc>
              <a:spcAft>
                <a:spcPts val="1000"/>
              </a:spcAft>
            </a:pPr>
            <a:r>
              <a:rPr lang="en-GB" dirty="0">
                <a:solidFill>
                  <a:srgbClr val="FF0000"/>
                </a:solidFill>
                <a:latin typeface="Calibri"/>
                <a:ea typeface="Calibri"/>
                <a:cs typeface="Times New Roman"/>
              </a:rPr>
              <a:t>O</a:t>
            </a:r>
            <a:r>
              <a:rPr lang="en-GB" dirty="0">
                <a:latin typeface="Calibri"/>
                <a:ea typeface="Calibri"/>
                <a:cs typeface="Times New Roman"/>
              </a:rPr>
              <a:t>ccasionally they met at the </a:t>
            </a:r>
            <a:r>
              <a:rPr lang="en-GB" dirty="0" smtClean="0">
                <a:latin typeface="Calibri"/>
                <a:ea typeface="Calibri"/>
                <a:cs typeface="Times New Roman"/>
              </a:rPr>
              <a:t>weekend</a:t>
            </a:r>
            <a:r>
              <a:rPr lang="en-GB" dirty="0">
                <a:latin typeface="Calibri"/>
                <a:ea typeface="Calibri"/>
                <a:cs typeface="Times New Roman"/>
              </a:rPr>
              <a:t>. </a:t>
            </a:r>
            <a:r>
              <a:rPr lang="en-GB" dirty="0">
                <a:solidFill>
                  <a:srgbClr val="FF0000"/>
                </a:solidFill>
                <a:latin typeface="Calibri"/>
                <a:ea typeface="Calibri"/>
                <a:cs typeface="Times New Roman"/>
              </a:rPr>
              <a:t>U</a:t>
            </a:r>
            <a:r>
              <a:rPr lang="en-GB" dirty="0">
                <a:latin typeface="Calibri"/>
                <a:ea typeface="Calibri"/>
                <a:cs typeface="Times New Roman"/>
              </a:rPr>
              <a:t>sually </a:t>
            </a:r>
            <a:r>
              <a:rPr lang="en-GB" dirty="0">
                <a:solidFill>
                  <a:srgbClr val="FF0000"/>
                </a:solidFill>
                <a:latin typeface="Calibri"/>
                <a:ea typeface="Calibri"/>
                <a:cs typeface="Times New Roman"/>
              </a:rPr>
              <a:t>T</a:t>
            </a:r>
            <a:r>
              <a:rPr lang="en-GB" dirty="0">
                <a:latin typeface="Calibri"/>
                <a:ea typeface="Calibri"/>
                <a:cs typeface="Times New Roman"/>
              </a:rPr>
              <a:t>uesday was the day he took her out for a meal at the restaurant </a:t>
            </a:r>
            <a:r>
              <a:rPr lang="en-GB" dirty="0">
                <a:solidFill>
                  <a:srgbClr val="FF0000"/>
                </a:solidFill>
                <a:latin typeface="Calibri"/>
                <a:ea typeface="Calibri"/>
                <a:cs typeface="Times New Roman"/>
              </a:rPr>
              <a:t>O</a:t>
            </a:r>
            <a:r>
              <a:rPr lang="en-GB" dirty="0">
                <a:latin typeface="Calibri"/>
                <a:ea typeface="Calibri"/>
                <a:cs typeface="Times New Roman"/>
              </a:rPr>
              <a:t>tto &amp; </a:t>
            </a:r>
            <a:r>
              <a:rPr lang="en-GB" dirty="0">
                <a:solidFill>
                  <a:srgbClr val="FF0000"/>
                </a:solidFill>
                <a:latin typeface="Calibri"/>
                <a:ea typeface="Calibri"/>
                <a:cs typeface="Times New Roman"/>
              </a:rPr>
              <a:t>F</a:t>
            </a:r>
            <a:r>
              <a:rPr lang="en-GB" dirty="0">
                <a:latin typeface="Calibri"/>
                <a:ea typeface="Calibri"/>
                <a:cs typeface="Times New Roman"/>
              </a:rPr>
              <a:t>rankie’s – situated behind the large </a:t>
            </a:r>
            <a:r>
              <a:rPr lang="en-GB" dirty="0">
                <a:solidFill>
                  <a:srgbClr val="FF0000"/>
                </a:solidFill>
                <a:latin typeface="Calibri"/>
                <a:ea typeface="Calibri"/>
                <a:cs typeface="Times New Roman"/>
              </a:rPr>
              <a:t>C</a:t>
            </a:r>
            <a:r>
              <a:rPr lang="en-GB" dirty="0">
                <a:latin typeface="Calibri"/>
                <a:ea typeface="Calibri"/>
                <a:cs typeface="Times New Roman"/>
              </a:rPr>
              <a:t>hristmas tree in </a:t>
            </a:r>
            <a:r>
              <a:rPr lang="en-GB" dirty="0">
                <a:solidFill>
                  <a:srgbClr val="FF0000"/>
                </a:solidFill>
                <a:latin typeface="Calibri"/>
                <a:ea typeface="Calibri"/>
                <a:cs typeface="Times New Roman"/>
              </a:rPr>
              <a:t>A</a:t>
            </a:r>
            <a:r>
              <a:rPr lang="en-GB" dirty="0">
                <a:latin typeface="Calibri"/>
                <a:ea typeface="Calibri"/>
                <a:cs typeface="Times New Roman"/>
              </a:rPr>
              <a:t>sh </a:t>
            </a:r>
            <a:r>
              <a:rPr lang="en-GB" dirty="0">
                <a:solidFill>
                  <a:srgbClr val="FF0000"/>
                </a:solidFill>
                <a:latin typeface="Calibri"/>
                <a:ea typeface="Calibri"/>
                <a:cs typeface="Times New Roman"/>
              </a:rPr>
              <a:t>S</a:t>
            </a:r>
            <a:r>
              <a:rPr lang="en-GB" dirty="0">
                <a:latin typeface="Calibri"/>
                <a:ea typeface="Calibri"/>
                <a:cs typeface="Times New Roman"/>
              </a:rPr>
              <a:t>treet to the left of </a:t>
            </a:r>
            <a:r>
              <a:rPr lang="en-GB" dirty="0">
                <a:solidFill>
                  <a:srgbClr val="FF0000"/>
                </a:solidFill>
                <a:latin typeface="Calibri"/>
                <a:ea typeface="Calibri"/>
                <a:cs typeface="Times New Roman"/>
              </a:rPr>
              <a:t>T</a:t>
            </a:r>
            <a:r>
              <a:rPr lang="en-GB" dirty="0">
                <a:latin typeface="Calibri"/>
                <a:ea typeface="Calibri"/>
                <a:cs typeface="Times New Roman"/>
              </a:rPr>
              <a:t>esco. </a:t>
            </a:r>
            <a:r>
              <a:rPr lang="en-GB" dirty="0">
                <a:solidFill>
                  <a:srgbClr val="FF0000"/>
                </a:solidFill>
                <a:latin typeface="Calibri"/>
                <a:ea typeface="Calibri"/>
                <a:cs typeface="Times New Roman"/>
              </a:rPr>
              <a:t>I</a:t>
            </a:r>
            <a:r>
              <a:rPr lang="en-GB" dirty="0">
                <a:latin typeface="Calibri"/>
                <a:ea typeface="Calibri"/>
                <a:cs typeface="Times New Roman"/>
              </a:rPr>
              <a:t>t had been flooded last year when the </a:t>
            </a:r>
            <a:r>
              <a:rPr lang="en-GB" dirty="0">
                <a:solidFill>
                  <a:srgbClr val="FF0000"/>
                </a:solidFill>
                <a:latin typeface="Calibri"/>
                <a:ea typeface="Calibri"/>
                <a:cs typeface="Times New Roman"/>
              </a:rPr>
              <a:t>R</a:t>
            </a:r>
            <a:r>
              <a:rPr lang="en-GB" dirty="0">
                <a:latin typeface="Calibri"/>
                <a:ea typeface="Calibri"/>
                <a:cs typeface="Times New Roman"/>
              </a:rPr>
              <a:t>iver </a:t>
            </a:r>
            <a:r>
              <a:rPr lang="en-GB" dirty="0">
                <a:solidFill>
                  <a:srgbClr val="FF0000"/>
                </a:solidFill>
                <a:latin typeface="Calibri"/>
                <a:ea typeface="Calibri"/>
                <a:cs typeface="Times New Roman"/>
              </a:rPr>
              <a:t>O</a:t>
            </a:r>
            <a:r>
              <a:rPr lang="en-GB" dirty="0">
                <a:latin typeface="Calibri"/>
                <a:ea typeface="Calibri"/>
                <a:cs typeface="Times New Roman"/>
              </a:rPr>
              <a:t>use burst its banks and a village called </a:t>
            </a:r>
            <a:r>
              <a:rPr lang="en-GB" dirty="0" err="1">
                <a:solidFill>
                  <a:srgbClr val="FF0000"/>
                </a:solidFill>
                <a:latin typeface="Calibri"/>
                <a:ea typeface="Calibri"/>
                <a:cs typeface="Times New Roman"/>
              </a:rPr>
              <a:t>N</a:t>
            </a:r>
            <a:r>
              <a:rPr lang="en-GB" dirty="0" err="1">
                <a:latin typeface="Calibri"/>
                <a:ea typeface="Calibri"/>
                <a:cs typeface="Times New Roman"/>
              </a:rPr>
              <a:t>aburn</a:t>
            </a:r>
            <a:r>
              <a:rPr lang="en-GB" dirty="0">
                <a:latin typeface="Calibri"/>
                <a:ea typeface="Calibri"/>
                <a:cs typeface="Times New Roman"/>
              </a:rPr>
              <a:t> had been nearly washed away</a:t>
            </a:r>
            <a:r>
              <a:rPr lang="en-GB" dirty="0" smtClean="0">
                <a:latin typeface="Calibri"/>
                <a:ea typeface="Calibri"/>
                <a:cs typeface="Times New Roman"/>
              </a:rPr>
              <a:t>.</a:t>
            </a:r>
          </a:p>
          <a:p>
            <a:pPr>
              <a:lnSpc>
                <a:spcPct val="115000"/>
              </a:lnSpc>
              <a:spcAft>
                <a:spcPts val="1000"/>
              </a:spcAft>
            </a:pPr>
            <a:r>
              <a:rPr lang="en-GB" dirty="0">
                <a:solidFill>
                  <a:srgbClr val="FF0000"/>
                </a:solidFill>
              </a:rPr>
              <a:t>M uses a pan made out of cast iron.</a:t>
            </a:r>
          </a:p>
          <a:p>
            <a:pPr>
              <a:lnSpc>
                <a:spcPct val="115000"/>
              </a:lnSpc>
              <a:spcAft>
                <a:spcPts val="1000"/>
              </a:spcAft>
            </a:pPr>
            <a:endParaRPr lang="en-GB" dirty="0">
              <a:effectLst/>
              <a:latin typeface="Calibri"/>
              <a:ea typeface="Calibri"/>
              <a:cs typeface="Times New Roman"/>
            </a:endParaRPr>
          </a:p>
        </p:txBody>
      </p:sp>
    </p:spTree>
    <p:extLst>
      <p:ext uri="{BB962C8B-B14F-4D97-AF65-F5344CB8AC3E}">
        <p14:creationId xmlns:p14="http://schemas.microsoft.com/office/powerpoint/2010/main" val="1558012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9" name="TextBox 8"/>
          <p:cNvSpPr txBox="1"/>
          <p:nvPr/>
        </p:nvSpPr>
        <p:spPr>
          <a:xfrm>
            <a:off x="1061610" y="548680"/>
            <a:ext cx="7056784" cy="5566652"/>
          </a:xfrm>
          <a:prstGeom prst="rect">
            <a:avLst/>
          </a:prstGeom>
          <a:noFill/>
        </p:spPr>
        <p:txBody>
          <a:bodyPr wrap="square" rtlCol="0">
            <a:spAutoFit/>
          </a:bodyPr>
          <a:lstStyle/>
          <a:p>
            <a:pPr algn="ctr">
              <a:lnSpc>
                <a:spcPct val="115000"/>
              </a:lnSpc>
              <a:spcAft>
                <a:spcPts val="1000"/>
              </a:spcAft>
            </a:pPr>
            <a:r>
              <a:rPr lang="en-GB" dirty="0">
                <a:latin typeface="Calibri"/>
                <a:ea typeface="Calibri"/>
                <a:cs typeface="Times New Roman"/>
              </a:rPr>
              <a:t>Clue 2 – Fix it</a:t>
            </a:r>
            <a:endParaRPr lang="en-GB" sz="1400" dirty="0">
              <a:latin typeface="Calibri"/>
              <a:ea typeface="Calibri"/>
              <a:cs typeface="Times New Roman"/>
            </a:endParaRPr>
          </a:p>
          <a:p>
            <a:pPr marL="342900" lvl="0" indent="-342900">
              <a:buFont typeface="+mj-lt"/>
              <a:buAutoNum type="arabicPeriod"/>
            </a:pPr>
            <a:r>
              <a:rPr lang="en-GB" dirty="0"/>
              <a:t>He was  -able to solve the clues. </a:t>
            </a:r>
            <a:r>
              <a:rPr lang="en-GB" dirty="0">
                <a:solidFill>
                  <a:srgbClr val="FF0000"/>
                </a:solidFill>
              </a:rPr>
              <a:t>the</a:t>
            </a:r>
          </a:p>
          <a:p>
            <a:pPr marL="342900" lvl="0" indent="-342900">
              <a:buFont typeface="+mj-lt"/>
              <a:buAutoNum type="arabicPeriod"/>
            </a:pPr>
            <a:r>
              <a:rPr lang="en-GB" dirty="0"/>
              <a:t>It is  -legal to skip school. </a:t>
            </a:r>
            <a:r>
              <a:rPr lang="en-GB" dirty="0">
                <a:solidFill>
                  <a:srgbClr val="FF0000"/>
                </a:solidFill>
              </a:rPr>
              <a:t>murderer</a:t>
            </a:r>
          </a:p>
          <a:p>
            <a:pPr marL="342900" lvl="0" indent="-342900">
              <a:buFont typeface="+mj-lt"/>
              <a:buAutoNum type="arabicPeriod"/>
            </a:pPr>
            <a:r>
              <a:rPr lang="en-GB" dirty="0"/>
              <a:t>She will be more  -responsible when she is a teenager. </a:t>
            </a:r>
            <a:r>
              <a:rPr lang="en-GB" dirty="0">
                <a:solidFill>
                  <a:srgbClr val="FF0000"/>
                </a:solidFill>
              </a:rPr>
              <a:t>weighs</a:t>
            </a:r>
          </a:p>
          <a:p>
            <a:pPr marL="342900" lvl="0" indent="-342900">
              <a:buFont typeface="+mj-lt"/>
              <a:buAutoNum type="arabicPeriod"/>
            </a:pPr>
            <a:r>
              <a:rPr lang="en-GB" dirty="0"/>
              <a:t>The boiler is  -firing again. </a:t>
            </a:r>
            <a:r>
              <a:rPr lang="en-GB" dirty="0">
                <a:solidFill>
                  <a:srgbClr val="FF0000"/>
                </a:solidFill>
              </a:rPr>
              <a:t>less</a:t>
            </a:r>
          </a:p>
          <a:p>
            <a:pPr marL="342900" lvl="0" indent="-342900">
              <a:buFont typeface="+mj-lt"/>
              <a:buAutoNum type="arabicPeriod"/>
            </a:pPr>
            <a:r>
              <a:rPr lang="en-GB" dirty="0"/>
              <a:t>His excuse was complete and utter  -sense. </a:t>
            </a:r>
            <a:r>
              <a:rPr lang="en-GB" dirty="0">
                <a:solidFill>
                  <a:srgbClr val="FF0000"/>
                </a:solidFill>
              </a:rPr>
              <a:t>than</a:t>
            </a:r>
          </a:p>
          <a:p>
            <a:pPr marL="342900" lvl="0" indent="-342900">
              <a:buFont typeface="+mj-lt"/>
              <a:buAutoNum type="arabicPeriod"/>
            </a:pPr>
            <a:r>
              <a:rPr lang="en-GB" dirty="0"/>
              <a:t>He read the book and realised he was in an  -possible position. </a:t>
            </a:r>
            <a:r>
              <a:rPr lang="en-GB" dirty="0">
                <a:solidFill>
                  <a:srgbClr val="FF0000"/>
                </a:solidFill>
              </a:rPr>
              <a:t>one</a:t>
            </a:r>
          </a:p>
          <a:p>
            <a:pPr marL="342900" lvl="0" indent="-342900">
              <a:buFont typeface="+mj-lt"/>
              <a:buAutoNum type="arabicPeriod"/>
            </a:pPr>
            <a:r>
              <a:rPr lang="en-GB" dirty="0"/>
              <a:t>They are reading the  -honest account of his trip. </a:t>
            </a:r>
            <a:r>
              <a:rPr lang="en-GB" dirty="0">
                <a:solidFill>
                  <a:srgbClr val="FF0000"/>
                </a:solidFill>
              </a:rPr>
              <a:t>hundred</a:t>
            </a:r>
          </a:p>
          <a:p>
            <a:pPr marL="342900" lvl="0" indent="-342900">
              <a:buFont typeface="+mj-lt"/>
              <a:buAutoNum type="arabicPeriod"/>
            </a:pPr>
            <a:r>
              <a:rPr lang="en-GB" dirty="0"/>
              <a:t>The results will not be  -accurate. </a:t>
            </a:r>
            <a:r>
              <a:rPr lang="en-GB" dirty="0">
                <a:solidFill>
                  <a:srgbClr val="FF0000"/>
                </a:solidFill>
              </a:rPr>
              <a:t>and</a:t>
            </a:r>
          </a:p>
          <a:p>
            <a:pPr marL="342900" lvl="0" indent="-342900">
              <a:buFont typeface="+mj-lt"/>
              <a:buAutoNum type="arabicPeriod"/>
            </a:pPr>
            <a:r>
              <a:rPr lang="en-GB" dirty="0"/>
              <a:t>They are being extremely  -patient. </a:t>
            </a:r>
            <a:r>
              <a:rPr lang="en-GB" dirty="0">
                <a:solidFill>
                  <a:srgbClr val="FF0000"/>
                </a:solidFill>
              </a:rPr>
              <a:t>fifty</a:t>
            </a:r>
          </a:p>
          <a:p>
            <a:pPr marL="342900" lvl="0" indent="-342900">
              <a:buFont typeface="+mj-lt"/>
              <a:buAutoNum type="arabicPeriod"/>
            </a:pPr>
            <a:r>
              <a:rPr lang="en-GB" dirty="0"/>
              <a:t> It is very  -helpful when you drop the plates on the floor. </a:t>
            </a:r>
            <a:r>
              <a:rPr lang="en-GB" dirty="0">
                <a:solidFill>
                  <a:srgbClr val="FF0000"/>
                </a:solidFill>
              </a:rPr>
              <a:t>kg</a:t>
            </a:r>
          </a:p>
          <a:p>
            <a:pPr marL="342900" lvl="0" indent="-342900">
              <a:buFont typeface="+mj-lt"/>
              <a:buAutoNum type="arabicPeriod"/>
            </a:pPr>
            <a:r>
              <a:rPr lang="en-GB" dirty="0"/>
              <a:t> If you ask her to help you with your homework, she will  -inform you. </a:t>
            </a:r>
            <a:r>
              <a:rPr lang="en-GB" dirty="0">
                <a:solidFill>
                  <a:srgbClr val="FF0000"/>
                </a:solidFill>
              </a:rPr>
              <a:t>but</a:t>
            </a:r>
          </a:p>
          <a:p>
            <a:pPr marL="342900" lvl="0" indent="-342900">
              <a:buFont typeface="+mj-lt"/>
              <a:buAutoNum type="arabicPeriod"/>
            </a:pPr>
            <a:r>
              <a:rPr lang="en-GB" dirty="0"/>
              <a:t> They are feeling  -secure at the moment. </a:t>
            </a:r>
            <a:r>
              <a:rPr lang="en-GB" dirty="0">
                <a:solidFill>
                  <a:srgbClr val="FF0000"/>
                </a:solidFill>
              </a:rPr>
              <a:t>more</a:t>
            </a:r>
          </a:p>
          <a:p>
            <a:pPr marL="342900" lvl="0" indent="-342900">
              <a:buFont typeface="+mj-lt"/>
              <a:buAutoNum type="arabicPeriod"/>
            </a:pPr>
            <a:r>
              <a:rPr lang="en-GB" dirty="0"/>
              <a:t> Bertie bought a  -fiction book. </a:t>
            </a:r>
            <a:r>
              <a:rPr lang="en-GB" dirty="0">
                <a:solidFill>
                  <a:srgbClr val="FF0000"/>
                </a:solidFill>
              </a:rPr>
              <a:t>than</a:t>
            </a:r>
          </a:p>
          <a:p>
            <a:pPr marL="342900" lvl="0" indent="-342900">
              <a:buFont typeface="+mj-lt"/>
              <a:buAutoNum type="arabicPeriod"/>
            </a:pPr>
            <a:r>
              <a:rPr lang="en-GB" dirty="0"/>
              <a:t>  While she is taking the pills, her thinking will be a bit  -logical. </a:t>
            </a:r>
            <a:r>
              <a:rPr lang="en-GB" dirty="0">
                <a:solidFill>
                  <a:srgbClr val="FF0000"/>
                </a:solidFill>
              </a:rPr>
              <a:t>sixty</a:t>
            </a:r>
          </a:p>
          <a:p>
            <a:pPr marL="342900" lvl="0" indent="-342900">
              <a:buFont typeface="+mj-lt"/>
              <a:buAutoNum type="arabicPeriod"/>
            </a:pPr>
            <a:r>
              <a:rPr lang="en-GB" dirty="0"/>
              <a:t> What you suggest is  -relevant. </a:t>
            </a:r>
            <a:r>
              <a:rPr lang="en-GB" dirty="0">
                <a:solidFill>
                  <a:srgbClr val="FF0000"/>
                </a:solidFill>
              </a:rPr>
              <a:t>five</a:t>
            </a:r>
          </a:p>
          <a:p>
            <a:pPr marL="342900" lvl="0" indent="-342900">
              <a:buFont typeface="+mj-lt"/>
              <a:buAutoNum type="arabicPeriod"/>
            </a:pPr>
            <a:r>
              <a:rPr lang="en-GB" dirty="0"/>
              <a:t> What an  -grateful child you are! </a:t>
            </a:r>
            <a:r>
              <a:rPr lang="en-GB" dirty="0">
                <a:solidFill>
                  <a:srgbClr val="FF0000"/>
                </a:solidFill>
              </a:rPr>
              <a:t>kg</a:t>
            </a:r>
          </a:p>
          <a:p>
            <a:pPr>
              <a:lnSpc>
                <a:spcPct val="115000"/>
              </a:lnSpc>
              <a:spcAft>
                <a:spcPts val="1000"/>
              </a:spcAft>
            </a:pPr>
            <a:endParaRPr lang="en-GB" dirty="0">
              <a:effectLst/>
              <a:latin typeface="Calibri"/>
              <a:ea typeface="Calibri"/>
              <a:cs typeface="Times New Roman"/>
            </a:endParaRPr>
          </a:p>
        </p:txBody>
      </p:sp>
      <p:sp>
        <p:nvSpPr>
          <p:cNvPr id="6" name="TextBox 5"/>
          <p:cNvSpPr txBox="1"/>
          <p:nvPr/>
        </p:nvSpPr>
        <p:spPr>
          <a:xfrm>
            <a:off x="2267744" y="5805264"/>
            <a:ext cx="5040560" cy="646331"/>
          </a:xfrm>
          <a:prstGeom prst="rect">
            <a:avLst/>
          </a:prstGeom>
          <a:noFill/>
        </p:spPr>
        <p:txBody>
          <a:bodyPr wrap="square" rtlCol="0">
            <a:spAutoFit/>
          </a:bodyPr>
          <a:lstStyle/>
          <a:p>
            <a:r>
              <a:rPr lang="en-GB" dirty="0" smtClean="0">
                <a:solidFill>
                  <a:srgbClr val="FF0000"/>
                </a:solidFill>
              </a:rPr>
              <a:t>The murderer weighs less than one hundred and fifty kg but more than sixty five kg.</a:t>
            </a:r>
            <a:endParaRPr lang="en-GB" dirty="0">
              <a:solidFill>
                <a:srgbClr val="FF0000"/>
              </a:solidFill>
            </a:endParaRPr>
          </a:p>
        </p:txBody>
      </p:sp>
    </p:spTree>
    <p:extLst>
      <p:ext uri="{BB962C8B-B14F-4D97-AF65-F5344CB8AC3E}">
        <p14:creationId xmlns:p14="http://schemas.microsoft.com/office/powerpoint/2010/main" val="1728519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9" name="TextBox 8"/>
          <p:cNvSpPr txBox="1"/>
          <p:nvPr/>
        </p:nvSpPr>
        <p:spPr>
          <a:xfrm>
            <a:off x="1061610" y="620688"/>
            <a:ext cx="7056784" cy="4099071"/>
          </a:xfrm>
          <a:prstGeom prst="rect">
            <a:avLst/>
          </a:prstGeom>
          <a:noFill/>
        </p:spPr>
        <p:txBody>
          <a:bodyPr wrap="square" rtlCol="0">
            <a:spAutoFit/>
          </a:bodyPr>
          <a:lstStyle/>
          <a:p>
            <a:pPr algn="ctr">
              <a:lnSpc>
                <a:spcPct val="115000"/>
              </a:lnSpc>
              <a:spcAft>
                <a:spcPts val="1000"/>
              </a:spcAft>
            </a:pPr>
            <a:r>
              <a:rPr lang="en-GB" dirty="0">
                <a:latin typeface="Calibri"/>
                <a:ea typeface="Calibri"/>
                <a:cs typeface="Times New Roman"/>
              </a:rPr>
              <a:t>Clue 3 - Determiners</a:t>
            </a:r>
            <a:endParaRPr lang="en-GB" sz="1200" dirty="0">
              <a:latin typeface="Calibri"/>
              <a:ea typeface="Calibri"/>
              <a:cs typeface="Times New Roman"/>
            </a:endParaRPr>
          </a:p>
          <a:p>
            <a:pPr>
              <a:lnSpc>
                <a:spcPct val="115000"/>
              </a:lnSpc>
              <a:spcAft>
                <a:spcPts val="1000"/>
              </a:spcAft>
            </a:pPr>
            <a:r>
              <a:rPr lang="en-GB" dirty="0">
                <a:solidFill>
                  <a:srgbClr val="FF0000"/>
                </a:solidFill>
                <a:latin typeface="Calibri"/>
                <a:ea typeface="Calibri"/>
                <a:cs typeface="Times New Roman"/>
              </a:rPr>
              <a:t>M</a:t>
            </a:r>
            <a:r>
              <a:rPr lang="en-GB" dirty="0">
                <a:latin typeface="Calibri"/>
                <a:ea typeface="Calibri"/>
                <a:cs typeface="Times New Roman"/>
              </a:rPr>
              <a:t>y recipe involves </a:t>
            </a:r>
            <a:r>
              <a:rPr lang="en-GB" dirty="0">
                <a:solidFill>
                  <a:srgbClr val="FF0000"/>
                </a:solidFill>
                <a:latin typeface="Calibri"/>
                <a:ea typeface="Calibri"/>
                <a:cs typeface="Times New Roman"/>
              </a:rPr>
              <a:t>p</a:t>
            </a:r>
            <a:r>
              <a:rPr lang="en-GB" dirty="0">
                <a:latin typeface="Calibri"/>
                <a:ea typeface="Calibri"/>
                <a:cs typeface="Times New Roman"/>
              </a:rPr>
              <a:t>lenty of herbs and </a:t>
            </a:r>
            <a:r>
              <a:rPr lang="en-GB" dirty="0">
                <a:solidFill>
                  <a:srgbClr val="FF0000"/>
                </a:solidFill>
                <a:latin typeface="Calibri"/>
                <a:ea typeface="Calibri"/>
                <a:cs typeface="Times New Roman"/>
              </a:rPr>
              <a:t>u</a:t>
            </a:r>
            <a:r>
              <a:rPr lang="en-GB" dirty="0">
                <a:latin typeface="Calibri"/>
                <a:ea typeface="Calibri"/>
                <a:cs typeface="Times New Roman"/>
              </a:rPr>
              <a:t>mpteen spices. </a:t>
            </a:r>
            <a:r>
              <a:rPr lang="en-GB" dirty="0">
                <a:solidFill>
                  <a:srgbClr val="FF0000"/>
                </a:solidFill>
                <a:latin typeface="Calibri"/>
                <a:ea typeface="Calibri"/>
                <a:cs typeface="Times New Roman"/>
              </a:rPr>
              <a:t>T</a:t>
            </a:r>
            <a:r>
              <a:rPr lang="en-GB" dirty="0">
                <a:latin typeface="Calibri"/>
                <a:ea typeface="Calibri"/>
                <a:cs typeface="Times New Roman"/>
              </a:rPr>
              <a:t>hose spices give </a:t>
            </a:r>
            <a:r>
              <a:rPr lang="en-GB" dirty="0">
                <a:solidFill>
                  <a:srgbClr val="FF0000"/>
                </a:solidFill>
                <a:latin typeface="Calibri"/>
                <a:ea typeface="Calibri"/>
                <a:cs typeface="Times New Roman"/>
              </a:rPr>
              <a:t>s</a:t>
            </a:r>
            <a:r>
              <a:rPr lang="en-GB" dirty="0">
                <a:latin typeface="Calibri"/>
                <a:ea typeface="Calibri"/>
                <a:cs typeface="Times New Roman"/>
              </a:rPr>
              <a:t>everal flavours and </a:t>
            </a:r>
            <a:r>
              <a:rPr lang="en-GB" dirty="0">
                <a:solidFill>
                  <a:srgbClr val="FF0000"/>
                </a:solidFill>
                <a:latin typeface="Calibri"/>
                <a:ea typeface="Calibri"/>
                <a:cs typeface="Times New Roman"/>
              </a:rPr>
              <a:t>l</a:t>
            </a:r>
            <a:r>
              <a:rPr lang="en-GB" dirty="0">
                <a:latin typeface="Calibri"/>
                <a:ea typeface="Calibri"/>
                <a:cs typeface="Times New Roman"/>
              </a:rPr>
              <a:t>ots of interest. </a:t>
            </a:r>
            <a:r>
              <a:rPr lang="en-GB">
                <a:solidFill>
                  <a:srgbClr val="FF0000"/>
                </a:solidFill>
                <a:latin typeface="Calibri"/>
                <a:ea typeface="Calibri"/>
                <a:cs typeface="Times New Roman"/>
              </a:rPr>
              <a:t>O</a:t>
            </a:r>
            <a:r>
              <a:rPr lang="en-GB">
                <a:latin typeface="Calibri"/>
                <a:ea typeface="Calibri"/>
                <a:cs typeface="Times New Roman"/>
              </a:rPr>
              <a:t>ne </a:t>
            </a:r>
            <a:r>
              <a:rPr lang="en-GB" smtClean="0">
                <a:latin typeface="Calibri"/>
                <a:ea typeface="Calibri"/>
                <a:cs typeface="Times New Roman"/>
              </a:rPr>
              <a:t>Brussels </a:t>
            </a:r>
            <a:r>
              <a:rPr lang="en-GB" dirty="0">
                <a:latin typeface="Calibri"/>
                <a:ea typeface="Calibri"/>
                <a:cs typeface="Times New Roman"/>
              </a:rPr>
              <a:t>sprout, </a:t>
            </a:r>
            <a:r>
              <a:rPr lang="en-GB" dirty="0">
                <a:solidFill>
                  <a:srgbClr val="FF0000"/>
                </a:solidFill>
                <a:latin typeface="Calibri"/>
                <a:ea typeface="Calibri"/>
                <a:cs typeface="Times New Roman"/>
              </a:rPr>
              <a:t>t</a:t>
            </a:r>
            <a:r>
              <a:rPr lang="en-GB" dirty="0">
                <a:latin typeface="Calibri"/>
                <a:ea typeface="Calibri"/>
                <a:cs typeface="Times New Roman"/>
              </a:rPr>
              <a:t>wo onions and </a:t>
            </a:r>
            <a:r>
              <a:rPr lang="en-GB" dirty="0">
                <a:solidFill>
                  <a:srgbClr val="FF0000"/>
                </a:solidFill>
                <a:latin typeface="Calibri"/>
                <a:ea typeface="Calibri"/>
                <a:cs typeface="Times New Roman"/>
              </a:rPr>
              <a:t>s</a:t>
            </a:r>
            <a:r>
              <a:rPr lang="en-GB" dirty="0">
                <a:latin typeface="Calibri"/>
                <a:ea typeface="Calibri"/>
                <a:cs typeface="Times New Roman"/>
              </a:rPr>
              <a:t>ix carrots make up </a:t>
            </a:r>
            <a:r>
              <a:rPr lang="en-GB" dirty="0">
                <a:solidFill>
                  <a:srgbClr val="FF0000"/>
                </a:solidFill>
                <a:latin typeface="Calibri"/>
                <a:ea typeface="Calibri"/>
                <a:cs typeface="Times New Roman"/>
              </a:rPr>
              <a:t>o</a:t>
            </a:r>
            <a:r>
              <a:rPr lang="en-GB" dirty="0">
                <a:latin typeface="Calibri"/>
                <a:ea typeface="Calibri"/>
                <a:cs typeface="Times New Roman"/>
              </a:rPr>
              <a:t>ur vegetables. </a:t>
            </a:r>
            <a:r>
              <a:rPr lang="en-GB" dirty="0">
                <a:solidFill>
                  <a:srgbClr val="FF0000"/>
                </a:solidFill>
                <a:latin typeface="Calibri"/>
                <a:ea typeface="Calibri"/>
                <a:cs typeface="Times New Roman"/>
              </a:rPr>
              <a:t>F</a:t>
            </a:r>
            <a:r>
              <a:rPr lang="en-GB" dirty="0">
                <a:latin typeface="Calibri"/>
                <a:ea typeface="Calibri"/>
                <a:cs typeface="Times New Roman"/>
              </a:rPr>
              <a:t>ew spaghetti dishes include </a:t>
            </a:r>
            <a:r>
              <a:rPr lang="en-GB" dirty="0">
                <a:solidFill>
                  <a:srgbClr val="FF0000"/>
                </a:solidFill>
                <a:latin typeface="Calibri"/>
                <a:ea typeface="Calibri"/>
                <a:cs typeface="Times New Roman"/>
              </a:rPr>
              <a:t>b</a:t>
            </a:r>
            <a:r>
              <a:rPr lang="en-GB" dirty="0">
                <a:latin typeface="Calibri"/>
                <a:ea typeface="Calibri"/>
                <a:cs typeface="Times New Roman"/>
              </a:rPr>
              <a:t>oth beef and </a:t>
            </a:r>
            <a:r>
              <a:rPr lang="en-GB" dirty="0">
                <a:solidFill>
                  <a:srgbClr val="FF0000"/>
                </a:solidFill>
                <a:latin typeface="Calibri"/>
                <a:ea typeface="Calibri"/>
                <a:cs typeface="Times New Roman"/>
              </a:rPr>
              <a:t>a</a:t>
            </a:r>
            <a:r>
              <a:rPr lang="en-GB" dirty="0">
                <a:latin typeface="Calibri"/>
                <a:ea typeface="Calibri"/>
                <a:cs typeface="Times New Roman"/>
              </a:rPr>
              <a:t>nother meat like pork. </a:t>
            </a:r>
            <a:r>
              <a:rPr lang="en-GB" dirty="0">
                <a:solidFill>
                  <a:srgbClr val="FF0000"/>
                </a:solidFill>
                <a:latin typeface="Calibri"/>
                <a:ea typeface="Calibri"/>
                <a:cs typeface="Times New Roman"/>
              </a:rPr>
              <a:t>S</a:t>
            </a:r>
            <a:r>
              <a:rPr lang="en-GB" dirty="0">
                <a:latin typeface="Calibri"/>
                <a:ea typeface="Calibri"/>
                <a:cs typeface="Times New Roman"/>
              </a:rPr>
              <a:t>ome chefs take hours to prepare food. Mint adds </a:t>
            </a:r>
            <a:r>
              <a:rPr lang="en-GB" dirty="0">
                <a:solidFill>
                  <a:srgbClr val="FF0000"/>
                </a:solidFill>
                <a:latin typeface="Calibri"/>
                <a:ea typeface="Calibri"/>
                <a:cs typeface="Times New Roman"/>
              </a:rPr>
              <a:t>i</a:t>
            </a:r>
            <a:r>
              <a:rPr lang="en-GB" dirty="0">
                <a:latin typeface="Calibri"/>
                <a:ea typeface="Calibri"/>
                <a:cs typeface="Times New Roman"/>
              </a:rPr>
              <a:t>ts delicate tang when used in </a:t>
            </a:r>
            <a:r>
              <a:rPr lang="en-GB" dirty="0">
                <a:solidFill>
                  <a:srgbClr val="FF0000"/>
                </a:solidFill>
                <a:latin typeface="Calibri"/>
                <a:ea typeface="Calibri"/>
                <a:cs typeface="Times New Roman"/>
              </a:rPr>
              <a:t>l</a:t>
            </a:r>
            <a:r>
              <a:rPr lang="en-GB" dirty="0">
                <a:latin typeface="Calibri"/>
                <a:ea typeface="Calibri"/>
                <a:cs typeface="Times New Roman"/>
              </a:rPr>
              <a:t>ittle amounts. </a:t>
            </a:r>
            <a:r>
              <a:rPr lang="en-GB" dirty="0">
                <a:solidFill>
                  <a:srgbClr val="FF0000"/>
                </a:solidFill>
                <a:latin typeface="Calibri"/>
                <a:ea typeface="Calibri"/>
                <a:cs typeface="Times New Roman"/>
              </a:rPr>
              <a:t>I</a:t>
            </a:r>
            <a:r>
              <a:rPr lang="en-GB" dirty="0">
                <a:latin typeface="Calibri"/>
                <a:ea typeface="Calibri"/>
                <a:cs typeface="Times New Roman"/>
              </a:rPr>
              <a:t>ts ability to dissolve in </a:t>
            </a:r>
            <a:r>
              <a:rPr lang="en-GB" dirty="0">
                <a:solidFill>
                  <a:srgbClr val="FF0000"/>
                </a:solidFill>
                <a:latin typeface="Calibri"/>
                <a:ea typeface="Calibri"/>
                <a:cs typeface="Times New Roman"/>
              </a:rPr>
              <a:t>n</a:t>
            </a:r>
            <a:r>
              <a:rPr lang="en-GB" dirty="0">
                <a:latin typeface="Calibri"/>
                <a:ea typeface="Calibri"/>
                <a:cs typeface="Times New Roman"/>
              </a:rPr>
              <a:t>o time makes it popular. </a:t>
            </a:r>
            <a:r>
              <a:rPr lang="en-GB" dirty="0">
                <a:solidFill>
                  <a:srgbClr val="FF0000"/>
                </a:solidFill>
                <a:latin typeface="Calibri"/>
                <a:ea typeface="Calibri"/>
                <a:cs typeface="Times New Roman"/>
              </a:rPr>
              <a:t>T</a:t>
            </a:r>
            <a:r>
              <a:rPr lang="en-GB" dirty="0">
                <a:latin typeface="Calibri"/>
                <a:ea typeface="Calibri"/>
                <a:cs typeface="Times New Roman"/>
              </a:rPr>
              <a:t>he chef always thought that </a:t>
            </a:r>
            <a:r>
              <a:rPr lang="en-GB" dirty="0">
                <a:solidFill>
                  <a:srgbClr val="FF0000"/>
                </a:solidFill>
                <a:latin typeface="Calibri"/>
                <a:ea typeface="Calibri"/>
                <a:cs typeface="Times New Roman"/>
              </a:rPr>
              <a:t>h</a:t>
            </a:r>
            <a:r>
              <a:rPr lang="en-GB" dirty="0">
                <a:latin typeface="Calibri"/>
                <a:ea typeface="Calibri"/>
                <a:cs typeface="Times New Roman"/>
              </a:rPr>
              <a:t>is recipe was better than hers. </a:t>
            </a:r>
            <a:r>
              <a:rPr lang="en-GB" dirty="0">
                <a:solidFill>
                  <a:srgbClr val="FF0000"/>
                </a:solidFill>
                <a:latin typeface="Calibri"/>
                <a:ea typeface="Calibri"/>
                <a:cs typeface="Times New Roman"/>
              </a:rPr>
              <a:t>E</a:t>
            </a:r>
            <a:r>
              <a:rPr lang="en-GB" dirty="0">
                <a:latin typeface="Calibri"/>
                <a:ea typeface="Calibri"/>
                <a:cs typeface="Times New Roman"/>
              </a:rPr>
              <a:t>very </a:t>
            </a:r>
            <a:r>
              <a:rPr lang="en-GB" dirty="0">
                <a:solidFill>
                  <a:srgbClr val="FF0000"/>
                </a:solidFill>
                <a:latin typeface="Calibri"/>
                <a:ea typeface="Calibri"/>
                <a:cs typeface="Times New Roman"/>
              </a:rPr>
              <a:t>f</a:t>
            </a:r>
            <a:r>
              <a:rPr lang="en-GB" dirty="0">
                <a:latin typeface="Calibri"/>
                <a:ea typeface="Calibri"/>
                <a:cs typeface="Times New Roman"/>
              </a:rPr>
              <a:t>ew years </a:t>
            </a:r>
            <a:r>
              <a:rPr lang="en-GB" dirty="0">
                <a:solidFill>
                  <a:srgbClr val="FF0000"/>
                </a:solidFill>
                <a:latin typeface="Calibri"/>
                <a:ea typeface="Calibri"/>
                <a:cs typeface="Times New Roman"/>
              </a:rPr>
              <a:t>o</a:t>
            </a:r>
            <a:r>
              <a:rPr lang="en-GB" dirty="0">
                <a:latin typeface="Calibri"/>
                <a:ea typeface="Calibri"/>
                <a:cs typeface="Times New Roman"/>
              </a:rPr>
              <a:t>ne of </a:t>
            </a:r>
            <a:r>
              <a:rPr lang="en-GB" dirty="0">
                <a:solidFill>
                  <a:srgbClr val="FF0000"/>
                </a:solidFill>
                <a:latin typeface="Calibri"/>
                <a:ea typeface="Calibri"/>
                <a:cs typeface="Times New Roman"/>
              </a:rPr>
              <a:t>o</a:t>
            </a:r>
            <a:r>
              <a:rPr lang="en-GB" dirty="0">
                <a:latin typeface="Calibri"/>
                <a:ea typeface="Calibri"/>
                <a:cs typeface="Times New Roman"/>
              </a:rPr>
              <a:t>ur restaurants closes due to health and safety inspections. Caretakers ask for </a:t>
            </a:r>
            <a:r>
              <a:rPr lang="en-GB" dirty="0">
                <a:solidFill>
                  <a:srgbClr val="FF0000"/>
                </a:solidFill>
                <a:latin typeface="Calibri"/>
                <a:ea typeface="Calibri"/>
                <a:cs typeface="Times New Roman"/>
              </a:rPr>
              <a:t>d</a:t>
            </a:r>
            <a:r>
              <a:rPr lang="en-GB" dirty="0">
                <a:latin typeface="Calibri"/>
                <a:ea typeface="Calibri"/>
                <a:cs typeface="Times New Roman"/>
              </a:rPr>
              <a:t>ouble money to look after empty restaurants.</a:t>
            </a:r>
            <a:endParaRPr lang="en-GB" sz="1200" dirty="0">
              <a:latin typeface="Calibri"/>
              <a:ea typeface="Calibri"/>
              <a:cs typeface="Times New Roman"/>
            </a:endParaRPr>
          </a:p>
          <a:p>
            <a:r>
              <a:rPr lang="en-GB" dirty="0">
                <a:solidFill>
                  <a:srgbClr val="FF0000"/>
                </a:solidFill>
              </a:rPr>
              <a:t>M puts lots of basil in the food.</a:t>
            </a:r>
          </a:p>
          <a:p>
            <a:pPr>
              <a:lnSpc>
                <a:spcPct val="115000"/>
              </a:lnSpc>
              <a:spcAft>
                <a:spcPts val="1000"/>
              </a:spcAft>
            </a:pPr>
            <a:endParaRPr lang="en-GB" dirty="0">
              <a:effectLst/>
              <a:latin typeface="Calibri"/>
              <a:ea typeface="Calibri"/>
              <a:cs typeface="Times New Roman"/>
            </a:endParaRPr>
          </a:p>
        </p:txBody>
      </p:sp>
    </p:spTree>
    <p:extLst>
      <p:ext uri="{BB962C8B-B14F-4D97-AF65-F5344CB8AC3E}">
        <p14:creationId xmlns:p14="http://schemas.microsoft.com/office/powerpoint/2010/main" val="10568557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9" name="TextBox 8"/>
          <p:cNvSpPr txBox="1"/>
          <p:nvPr/>
        </p:nvSpPr>
        <p:spPr>
          <a:xfrm>
            <a:off x="1061610" y="620688"/>
            <a:ext cx="7056784" cy="5595891"/>
          </a:xfrm>
          <a:prstGeom prst="rect">
            <a:avLst/>
          </a:prstGeom>
          <a:noFill/>
        </p:spPr>
        <p:txBody>
          <a:bodyPr wrap="square" rtlCol="0">
            <a:spAutoFit/>
          </a:bodyPr>
          <a:lstStyle/>
          <a:p>
            <a:pPr algn="ctr">
              <a:lnSpc>
                <a:spcPct val="115000"/>
              </a:lnSpc>
              <a:spcAft>
                <a:spcPts val="1000"/>
              </a:spcAft>
            </a:pPr>
            <a:r>
              <a:rPr lang="en-GB" dirty="0">
                <a:latin typeface="Calibri"/>
                <a:ea typeface="Calibri"/>
                <a:cs typeface="Times New Roman"/>
              </a:rPr>
              <a:t>Clue 4 - I have a preposition for you </a:t>
            </a:r>
            <a:endParaRPr lang="en-GB" dirty="0" smtClean="0">
              <a:latin typeface="Calibri"/>
              <a:ea typeface="Calibri"/>
              <a:cs typeface="Times New Roman"/>
            </a:endParaRPr>
          </a:p>
          <a:p>
            <a:pPr>
              <a:lnSpc>
                <a:spcPct val="115000"/>
              </a:lnSpc>
              <a:spcAft>
                <a:spcPts val="1000"/>
              </a:spcAft>
            </a:pPr>
            <a:r>
              <a:rPr lang="en-GB" dirty="0">
                <a:latin typeface="Calibri"/>
                <a:ea typeface="Calibri"/>
                <a:cs typeface="Times New Roman"/>
              </a:rPr>
              <a:t>Sam ran </a:t>
            </a:r>
            <a:r>
              <a:rPr lang="en-GB" dirty="0">
                <a:solidFill>
                  <a:srgbClr val="FF0000"/>
                </a:solidFill>
                <a:latin typeface="Calibri"/>
                <a:ea typeface="Calibri"/>
                <a:cs typeface="Times New Roman"/>
              </a:rPr>
              <a:t>a</a:t>
            </a:r>
            <a:r>
              <a:rPr lang="en-GB" dirty="0">
                <a:latin typeface="Calibri"/>
                <a:ea typeface="Calibri"/>
                <a:cs typeface="Times New Roman"/>
              </a:rPr>
              <a:t>long the quiet road and jogged </a:t>
            </a:r>
            <a:r>
              <a:rPr lang="en-GB" dirty="0">
                <a:solidFill>
                  <a:srgbClr val="FF0000"/>
                </a:solidFill>
                <a:latin typeface="Calibri"/>
                <a:ea typeface="Calibri"/>
                <a:cs typeface="Times New Roman"/>
              </a:rPr>
              <a:t>t</a:t>
            </a:r>
            <a:r>
              <a:rPr lang="en-GB" dirty="0">
                <a:latin typeface="Calibri"/>
                <a:ea typeface="Calibri"/>
                <a:cs typeface="Times New Roman"/>
              </a:rPr>
              <a:t>hrough the gate </a:t>
            </a:r>
            <a:r>
              <a:rPr lang="en-GB" dirty="0">
                <a:solidFill>
                  <a:srgbClr val="FF0000"/>
                </a:solidFill>
                <a:latin typeface="Calibri"/>
                <a:ea typeface="Calibri"/>
                <a:cs typeface="Times New Roman"/>
              </a:rPr>
              <a:t>t</a:t>
            </a:r>
            <a:r>
              <a:rPr lang="en-GB" dirty="0">
                <a:latin typeface="Calibri"/>
                <a:ea typeface="Calibri"/>
                <a:cs typeface="Times New Roman"/>
              </a:rPr>
              <a:t>owards the town centre. (1,1,1)  T</a:t>
            </a:r>
            <a:r>
              <a:rPr lang="en-GB" dirty="0">
                <a:solidFill>
                  <a:srgbClr val="FF0000"/>
                </a:solidFill>
                <a:latin typeface="Calibri"/>
                <a:ea typeface="Calibri"/>
                <a:cs typeface="Times New Roman"/>
              </a:rPr>
              <a:t>h</a:t>
            </a:r>
            <a:r>
              <a:rPr lang="en-GB" dirty="0">
                <a:latin typeface="Calibri"/>
                <a:ea typeface="Calibri"/>
                <a:cs typeface="Times New Roman"/>
              </a:rPr>
              <a:t>roughout his run, he had seen no animals </a:t>
            </a:r>
            <a:r>
              <a:rPr lang="en-GB" dirty="0">
                <a:solidFill>
                  <a:srgbClr val="FF0000"/>
                </a:solidFill>
                <a:latin typeface="Calibri"/>
                <a:ea typeface="Calibri"/>
                <a:cs typeface="Times New Roman"/>
              </a:rPr>
              <a:t>e</a:t>
            </a:r>
            <a:r>
              <a:rPr lang="en-GB" dirty="0">
                <a:latin typeface="Calibri"/>
                <a:ea typeface="Calibri"/>
                <a:cs typeface="Times New Roman"/>
              </a:rPr>
              <a:t>xcept a fox. (2,1)  </a:t>
            </a:r>
            <a:r>
              <a:rPr lang="en-GB" dirty="0">
                <a:solidFill>
                  <a:srgbClr val="FF0000"/>
                </a:solidFill>
                <a:latin typeface="Calibri"/>
                <a:ea typeface="Calibri"/>
                <a:cs typeface="Times New Roman"/>
              </a:rPr>
              <a:t>S</a:t>
            </a:r>
            <a:r>
              <a:rPr lang="en-GB" dirty="0">
                <a:latin typeface="Calibri"/>
                <a:ea typeface="Calibri"/>
                <a:cs typeface="Times New Roman"/>
              </a:rPr>
              <a:t>ince 8am his path had taken him a</a:t>
            </a:r>
            <a:r>
              <a:rPr lang="en-GB" dirty="0">
                <a:solidFill>
                  <a:srgbClr val="FF0000"/>
                </a:solidFill>
                <a:latin typeface="Calibri"/>
                <a:ea typeface="Calibri"/>
                <a:cs typeface="Times New Roman"/>
              </a:rPr>
              <a:t>c</a:t>
            </a:r>
            <a:r>
              <a:rPr lang="en-GB" dirty="0">
                <a:latin typeface="Calibri"/>
                <a:ea typeface="Calibri"/>
                <a:cs typeface="Times New Roman"/>
              </a:rPr>
              <a:t>ross several muddy fields and he was now five minutes be</a:t>
            </a:r>
            <a:r>
              <a:rPr lang="en-GB" dirty="0">
                <a:solidFill>
                  <a:srgbClr val="FF0000"/>
                </a:solidFill>
                <a:latin typeface="Calibri"/>
                <a:ea typeface="Calibri"/>
                <a:cs typeface="Times New Roman"/>
              </a:rPr>
              <a:t>h</a:t>
            </a:r>
            <a:r>
              <a:rPr lang="en-GB" dirty="0">
                <a:latin typeface="Calibri"/>
                <a:ea typeface="Calibri"/>
                <a:cs typeface="Times New Roman"/>
              </a:rPr>
              <a:t>ind schedule. (1,2,3)  The swollen river had spilled </a:t>
            </a:r>
            <a:r>
              <a:rPr lang="en-GB" dirty="0">
                <a:solidFill>
                  <a:srgbClr val="FF0000"/>
                </a:solidFill>
                <a:latin typeface="Calibri"/>
                <a:ea typeface="Calibri"/>
                <a:cs typeface="Times New Roman"/>
              </a:rPr>
              <a:t>o</a:t>
            </a:r>
            <a:r>
              <a:rPr lang="en-GB" dirty="0">
                <a:latin typeface="Calibri"/>
                <a:ea typeface="Calibri"/>
                <a:cs typeface="Times New Roman"/>
              </a:rPr>
              <a:t>ver its banks and </a:t>
            </a:r>
            <a:r>
              <a:rPr lang="en-GB" dirty="0">
                <a:solidFill>
                  <a:srgbClr val="FF0000"/>
                </a:solidFill>
                <a:latin typeface="Calibri"/>
                <a:ea typeface="Calibri"/>
                <a:cs typeface="Times New Roman"/>
              </a:rPr>
              <a:t>o</a:t>
            </a:r>
            <a:r>
              <a:rPr lang="en-GB" dirty="0">
                <a:latin typeface="Calibri"/>
                <a:ea typeface="Calibri"/>
                <a:cs typeface="Times New Roman"/>
              </a:rPr>
              <a:t>nto the A57 </a:t>
            </a:r>
            <a:r>
              <a:rPr lang="en-GB" dirty="0">
                <a:solidFill>
                  <a:srgbClr val="FF0000"/>
                </a:solidFill>
                <a:latin typeface="Calibri"/>
                <a:ea typeface="Calibri"/>
                <a:cs typeface="Times New Roman"/>
              </a:rPr>
              <a:t>l</a:t>
            </a:r>
            <a:r>
              <a:rPr lang="en-GB" dirty="0">
                <a:latin typeface="Calibri"/>
                <a:ea typeface="Calibri"/>
                <a:cs typeface="Times New Roman"/>
              </a:rPr>
              <a:t>ike a great flood. (1,1,1)</a:t>
            </a:r>
          </a:p>
          <a:p>
            <a:pPr>
              <a:lnSpc>
                <a:spcPct val="115000"/>
              </a:lnSpc>
              <a:spcAft>
                <a:spcPts val="1000"/>
              </a:spcAft>
            </a:pPr>
            <a:r>
              <a:rPr lang="en-GB" dirty="0">
                <a:latin typeface="Calibri"/>
                <a:ea typeface="Calibri"/>
                <a:cs typeface="Times New Roman"/>
              </a:rPr>
              <a:t>Sam ambled a</a:t>
            </a:r>
            <a:r>
              <a:rPr lang="en-GB" dirty="0">
                <a:solidFill>
                  <a:srgbClr val="FF0000"/>
                </a:solidFill>
                <a:latin typeface="Calibri"/>
                <a:ea typeface="Calibri"/>
                <a:cs typeface="Times New Roman"/>
              </a:rPr>
              <a:t>m</a:t>
            </a:r>
            <a:r>
              <a:rPr lang="en-GB" dirty="0">
                <a:latin typeface="Calibri"/>
                <a:ea typeface="Calibri"/>
                <a:cs typeface="Times New Roman"/>
              </a:rPr>
              <a:t>ong the many shoppers </a:t>
            </a:r>
            <a:r>
              <a:rPr lang="en-GB" dirty="0">
                <a:solidFill>
                  <a:srgbClr val="FF0000"/>
                </a:solidFill>
                <a:latin typeface="Calibri"/>
                <a:ea typeface="Calibri"/>
                <a:cs typeface="Times New Roman"/>
              </a:rPr>
              <a:t>a</a:t>
            </a:r>
            <a:r>
              <a:rPr lang="en-GB" dirty="0">
                <a:latin typeface="Calibri"/>
                <a:ea typeface="Calibri"/>
                <a:cs typeface="Times New Roman"/>
              </a:rPr>
              <a:t>longside the town hall then headed </a:t>
            </a:r>
            <a:r>
              <a:rPr lang="en-GB" dirty="0">
                <a:solidFill>
                  <a:srgbClr val="FF0000"/>
                </a:solidFill>
                <a:latin typeface="Calibri"/>
                <a:ea typeface="Calibri"/>
                <a:cs typeface="Times New Roman"/>
              </a:rPr>
              <a:t>t</a:t>
            </a:r>
            <a:r>
              <a:rPr lang="en-GB" dirty="0">
                <a:latin typeface="Calibri"/>
                <a:ea typeface="Calibri"/>
                <a:cs typeface="Times New Roman"/>
              </a:rPr>
              <a:t>o the library which was open </a:t>
            </a:r>
            <a:r>
              <a:rPr lang="en-GB" dirty="0">
                <a:solidFill>
                  <a:srgbClr val="FF0000"/>
                </a:solidFill>
                <a:latin typeface="Calibri"/>
                <a:ea typeface="Calibri"/>
                <a:cs typeface="Times New Roman"/>
              </a:rPr>
              <a:t>t</a:t>
            </a:r>
            <a:r>
              <a:rPr lang="en-GB" dirty="0">
                <a:latin typeface="Calibri"/>
                <a:ea typeface="Calibri"/>
                <a:cs typeface="Times New Roman"/>
              </a:rPr>
              <a:t>ill 6pm. (2,1,1,1) </a:t>
            </a:r>
            <a:r>
              <a:rPr lang="en-GB" dirty="0">
                <a:solidFill>
                  <a:srgbClr val="FF0000"/>
                </a:solidFill>
                <a:latin typeface="Calibri"/>
                <a:ea typeface="Calibri"/>
                <a:cs typeface="Times New Roman"/>
              </a:rPr>
              <a:t>E</a:t>
            </a:r>
            <a:r>
              <a:rPr lang="en-GB" dirty="0">
                <a:latin typeface="Calibri"/>
                <a:ea typeface="Calibri"/>
                <a:cs typeface="Times New Roman"/>
              </a:rPr>
              <a:t>xcluding Waitrose, there wasn’t another supermarket </a:t>
            </a:r>
            <a:r>
              <a:rPr lang="en-GB" dirty="0">
                <a:solidFill>
                  <a:srgbClr val="FF0000"/>
                </a:solidFill>
                <a:latin typeface="Calibri"/>
                <a:ea typeface="Calibri"/>
                <a:cs typeface="Times New Roman"/>
              </a:rPr>
              <a:t>n</a:t>
            </a:r>
            <a:r>
              <a:rPr lang="en-GB" dirty="0">
                <a:latin typeface="Calibri"/>
                <a:ea typeface="Calibri"/>
                <a:cs typeface="Times New Roman"/>
              </a:rPr>
              <a:t>ear the town centre. (1,1) </a:t>
            </a:r>
            <a:r>
              <a:rPr lang="en-GB" dirty="0">
                <a:solidFill>
                  <a:srgbClr val="FF0000"/>
                </a:solidFill>
                <a:latin typeface="Calibri"/>
                <a:ea typeface="Calibri"/>
                <a:cs typeface="Times New Roman"/>
              </a:rPr>
              <a:t>D</a:t>
            </a:r>
            <a:r>
              <a:rPr lang="en-GB" dirty="0">
                <a:latin typeface="Calibri"/>
                <a:ea typeface="Calibri"/>
                <a:cs typeface="Times New Roman"/>
              </a:rPr>
              <a:t>uring his journey, his heart rate had not dropped b</a:t>
            </a:r>
            <a:r>
              <a:rPr lang="en-GB" dirty="0">
                <a:solidFill>
                  <a:srgbClr val="FF0000"/>
                </a:solidFill>
                <a:latin typeface="Calibri"/>
                <a:ea typeface="Calibri"/>
                <a:cs typeface="Times New Roman"/>
              </a:rPr>
              <a:t>e</a:t>
            </a:r>
            <a:r>
              <a:rPr lang="en-GB" dirty="0">
                <a:latin typeface="Calibri"/>
                <a:ea typeface="Calibri"/>
                <a:cs typeface="Times New Roman"/>
              </a:rPr>
              <a:t>low 100bpm even when he was jogging </a:t>
            </a:r>
            <a:r>
              <a:rPr lang="en-GB" dirty="0">
                <a:solidFill>
                  <a:srgbClr val="FF0000"/>
                </a:solidFill>
                <a:latin typeface="Calibri"/>
                <a:ea typeface="Calibri"/>
                <a:cs typeface="Times New Roman"/>
              </a:rPr>
              <a:t>d</a:t>
            </a:r>
            <a:r>
              <a:rPr lang="en-GB" dirty="0">
                <a:latin typeface="Calibri"/>
                <a:ea typeface="Calibri"/>
                <a:cs typeface="Times New Roman"/>
              </a:rPr>
              <a:t>own Steven Hill. (1,2,1) Entering the library, his sharp eyes detected movement. Putting his head </a:t>
            </a:r>
            <a:r>
              <a:rPr lang="en-GB" dirty="0">
                <a:solidFill>
                  <a:srgbClr val="FF0000"/>
                </a:solidFill>
                <a:latin typeface="Calibri"/>
                <a:ea typeface="Calibri"/>
                <a:cs typeface="Times New Roman"/>
              </a:rPr>
              <a:t>t</a:t>
            </a:r>
            <a:r>
              <a:rPr lang="en-GB" dirty="0">
                <a:latin typeface="Calibri"/>
                <a:ea typeface="Calibri"/>
                <a:cs typeface="Times New Roman"/>
              </a:rPr>
              <a:t>o the floor, he spotted a small white mouse scampering t</a:t>
            </a:r>
            <a:r>
              <a:rPr lang="en-GB" dirty="0">
                <a:solidFill>
                  <a:srgbClr val="FF0000"/>
                </a:solidFill>
                <a:latin typeface="Calibri"/>
                <a:ea typeface="Calibri"/>
                <a:cs typeface="Times New Roman"/>
              </a:rPr>
              <a:t>h</a:t>
            </a:r>
            <a:r>
              <a:rPr lang="en-GB" dirty="0">
                <a:latin typeface="Calibri"/>
                <a:ea typeface="Calibri"/>
                <a:cs typeface="Times New Roman"/>
              </a:rPr>
              <a:t>rough the Thriller section, b</a:t>
            </a:r>
            <a:r>
              <a:rPr lang="en-GB" dirty="0">
                <a:solidFill>
                  <a:srgbClr val="FF0000"/>
                </a:solidFill>
                <a:latin typeface="Calibri"/>
                <a:ea typeface="Calibri"/>
                <a:cs typeface="Times New Roman"/>
              </a:rPr>
              <a:t>e</a:t>
            </a:r>
            <a:r>
              <a:rPr lang="en-GB" dirty="0">
                <a:latin typeface="Calibri"/>
                <a:ea typeface="Calibri"/>
                <a:cs typeface="Times New Roman"/>
              </a:rPr>
              <a:t>hind the Family section before disappearing und</a:t>
            </a:r>
            <a:r>
              <a:rPr lang="en-GB" dirty="0">
                <a:solidFill>
                  <a:srgbClr val="000000"/>
                </a:solidFill>
                <a:latin typeface="Calibri"/>
                <a:ea typeface="Calibri"/>
                <a:cs typeface="Times New Roman"/>
              </a:rPr>
              <a:t>e</a:t>
            </a:r>
            <a:r>
              <a:rPr lang="en-GB" dirty="0">
                <a:solidFill>
                  <a:srgbClr val="FF0000"/>
                </a:solidFill>
                <a:latin typeface="Calibri"/>
                <a:ea typeface="Calibri"/>
                <a:cs typeface="Times New Roman"/>
              </a:rPr>
              <a:t>r</a:t>
            </a:r>
            <a:r>
              <a:rPr lang="en-GB" dirty="0">
                <a:latin typeface="Calibri"/>
                <a:ea typeface="Calibri"/>
                <a:cs typeface="Times New Roman"/>
              </a:rPr>
              <a:t> the Romance shelves. (1,2,2,5)</a:t>
            </a:r>
          </a:p>
          <a:p>
            <a:pPr algn="ctr">
              <a:lnSpc>
                <a:spcPct val="115000"/>
              </a:lnSpc>
              <a:spcAft>
                <a:spcPts val="1000"/>
              </a:spcAft>
            </a:pPr>
            <a:endParaRPr lang="en-GB" sz="1200" dirty="0">
              <a:latin typeface="Calibri"/>
              <a:ea typeface="Calibri"/>
              <a:cs typeface="Times New Roman"/>
            </a:endParaRPr>
          </a:p>
          <a:p>
            <a:pPr>
              <a:lnSpc>
                <a:spcPct val="115000"/>
              </a:lnSpc>
              <a:spcAft>
                <a:spcPts val="1000"/>
              </a:spcAft>
            </a:pPr>
            <a:endParaRPr lang="en-GB" dirty="0">
              <a:effectLst/>
              <a:latin typeface="Calibri"/>
              <a:ea typeface="Calibri"/>
              <a:cs typeface="Times New Roman"/>
            </a:endParaRPr>
          </a:p>
        </p:txBody>
      </p:sp>
    </p:spTree>
    <p:extLst>
      <p:ext uri="{BB962C8B-B14F-4D97-AF65-F5344CB8AC3E}">
        <p14:creationId xmlns:p14="http://schemas.microsoft.com/office/powerpoint/2010/main" val="482757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9" name="TextBox 8"/>
          <p:cNvSpPr txBox="1"/>
          <p:nvPr/>
        </p:nvSpPr>
        <p:spPr>
          <a:xfrm>
            <a:off x="1061610" y="620688"/>
            <a:ext cx="7056784" cy="4449936"/>
          </a:xfrm>
          <a:prstGeom prst="rect">
            <a:avLst/>
          </a:prstGeom>
          <a:noFill/>
        </p:spPr>
        <p:txBody>
          <a:bodyPr wrap="square" rtlCol="0">
            <a:spAutoFit/>
          </a:bodyPr>
          <a:lstStyle/>
          <a:p>
            <a:pPr>
              <a:lnSpc>
                <a:spcPct val="115000"/>
              </a:lnSpc>
              <a:spcAft>
                <a:spcPts val="1000"/>
              </a:spcAft>
            </a:pPr>
            <a:r>
              <a:rPr lang="en-GB" dirty="0">
                <a:latin typeface="Calibri"/>
                <a:ea typeface="Calibri"/>
                <a:cs typeface="Times New Roman"/>
              </a:rPr>
              <a:t>B</a:t>
            </a:r>
            <a:r>
              <a:rPr lang="en-GB" dirty="0">
                <a:solidFill>
                  <a:srgbClr val="FF0000"/>
                </a:solidFill>
                <a:latin typeface="Calibri"/>
                <a:ea typeface="Calibri"/>
                <a:cs typeface="Times New Roman"/>
              </a:rPr>
              <a:t>e</a:t>
            </a:r>
            <a:r>
              <a:rPr lang="en-GB" dirty="0">
                <a:latin typeface="Calibri"/>
                <a:ea typeface="Calibri"/>
                <a:cs typeface="Times New Roman"/>
              </a:rPr>
              <a:t>hind the library counter, Mrs Fusty the librarian, </a:t>
            </a:r>
            <a:r>
              <a:rPr lang="en-GB" dirty="0">
                <a:solidFill>
                  <a:srgbClr val="FF0000"/>
                </a:solidFill>
                <a:latin typeface="Calibri"/>
                <a:ea typeface="Calibri"/>
                <a:cs typeface="Times New Roman"/>
              </a:rPr>
              <a:t>w</a:t>
            </a:r>
            <a:r>
              <a:rPr lang="en-GB" dirty="0">
                <a:latin typeface="Calibri"/>
                <a:ea typeface="Calibri"/>
                <a:cs typeface="Times New Roman"/>
              </a:rPr>
              <a:t>ithout a smile, hummed the tune ‘Silence is Golden’. (2,1) Und</a:t>
            </a:r>
            <a:r>
              <a:rPr lang="en-GB" dirty="0">
                <a:solidFill>
                  <a:srgbClr val="FF0000"/>
                </a:solidFill>
                <a:latin typeface="Calibri"/>
                <a:ea typeface="Calibri"/>
                <a:cs typeface="Times New Roman"/>
              </a:rPr>
              <a:t>e</a:t>
            </a:r>
            <a:r>
              <a:rPr lang="en-GB" dirty="0">
                <a:latin typeface="Calibri"/>
                <a:ea typeface="Calibri"/>
                <a:cs typeface="Times New Roman"/>
              </a:rPr>
              <a:t>r the Romance section, she had spotted a notice </a:t>
            </a:r>
            <a:r>
              <a:rPr lang="en-GB" dirty="0">
                <a:solidFill>
                  <a:srgbClr val="FF0000"/>
                </a:solidFill>
                <a:latin typeface="Calibri"/>
                <a:ea typeface="Calibri"/>
                <a:cs typeface="Times New Roman"/>
              </a:rPr>
              <a:t>r</a:t>
            </a:r>
            <a:r>
              <a:rPr lang="en-GB" dirty="0">
                <a:latin typeface="Calibri"/>
                <a:ea typeface="Calibri"/>
                <a:cs typeface="Times New Roman"/>
              </a:rPr>
              <a:t>egarding late books. (4,1) B</a:t>
            </a:r>
            <a:r>
              <a:rPr lang="en-GB" dirty="0">
                <a:solidFill>
                  <a:srgbClr val="FF0000"/>
                </a:solidFill>
                <a:latin typeface="Calibri"/>
                <a:ea typeface="Calibri"/>
                <a:cs typeface="Times New Roman"/>
              </a:rPr>
              <a:t>e</a:t>
            </a:r>
            <a:r>
              <a:rPr lang="en-GB" dirty="0">
                <a:latin typeface="Calibri"/>
                <a:ea typeface="Calibri"/>
                <a:cs typeface="Times New Roman"/>
              </a:rPr>
              <a:t>low that notice, alo</a:t>
            </a:r>
            <a:r>
              <a:rPr lang="en-GB" dirty="0">
                <a:solidFill>
                  <a:srgbClr val="FF0000"/>
                </a:solidFill>
                <a:latin typeface="Calibri"/>
                <a:ea typeface="Calibri"/>
                <a:cs typeface="Times New Roman"/>
              </a:rPr>
              <a:t>n</a:t>
            </a:r>
            <a:r>
              <a:rPr lang="en-GB" dirty="0">
                <a:latin typeface="Calibri"/>
                <a:ea typeface="Calibri"/>
                <a:cs typeface="Times New Roman"/>
              </a:rPr>
              <a:t>gside the book “100 Kisses Every Day” sat four round blobs </a:t>
            </a:r>
            <a:r>
              <a:rPr lang="en-GB" dirty="0">
                <a:solidFill>
                  <a:srgbClr val="FF0000"/>
                </a:solidFill>
                <a:latin typeface="Calibri"/>
                <a:ea typeface="Calibri"/>
                <a:cs typeface="Times New Roman"/>
              </a:rPr>
              <a:t>o</a:t>
            </a:r>
            <a:r>
              <a:rPr lang="en-GB" dirty="0">
                <a:latin typeface="Calibri"/>
                <a:ea typeface="Calibri"/>
                <a:cs typeface="Times New Roman"/>
              </a:rPr>
              <a:t>f mouse poo. (2,4,1) </a:t>
            </a:r>
            <a:r>
              <a:rPr lang="en-GB" dirty="0">
                <a:solidFill>
                  <a:srgbClr val="FF0000"/>
                </a:solidFill>
                <a:latin typeface="Calibri"/>
                <a:ea typeface="Calibri"/>
                <a:cs typeface="Times New Roman"/>
              </a:rPr>
              <a:t>B</a:t>
            </a:r>
            <a:r>
              <a:rPr lang="en-GB" dirty="0">
                <a:latin typeface="Calibri"/>
                <a:ea typeface="Calibri"/>
                <a:cs typeface="Times New Roman"/>
              </a:rPr>
              <a:t>y the time her scream had echoed ar</a:t>
            </a:r>
            <a:r>
              <a:rPr lang="en-GB" dirty="0">
                <a:solidFill>
                  <a:srgbClr val="FF0000"/>
                </a:solidFill>
                <a:latin typeface="Calibri"/>
                <a:ea typeface="Calibri"/>
                <a:cs typeface="Times New Roman"/>
              </a:rPr>
              <a:t>o</a:t>
            </a:r>
            <a:r>
              <a:rPr lang="en-GB" dirty="0">
                <a:latin typeface="Calibri"/>
                <a:ea typeface="Calibri"/>
                <a:cs typeface="Times New Roman"/>
              </a:rPr>
              <a:t>und the library and travelled be</a:t>
            </a:r>
            <a:r>
              <a:rPr lang="en-GB" dirty="0">
                <a:solidFill>
                  <a:srgbClr val="FF0000"/>
                </a:solidFill>
                <a:latin typeface="Calibri"/>
                <a:ea typeface="Calibri"/>
                <a:cs typeface="Times New Roman"/>
              </a:rPr>
              <a:t>y</a:t>
            </a:r>
            <a:r>
              <a:rPr lang="en-GB" dirty="0">
                <a:latin typeface="Calibri"/>
                <a:ea typeface="Calibri"/>
                <a:cs typeface="Times New Roman"/>
              </a:rPr>
              <a:t>ond the building, Sam had decided it was quite the loudest screech he had heard </a:t>
            </a:r>
            <a:r>
              <a:rPr lang="en-GB" dirty="0">
                <a:solidFill>
                  <a:srgbClr val="FF0000"/>
                </a:solidFill>
                <a:latin typeface="Calibri"/>
                <a:ea typeface="Calibri"/>
                <a:cs typeface="Times New Roman"/>
              </a:rPr>
              <a:t>s</a:t>
            </a:r>
            <a:r>
              <a:rPr lang="en-GB" dirty="0">
                <a:latin typeface="Calibri"/>
                <a:ea typeface="Calibri"/>
                <a:cs typeface="Times New Roman"/>
              </a:rPr>
              <a:t>ince 1965. (1,3,3,1)</a:t>
            </a:r>
          </a:p>
          <a:p>
            <a:pPr>
              <a:lnSpc>
                <a:spcPct val="115000"/>
              </a:lnSpc>
              <a:spcAft>
                <a:spcPts val="1000"/>
              </a:spcAft>
            </a:pPr>
            <a:r>
              <a:rPr lang="en-GB" dirty="0">
                <a:latin typeface="Calibri"/>
                <a:ea typeface="Calibri"/>
                <a:cs typeface="Times New Roman"/>
              </a:rPr>
              <a:t> </a:t>
            </a:r>
          </a:p>
          <a:p>
            <a:pPr>
              <a:lnSpc>
                <a:spcPct val="115000"/>
              </a:lnSpc>
              <a:spcAft>
                <a:spcPts val="1000"/>
              </a:spcAft>
            </a:pPr>
            <a:r>
              <a:rPr lang="en-GB" dirty="0">
                <a:latin typeface="Calibri"/>
                <a:ea typeface="Calibri"/>
                <a:cs typeface="Times New Roman"/>
              </a:rPr>
              <a:t> </a:t>
            </a:r>
          </a:p>
          <a:p>
            <a:pPr>
              <a:lnSpc>
                <a:spcPct val="115000"/>
              </a:lnSpc>
              <a:spcAft>
                <a:spcPts val="1000"/>
              </a:spcAft>
            </a:pPr>
            <a:r>
              <a:rPr lang="en-GB" dirty="0">
                <a:solidFill>
                  <a:srgbClr val="FF0000"/>
                </a:solidFill>
                <a:latin typeface="Calibri"/>
                <a:ea typeface="Calibri"/>
                <a:cs typeface="Times New Roman"/>
              </a:rPr>
              <a:t>At the school m attended there were no </a:t>
            </a:r>
            <a:r>
              <a:rPr lang="en-GB" dirty="0" smtClean="0">
                <a:solidFill>
                  <a:srgbClr val="FF0000"/>
                </a:solidFill>
                <a:latin typeface="Calibri"/>
                <a:ea typeface="Calibri"/>
                <a:cs typeface="Times New Roman"/>
              </a:rPr>
              <a:t>boys.</a:t>
            </a:r>
            <a:endParaRPr lang="en-GB" dirty="0">
              <a:solidFill>
                <a:srgbClr val="FF0000"/>
              </a:solidFill>
              <a:latin typeface="Calibri"/>
              <a:ea typeface="Calibri"/>
              <a:cs typeface="Times New Roman"/>
            </a:endParaRPr>
          </a:p>
          <a:p>
            <a:pPr algn="ctr">
              <a:lnSpc>
                <a:spcPct val="115000"/>
              </a:lnSpc>
              <a:spcAft>
                <a:spcPts val="1000"/>
              </a:spcAft>
            </a:pPr>
            <a:endParaRPr lang="en-GB" sz="1200" dirty="0">
              <a:latin typeface="Calibri"/>
              <a:ea typeface="Calibri"/>
              <a:cs typeface="Times New Roman"/>
            </a:endParaRPr>
          </a:p>
          <a:p>
            <a:pPr>
              <a:lnSpc>
                <a:spcPct val="115000"/>
              </a:lnSpc>
              <a:spcAft>
                <a:spcPts val="1000"/>
              </a:spcAft>
            </a:pPr>
            <a:endParaRPr lang="en-GB" dirty="0">
              <a:effectLst/>
              <a:latin typeface="Calibri"/>
              <a:ea typeface="Calibri"/>
              <a:cs typeface="Times New Roman"/>
            </a:endParaRPr>
          </a:p>
        </p:txBody>
      </p:sp>
    </p:spTree>
    <p:extLst>
      <p:ext uri="{BB962C8B-B14F-4D97-AF65-F5344CB8AC3E}">
        <p14:creationId xmlns:p14="http://schemas.microsoft.com/office/powerpoint/2010/main" val="8077547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9" name="TextBox 8"/>
          <p:cNvSpPr txBox="1"/>
          <p:nvPr/>
        </p:nvSpPr>
        <p:spPr>
          <a:xfrm>
            <a:off x="1061610" y="620688"/>
            <a:ext cx="7056784" cy="6189387"/>
          </a:xfrm>
          <a:prstGeom prst="rect">
            <a:avLst/>
          </a:prstGeom>
          <a:noFill/>
        </p:spPr>
        <p:txBody>
          <a:bodyPr wrap="square" rtlCol="0">
            <a:spAutoFit/>
          </a:bodyPr>
          <a:lstStyle/>
          <a:p>
            <a:pPr algn="ctr">
              <a:lnSpc>
                <a:spcPct val="115000"/>
              </a:lnSpc>
              <a:spcAft>
                <a:spcPts val="1000"/>
              </a:spcAft>
            </a:pPr>
            <a:r>
              <a:rPr lang="en-GB" dirty="0">
                <a:latin typeface="Calibri"/>
                <a:ea typeface="Calibri"/>
                <a:cs typeface="Times New Roman"/>
              </a:rPr>
              <a:t>Clue 5 – What’s the word?</a:t>
            </a:r>
            <a:endParaRPr lang="en-GB" sz="1400" dirty="0">
              <a:latin typeface="Calibri"/>
              <a:ea typeface="Calibri"/>
              <a:cs typeface="Times New Roman"/>
            </a:endParaRPr>
          </a:p>
          <a:p>
            <a:pPr>
              <a:spcAft>
                <a:spcPts val="0"/>
              </a:spcAft>
            </a:pPr>
            <a:r>
              <a:rPr lang="en-GB" dirty="0">
                <a:latin typeface="Calibri"/>
                <a:ea typeface="Calibri"/>
                <a:cs typeface="Times New Roman"/>
              </a:rPr>
              <a:t>It was a </a:t>
            </a:r>
            <a:r>
              <a:rPr lang="en-GB" i="1" dirty="0">
                <a:solidFill>
                  <a:srgbClr val="FF0000"/>
                </a:solidFill>
                <a:latin typeface="Calibri"/>
                <a:ea typeface="Calibri"/>
                <a:cs typeface="Times New Roman"/>
              </a:rPr>
              <a:t>cold</a:t>
            </a:r>
            <a:r>
              <a:rPr lang="en-GB" dirty="0">
                <a:solidFill>
                  <a:srgbClr val="FF0000"/>
                </a:solidFill>
                <a:latin typeface="Calibri"/>
                <a:ea typeface="Calibri"/>
                <a:cs typeface="Times New Roman"/>
              </a:rPr>
              <a:t> </a:t>
            </a:r>
            <a:r>
              <a:rPr lang="en-GB" dirty="0">
                <a:latin typeface="Calibri"/>
                <a:ea typeface="Calibri"/>
                <a:cs typeface="Times New Roman"/>
              </a:rPr>
              <a:t>(adjective) </a:t>
            </a:r>
            <a:r>
              <a:rPr lang="en-GB" i="1" dirty="0">
                <a:solidFill>
                  <a:srgbClr val="FF0000"/>
                </a:solidFill>
                <a:latin typeface="Calibri"/>
                <a:ea typeface="Calibri"/>
                <a:cs typeface="Times New Roman"/>
              </a:rPr>
              <a:t>night</a:t>
            </a:r>
            <a:r>
              <a:rPr lang="en-GB" dirty="0">
                <a:solidFill>
                  <a:srgbClr val="FF0000"/>
                </a:solidFill>
                <a:latin typeface="Calibri"/>
                <a:ea typeface="Calibri"/>
                <a:cs typeface="Times New Roman"/>
              </a:rPr>
              <a:t> </a:t>
            </a:r>
            <a:r>
              <a:rPr lang="en-GB" dirty="0">
                <a:latin typeface="Calibri"/>
                <a:ea typeface="Calibri"/>
                <a:cs typeface="Times New Roman"/>
              </a:rPr>
              <a:t>(noun) in </a:t>
            </a:r>
            <a:r>
              <a:rPr lang="en-GB" i="1" dirty="0">
                <a:solidFill>
                  <a:srgbClr val="FF0000"/>
                </a:solidFill>
                <a:latin typeface="Calibri"/>
                <a:ea typeface="Calibri"/>
                <a:cs typeface="Times New Roman"/>
              </a:rPr>
              <a:t>December </a:t>
            </a:r>
            <a:r>
              <a:rPr lang="en-GB" dirty="0">
                <a:latin typeface="Calibri"/>
                <a:ea typeface="Calibri"/>
                <a:cs typeface="Times New Roman"/>
              </a:rPr>
              <a:t>(noun). Freda </a:t>
            </a:r>
            <a:r>
              <a:rPr lang="en-GB" i="1" dirty="0">
                <a:solidFill>
                  <a:srgbClr val="FF0000"/>
                </a:solidFill>
                <a:latin typeface="Calibri"/>
                <a:ea typeface="Calibri"/>
                <a:cs typeface="Times New Roman"/>
              </a:rPr>
              <a:t>smiled</a:t>
            </a:r>
            <a:r>
              <a:rPr lang="en-GB" dirty="0">
                <a:solidFill>
                  <a:srgbClr val="FF0000"/>
                </a:solidFill>
                <a:latin typeface="Calibri"/>
                <a:ea typeface="Calibri"/>
                <a:cs typeface="Times New Roman"/>
              </a:rPr>
              <a:t> </a:t>
            </a:r>
            <a:r>
              <a:rPr lang="en-GB" dirty="0">
                <a:latin typeface="Calibri"/>
                <a:ea typeface="Calibri"/>
                <a:cs typeface="Times New Roman"/>
              </a:rPr>
              <a:t>(verb)</a:t>
            </a:r>
            <a:r>
              <a:rPr lang="en-GB" i="1" dirty="0">
                <a:solidFill>
                  <a:srgbClr val="FF0000"/>
                </a:solidFill>
                <a:latin typeface="Calibri"/>
                <a:ea typeface="Calibri"/>
                <a:cs typeface="Times New Roman"/>
              </a:rPr>
              <a:t>warmly</a:t>
            </a:r>
            <a:r>
              <a:rPr lang="en-GB" dirty="0">
                <a:solidFill>
                  <a:srgbClr val="FF0000"/>
                </a:solidFill>
                <a:latin typeface="Calibri"/>
                <a:ea typeface="Calibri"/>
                <a:cs typeface="Times New Roman"/>
              </a:rPr>
              <a:t> </a:t>
            </a:r>
            <a:r>
              <a:rPr lang="en-GB" dirty="0">
                <a:latin typeface="Calibri"/>
                <a:ea typeface="Calibri"/>
                <a:cs typeface="Times New Roman"/>
              </a:rPr>
              <a:t>(adverb)</a:t>
            </a:r>
            <a:r>
              <a:rPr lang="en-GB" i="1" dirty="0">
                <a:solidFill>
                  <a:srgbClr val="FF0000"/>
                </a:solidFill>
                <a:latin typeface="Calibri"/>
                <a:ea typeface="Calibri"/>
                <a:cs typeface="Times New Roman"/>
              </a:rPr>
              <a:t> as</a:t>
            </a:r>
            <a:r>
              <a:rPr lang="en-GB" dirty="0">
                <a:latin typeface="Calibri"/>
                <a:ea typeface="Calibri"/>
                <a:cs typeface="Times New Roman"/>
              </a:rPr>
              <a:t> (conjunction) </a:t>
            </a:r>
            <a:r>
              <a:rPr lang="en-GB" i="1" dirty="0">
                <a:solidFill>
                  <a:srgbClr val="FF0000"/>
                </a:solidFill>
                <a:latin typeface="Calibri"/>
                <a:ea typeface="Calibri"/>
                <a:cs typeface="Times New Roman"/>
              </a:rPr>
              <a:t>she</a:t>
            </a:r>
            <a:r>
              <a:rPr lang="en-GB" dirty="0">
                <a:solidFill>
                  <a:srgbClr val="FF0000"/>
                </a:solidFill>
                <a:latin typeface="Calibri"/>
                <a:ea typeface="Calibri"/>
                <a:cs typeface="Times New Roman"/>
              </a:rPr>
              <a:t> </a:t>
            </a:r>
            <a:r>
              <a:rPr lang="en-GB" dirty="0">
                <a:latin typeface="Calibri"/>
                <a:ea typeface="Calibri"/>
                <a:cs typeface="Times New Roman"/>
              </a:rPr>
              <a:t>(pronoun) handed six </a:t>
            </a:r>
            <a:endParaRPr lang="en-GB" sz="1400" dirty="0">
              <a:latin typeface="Calibri"/>
              <a:ea typeface="Calibri"/>
              <a:cs typeface="Times New Roman"/>
            </a:endParaRPr>
          </a:p>
          <a:p>
            <a:pPr>
              <a:spcAft>
                <a:spcPts val="0"/>
              </a:spcAft>
            </a:pPr>
            <a:r>
              <a:rPr lang="en-GB" i="1" dirty="0">
                <a:solidFill>
                  <a:srgbClr val="FF0000"/>
                </a:solidFill>
                <a:latin typeface="Calibri"/>
                <a:ea typeface="Calibri"/>
                <a:cs typeface="Times New Roman"/>
              </a:rPr>
              <a:t>crackers</a:t>
            </a:r>
            <a:r>
              <a:rPr lang="en-GB" dirty="0">
                <a:latin typeface="Calibri"/>
                <a:ea typeface="Calibri"/>
                <a:cs typeface="Times New Roman"/>
              </a:rPr>
              <a:t> (noun)in a colourful box to her </a:t>
            </a:r>
            <a:r>
              <a:rPr lang="en-GB" i="1" dirty="0">
                <a:solidFill>
                  <a:srgbClr val="FF0000"/>
                </a:solidFill>
                <a:latin typeface="Calibri"/>
                <a:ea typeface="Calibri"/>
                <a:cs typeface="Times New Roman"/>
              </a:rPr>
              <a:t>lovely</a:t>
            </a:r>
            <a:r>
              <a:rPr lang="en-GB" i="1" dirty="0">
                <a:latin typeface="Calibri"/>
                <a:ea typeface="Calibri"/>
                <a:cs typeface="Times New Roman"/>
              </a:rPr>
              <a:t> </a:t>
            </a:r>
            <a:r>
              <a:rPr lang="en-GB" dirty="0">
                <a:latin typeface="Calibri"/>
                <a:ea typeface="Calibri"/>
                <a:cs typeface="Times New Roman"/>
              </a:rPr>
              <a:t>(adjective) mother. </a:t>
            </a:r>
            <a:endParaRPr lang="en-GB" sz="1400" dirty="0">
              <a:latin typeface="Calibri"/>
              <a:ea typeface="Calibri"/>
              <a:cs typeface="Times New Roman"/>
            </a:endParaRPr>
          </a:p>
          <a:p>
            <a:pPr>
              <a:spcAft>
                <a:spcPts val="0"/>
              </a:spcAft>
            </a:pPr>
            <a:r>
              <a:rPr lang="en-GB" dirty="0">
                <a:latin typeface="Calibri"/>
                <a:ea typeface="Calibri"/>
                <a:cs typeface="Times New Roman"/>
              </a:rPr>
              <a:t>“I’m feeling as </a:t>
            </a:r>
            <a:r>
              <a:rPr lang="en-GB" i="1" dirty="0">
                <a:solidFill>
                  <a:srgbClr val="FF0000"/>
                </a:solidFill>
                <a:latin typeface="Calibri"/>
                <a:ea typeface="Calibri"/>
                <a:cs typeface="Times New Roman"/>
              </a:rPr>
              <a:t>lively </a:t>
            </a:r>
            <a:r>
              <a:rPr lang="en-GB" dirty="0">
                <a:latin typeface="Calibri"/>
                <a:ea typeface="Calibri"/>
                <a:cs typeface="Times New Roman"/>
              </a:rPr>
              <a:t>(adjective) </a:t>
            </a:r>
            <a:r>
              <a:rPr lang="en-GB" i="1" dirty="0">
                <a:solidFill>
                  <a:srgbClr val="FF0000"/>
                </a:solidFill>
                <a:latin typeface="Calibri"/>
                <a:ea typeface="Calibri"/>
                <a:cs typeface="Times New Roman"/>
              </a:rPr>
              <a:t>as</a:t>
            </a:r>
            <a:r>
              <a:rPr lang="en-GB" dirty="0">
                <a:latin typeface="Calibri"/>
                <a:ea typeface="Calibri"/>
                <a:cs typeface="Times New Roman"/>
              </a:rPr>
              <a:t> (preposition) a sloth!” her mother commented. “I’ve had a nasty </a:t>
            </a:r>
            <a:r>
              <a:rPr lang="en-GB" i="1" dirty="0">
                <a:solidFill>
                  <a:srgbClr val="FF0000"/>
                </a:solidFill>
                <a:latin typeface="Calibri"/>
                <a:ea typeface="Calibri"/>
                <a:cs typeface="Times New Roman"/>
              </a:rPr>
              <a:t>cold </a:t>
            </a:r>
            <a:r>
              <a:rPr lang="en-GB" dirty="0">
                <a:latin typeface="Calibri"/>
                <a:ea typeface="Calibri"/>
                <a:cs typeface="Times New Roman"/>
              </a:rPr>
              <a:t>(noun) all week and pulling these will drive me </a:t>
            </a:r>
            <a:r>
              <a:rPr lang="en-GB" i="1" dirty="0">
                <a:solidFill>
                  <a:srgbClr val="FF0000"/>
                </a:solidFill>
                <a:latin typeface="Calibri"/>
                <a:ea typeface="Calibri"/>
                <a:cs typeface="Times New Roman"/>
              </a:rPr>
              <a:t>crackers </a:t>
            </a:r>
            <a:r>
              <a:rPr lang="en-GB" dirty="0">
                <a:latin typeface="Calibri"/>
                <a:ea typeface="Calibri"/>
                <a:cs typeface="Times New Roman"/>
              </a:rPr>
              <a:t>(adjective)! Please go and tidy your bedroom </a:t>
            </a:r>
            <a:r>
              <a:rPr lang="en-GB" i="1" dirty="0">
                <a:solidFill>
                  <a:srgbClr val="FF0000"/>
                </a:solidFill>
                <a:latin typeface="Calibri"/>
                <a:ea typeface="Calibri"/>
                <a:cs typeface="Times New Roman"/>
              </a:rPr>
              <a:t>before</a:t>
            </a:r>
            <a:r>
              <a:rPr lang="en-GB" dirty="0">
                <a:latin typeface="Calibri"/>
                <a:ea typeface="Calibri"/>
                <a:cs typeface="Times New Roman"/>
              </a:rPr>
              <a:t> (preposition) supper.” </a:t>
            </a:r>
            <a:endParaRPr lang="en-GB" sz="1400" dirty="0">
              <a:latin typeface="Calibri"/>
              <a:ea typeface="Calibri"/>
              <a:cs typeface="Times New Roman"/>
            </a:endParaRPr>
          </a:p>
          <a:p>
            <a:pPr>
              <a:spcAft>
                <a:spcPts val="0"/>
              </a:spcAft>
            </a:pPr>
            <a:r>
              <a:rPr lang="en-GB" dirty="0">
                <a:latin typeface="Calibri"/>
                <a:ea typeface="Calibri"/>
                <a:cs typeface="Times New Roman"/>
              </a:rPr>
              <a:t> </a:t>
            </a:r>
            <a:endParaRPr lang="en-GB" sz="1400" dirty="0">
              <a:latin typeface="Calibri"/>
              <a:ea typeface="Calibri"/>
              <a:cs typeface="Times New Roman"/>
            </a:endParaRPr>
          </a:p>
          <a:p>
            <a:pPr>
              <a:spcAft>
                <a:spcPts val="0"/>
              </a:spcAft>
            </a:pPr>
            <a:r>
              <a:rPr lang="en-GB" dirty="0">
                <a:latin typeface="Calibri"/>
                <a:ea typeface="Calibri"/>
                <a:cs typeface="Times New Roman"/>
              </a:rPr>
              <a:t>“</a:t>
            </a:r>
            <a:r>
              <a:rPr lang="en-GB" i="1" dirty="0">
                <a:solidFill>
                  <a:srgbClr val="FF0000"/>
                </a:solidFill>
                <a:latin typeface="Calibri"/>
                <a:ea typeface="Calibri"/>
                <a:cs typeface="Times New Roman"/>
              </a:rPr>
              <a:t>I</a:t>
            </a:r>
            <a:r>
              <a:rPr lang="en-GB" dirty="0">
                <a:latin typeface="Calibri"/>
                <a:ea typeface="Calibri"/>
                <a:cs typeface="Times New Roman"/>
              </a:rPr>
              <a:t> (pronoun)’ve </a:t>
            </a:r>
            <a:r>
              <a:rPr lang="en-GB" i="1" dirty="0">
                <a:solidFill>
                  <a:srgbClr val="FF0000"/>
                </a:solidFill>
                <a:latin typeface="Calibri"/>
                <a:ea typeface="Calibri"/>
                <a:cs typeface="Times New Roman"/>
              </a:rPr>
              <a:t>done</a:t>
            </a:r>
            <a:r>
              <a:rPr lang="en-GB" dirty="0">
                <a:latin typeface="Calibri"/>
                <a:ea typeface="Calibri"/>
                <a:cs typeface="Times New Roman"/>
              </a:rPr>
              <a:t> (verb) it </a:t>
            </a:r>
            <a:r>
              <a:rPr lang="en-GB" i="1" dirty="0">
                <a:solidFill>
                  <a:srgbClr val="FF0000"/>
                </a:solidFill>
                <a:latin typeface="Calibri"/>
                <a:ea typeface="Calibri"/>
                <a:cs typeface="Times New Roman"/>
              </a:rPr>
              <a:t>already</a:t>
            </a:r>
            <a:r>
              <a:rPr lang="en-GB" dirty="0">
                <a:latin typeface="Calibri"/>
                <a:ea typeface="Calibri"/>
                <a:cs typeface="Times New Roman"/>
              </a:rPr>
              <a:t> (adverb) – I finished vacuuming </a:t>
            </a:r>
            <a:r>
              <a:rPr lang="en-GB" i="1" dirty="0">
                <a:solidFill>
                  <a:srgbClr val="FF0000"/>
                </a:solidFill>
                <a:latin typeface="Calibri"/>
                <a:ea typeface="Calibri"/>
                <a:cs typeface="Times New Roman"/>
              </a:rPr>
              <a:t>before</a:t>
            </a:r>
            <a:r>
              <a:rPr lang="en-GB" dirty="0">
                <a:latin typeface="Calibri"/>
                <a:ea typeface="Calibri"/>
                <a:cs typeface="Times New Roman"/>
              </a:rPr>
              <a:t> (conjunction) I wrapped the presents.”</a:t>
            </a:r>
            <a:endParaRPr lang="en-GB" sz="1400" dirty="0">
              <a:latin typeface="Calibri"/>
              <a:ea typeface="Calibri"/>
              <a:cs typeface="Times New Roman"/>
            </a:endParaRPr>
          </a:p>
          <a:p>
            <a:pPr>
              <a:spcAft>
                <a:spcPts val="0"/>
              </a:spcAft>
            </a:pPr>
            <a:r>
              <a:rPr lang="en-GB" dirty="0">
                <a:latin typeface="Calibri"/>
                <a:ea typeface="Calibri"/>
                <a:cs typeface="Times New Roman"/>
              </a:rPr>
              <a:t> </a:t>
            </a:r>
            <a:endParaRPr lang="en-GB" sz="1400" dirty="0">
              <a:latin typeface="Calibri"/>
              <a:ea typeface="Calibri"/>
              <a:cs typeface="Times New Roman"/>
            </a:endParaRPr>
          </a:p>
          <a:p>
            <a:pPr>
              <a:spcAft>
                <a:spcPts val="0"/>
              </a:spcAft>
            </a:pPr>
            <a:r>
              <a:rPr lang="en-GB" i="1" dirty="0">
                <a:solidFill>
                  <a:srgbClr val="FF0000"/>
                </a:solidFill>
                <a:latin typeface="Calibri"/>
                <a:ea typeface="Calibri"/>
                <a:cs typeface="Times New Roman"/>
              </a:rPr>
              <a:t>“Unless</a:t>
            </a:r>
            <a:r>
              <a:rPr lang="en-GB" dirty="0">
                <a:latin typeface="Calibri"/>
                <a:ea typeface="Calibri"/>
                <a:cs typeface="Times New Roman"/>
              </a:rPr>
              <a:t> (conjunction) your room is </a:t>
            </a:r>
            <a:r>
              <a:rPr lang="en-GB" i="1" dirty="0">
                <a:solidFill>
                  <a:srgbClr val="FF0000"/>
                </a:solidFill>
                <a:latin typeface="Calibri"/>
                <a:ea typeface="Calibri"/>
                <a:cs typeface="Times New Roman"/>
              </a:rPr>
              <a:t>spotless</a:t>
            </a:r>
            <a:r>
              <a:rPr lang="en-GB" dirty="0">
                <a:latin typeface="Calibri"/>
                <a:ea typeface="Calibri"/>
                <a:cs typeface="Times New Roman"/>
              </a:rPr>
              <a:t> (adjective) and your clothes are </a:t>
            </a:r>
            <a:r>
              <a:rPr lang="en-GB" i="1" dirty="0">
                <a:solidFill>
                  <a:srgbClr val="FF0000"/>
                </a:solidFill>
                <a:latin typeface="Calibri"/>
                <a:ea typeface="Calibri"/>
                <a:cs typeface="Times New Roman"/>
              </a:rPr>
              <a:t>tidy </a:t>
            </a:r>
            <a:r>
              <a:rPr lang="en-GB" dirty="0">
                <a:latin typeface="Calibri"/>
                <a:ea typeface="Calibri"/>
                <a:cs typeface="Times New Roman"/>
              </a:rPr>
              <a:t>(adjective), you won’t be going out tonight. </a:t>
            </a:r>
            <a:r>
              <a:rPr lang="en-GB" i="1" dirty="0">
                <a:solidFill>
                  <a:srgbClr val="FF0000"/>
                </a:solidFill>
                <a:latin typeface="Calibri"/>
                <a:ea typeface="Calibri"/>
                <a:cs typeface="Times New Roman"/>
              </a:rPr>
              <a:t>Recently</a:t>
            </a:r>
            <a:r>
              <a:rPr lang="en-GB" dirty="0">
                <a:latin typeface="Calibri"/>
                <a:ea typeface="Calibri"/>
                <a:cs typeface="Times New Roman"/>
              </a:rPr>
              <a:t> (adverb) you’ve been leaving </a:t>
            </a:r>
            <a:r>
              <a:rPr lang="en-GB" i="1" dirty="0">
                <a:solidFill>
                  <a:srgbClr val="FF0000"/>
                </a:solidFill>
                <a:latin typeface="Calibri"/>
                <a:ea typeface="Calibri"/>
                <a:cs typeface="Times New Roman"/>
              </a:rPr>
              <a:t>rubbish</a:t>
            </a:r>
            <a:r>
              <a:rPr lang="en-GB" dirty="0">
                <a:latin typeface="Calibri"/>
                <a:ea typeface="Calibri"/>
                <a:cs typeface="Times New Roman"/>
              </a:rPr>
              <a:t> (noun) all </a:t>
            </a:r>
            <a:r>
              <a:rPr lang="en-GB" i="1" dirty="0">
                <a:solidFill>
                  <a:srgbClr val="FF0000"/>
                </a:solidFill>
                <a:latin typeface="Calibri"/>
                <a:ea typeface="Calibri"/>
                <a:cs typeface="Times New Roman"/>
              </a:rPr>
              <a:t>over</a:t>
            </a:r>
            <a:r>
              <a:rPr lang="en-GB" dirty="0">
                <a:latin typeface="Calibri"/>
                <a:ea typeface="Calibri"/>
                <a:cs typeface="Times New Roman"/>
              </a:rPr>
              <a:t> (preposition) your bed. I will be going </a:t>
            </a:r>
            <a:r>
              <a:rPr lang="en-GB" i="1" dirty="0">
                <a:solidFill>
                  <a:srgbClr val="FF0000"/>
                </a:solidFill>
                <a:latin typeface="Calibri"/>
                <a:ea typeface="Calibri"/>
                <a:cs typeface="Times New Roman"/>
              </a:rPr>
              <a:t>up</a:t>
            </a:r>
            <a:r>
              <a:rPr lang="en-GB" dirty="0">
                <a:latin typeface="Calibri"/>
                <a:ea typeface="Calibri"/>
                <a:cs typeface="Times New Roman"/>
              </a:rPr>
              <a:t> (preposition) those stairs to check!” </a:t>
            </a:r>
            <a:endParaRPr lang="en-GB" sz="1400" dirty="0">
              <a:latin typeface="Calibri"/>
              <a:ea typeface="Calibri"/>
              <a:cs typeface="Times New Roman"/>
            </a:endParaRPr>
          </a:p>
          <a:p>
            <a:pPr>
              <a:lnSpc>
                <a:spcPct val="115000"/>
              </a:lnSpc>
              <a:spcAft>
                <a:spcPts val="1000"/>
              </a:spcAft>
            </a:pPr>
            <a:r>
              <a:rPr lang="en-GB" sz="2000" dirty="0">
                <a:solidFill>
                  <a:srgbClr val="FF0000"/>
                </a:solidFill>
                <a:latin typeface="Calibri"/>
                <a:ea typeface="Calibri"/>
                <a:cs typeface="Times New Roman"/>
              </a:rPr>
              <a:t>The killer comes from a city within Europe. The first letter of this city begins with a letter in the first half of the alphabet.</a:t>
            </a:r>
          </a:p>
          <a:p>
            <a:pPr>
              <a:lnSpc>
                <a:spcPct val="115000"/>
              </a:lnSpc>
              <a:spcAft>
                <a:spcPts val="1000"/>
              </a:spcAft>
            </a:pPr>
            <a:endParaRPr lang="en-GB" sz="1200" dirty="0">
              <a:latin typeface="Calibri"/>
              <a:ea typeface="Calibri"/>
              <a:cs typeface="Times New Roman"/>
            </a:endParaRPr>
          </a:p>
          <a:p>
            <a:pPr>
              <a:lnSpc>
                <a:spcPct val="115000"/>
              </a:lnSpc>
              <a:spcAft>
                <a:spcPts val="1000"/>
              </a:spcAft>
            </a:pPr>
            <a:endParaRPr lang="en-GB" dirty="0">
              <a:effectLst/>
              <a:latin typeface="Calibri"/>
              <a:ea typeface="Calibri"/>
              <a:cs typeface="Times New Roman"/>
            </a:endParaRPr>
          </a:p>
        </p:txBody>
      </p:sp>
    </p:spTree>
    <p:extLst>
      <p:ext uri="{BB962C8B-B14F-4D97-AF65-F5344CB8AC3E}">
        <p14:creationId xmlns:p14="http://schemas.microsoft.com/office/powerpoint/2010/main" val="52029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6" name="TextBox 5"/>
          <p:cNvSpPr txBox="1"/>
          <p:nvPr/>
        </p:nvSpPr>
        <p:spPr>
          <a:xfrm>
            <a:off x="1475656" y="1556792"/>
            <a:ext cx="6480720" cy="2677656"/>
          </a:xfrm>
          <a:prstGeom prst="rect">
            <a:avLst/>
          </a:prstGeom>
          <a:noFill/>
        </p:spPr>
        <p:txBody>
          <a:bodyPr wrap="square" rtlCol="0">
            <a:spAutoFit/>
          </a:bodyPr>
          <a:lstStyle/>
          <a:p>
            <a:r>
              <a:rPr lang="en-GB" sz="2400" dirty="0"/>
              <a:t>Following the successful series The Great </a:t>
            </a:r>
            <a:r>
              <a:rPr lang="en-GB" sz="2400" dirty="0" smtClean="0"/>
              <a:t>British Bake </a:t>
            </a:r>
            <a:r>
              <a:rPr lang="en-GB" sz="2400" dirty="0"/>
              <a:t>Off, the BBC was hoping to run a series called The </a:t>
            </a:r>
            <a:r>
              <a:rPr lang="en-GB" sz="2400"/>
              <a:t>Great </a:t>
            </a:r>
            <a:r>
              <a:rPr lang="en-GB" sz="2400" smtClean="0"/>
              <a:t>British</a:t>
            </a:r>
            <a:r>
              <a:rPr lang="en-GB" sz="2400" smtClean="0"/>
              <a:t> </a:t>
            </a:r>
            <a:r>
              <a:rPr lang="en-GB" sz="2400" dirty="0" err="1"/>
              <a:t>Spag</a:t>
            </a:r>
            <a:r>
              <a:rPr lang="en-GB" sz="2400" dirty="0"/>
              <a:t> Off. In this, chefs from around the world would cook their favourite spaghetti dishes. Judges would taste and comment on each dish and chefs would be eliminated each week until the winner was left. </a:t>
            </a:r>
          </a:p>
        </p:txBody>
      </p:sp>
    </p:spTree>
    <p:extLst>
      <p:ext uri="{BB962C8B-B14F-4D97-AF65-F5344CB8AC3E}">
        <p14:creationId xmlns:p14="http://schemas.microsoft.com/office/powerpoint/2010/main" val="31773567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9" name="TextBox 8"/>
          <p:cNvSpPr txBox="1"/>
          <p:nvPr/>
        </p:nvSpPr>
        <p:spPr>
          <a:xfrm>
            <a:off x="1061610" y="620688"/>
            <a:ext cx="7056784" cy="5409686"/>
          </a:xfrm>
          <a:prstGeom prst="rect">
            <a:avLst/>
          </a:prstGeom>
          <a:noFill/>
        </p:spPr>
        <p:txBody>
          <a:bodyPr wrap="square" rtlCol="0">
            <a:spAutoFit/>
          </a:bodyPr>
          <a:lstStyle/>
          <a:p>
            <a:pPr>
              <a:lnSpc>
                <a:spcPct val="115000"/>
              </a:lnSpc>
              <a:spcAft>
                <a:spcPts val="1000"/>
              </a:spcAft>
            </a:pPr>
            <a:r>
              <a:rPr lang="en-GB" dirty="0" smtClean="0">
                <a:latin typeface="Calibri"/>
                <a:ea typeface="Calibri"/>
                <a:cs typeface="Times New Roman"/>
              </a:rPr>
              <a:t>The answers to the 5 clues are:</a:t>
            </a:r>
          </a:p>
          <a:p>
            <a:pPr>
              <a:lnSpc>
                <a:spcPct val="115000"/>
              </a:lnSpc>
              <a:spcAft>
                <a:spcPts val="1000"/>
              </a:spcAft>
            </a:pPr>
            <a:r>
              <a:rPr lang="en-GB" dirty="0" smtClean="0">
                <a:latin typeface="Calibri"/>
                <a:ea typeface="Calibri"/>
                <a:cs typeface="Times New Roman"/>
              </a:rPr>
              <a:t>1. </a:t>
            </a:r>
            <a:r>
              <a:rPr lang="en-GB" dirty="0"/>
              <a:t>M uses a pan made out of cast iron.</a:t>
            </a:r>
          </a:p>
          <a:p>
            <a:pPr>
              <a:lnSpc>
                <a:spcPct val="115000"/>
              </a:lnSpc>
              <a:spcAft>
                <a:spcPts val="1000"/>
              </a:spcAft>
            </a:pPr>
            <a:r>
              <a:rPr lang="en-GB" dirty="0" smtClean="0">
                <a:latin typeface="Calibri"/>
                <a:ea typeface="Calibri"/>
                <a:cs typeface="Times New Roman"/>
              </a:rPr>
              <a:t>2. </a:t>
            </a:r>
            <a:r>
              <a:rPr lang="en-GB" dirty="0"/>
              <a:t>The murderer weighs less than one hundred and fifty kg but more </a:t>
            </a:r>
            <a:r>
              <a:rPr lang="en-GB" dirty="0" smtClean="0"/>
              <a:t>   than </a:t>
            </a:r>
            <a:r>
              <a:rPr lang="en-GB" dirty="0"/>
              <a:t>sixty five kg.</a:t>
            </a:r>
          </a:p>
          <a:p>
            <a:pPr>
              <a:lnSpc>
                <a:spcPct val="115000"/>
              </a:lnSpc>
              <a:spcAft>
                <a:spcPts val="1000"/>
              </a:spcAft>
            </a:pPr>
            <a:r>
              <a:rPr lang="en-GB" dirty="0" smtClean="0">
                <a:latin typeface="Calibri"/>
                <a:ea typeface="Calibri"/>
                <a:cs typeface="Times New Roman"/>
              </a:rPr>
              <a:t>3. </a:t>
            </a:r>
            <a:r>
              <a:rPr lang="en-GB" dirty="0"/>
              <a:t>M puts lots of basil in the food.</a:t>
            </a:r>
          </a:p>
          <a:p>
            <a:pPr>
              <a:lnSpc>
                <a:spcPct val="115000"/>
              </a:lnSpc>
              <a:spcAft>
                <a:spcPts val="1000"/>
              </a:spcAft>
            </a:pPr>
            <a:r>
              <a:rPr lang="en-GB" dirty="0" smtClean="0">
                <a:latin typeface="Calibri"/>
                <a:ea typeface="Calibri"/>
                <a:cs typeface="Times New Roman"/>
              </a:rPr>
              <a:t>4. </a:t>
            </a:r>
            <a:r>
              <a:rPr lang="en-GB" dirty="0">
                <a:latin typeface="Calibri"/>
                <a:ea typeface="Calibri"/>
                <a:cs typeface="Times New Roman"/>
              </a:rPr>
              <a:t>At the school m attended there were no boys.</a:t>
            </a:r>
          </a:p>
          <a:p>
            <a:pPr>
              <a:lnSpc>
                <a:spcPct val="115000"/>
              </a:lnSpc>
              <a:spcAft>
                <a:spcPts val="1000"/>
              </a:spcAft>
            </a:pPr>
            <a:r>
              <a:rPr lang="en-GB" dirty="0" smtClean="0">
                <a:latin typeface="Calibri"/>
                <a:ea typeface="Calibri"/>
                <a:cs typeface="Times New Roman"/>
              </a:rPr>
              <a:t>5. </a:t>
            </a:r>
            <a:r>
              <a:rPr lang="en-GB" dirty="0">
                <a:latin typeface="Calibri"/>
                <a:ea typeface="Calibri"/>
                <a:cs typeface="Times New Roman"/>
              </a:rPr>
              <a:t>The killer comes from a city within Europe. The first letter of this city begins with a letter in the first half of the alphabet</a:t>
            </a:r>
            <a:r>
              <a:rPr lang="en-GB" dirty="0" smtClean="0">
                <a:latin typeface="Calibri"/>
                <a:ea typeface="Calibri"/>
                <a:cs typeface="Times New Roman"/>
              </a:rPr>
              <a:t>.</a:t>
            </a:r>
          </a:p>
          <a:p>
            <a:pPr>
              <a:lnSpc>
                <a:spcPct val="115000"/>
              </a:lnSpc>
              <a:spcAft>
                <a:spcPts val="1000"/>
              </a:spcAft>
            </a:pPr>
            <a:endParaRPr lang="en-GB" dirty="0">
              <a:latin typeface="Calibri"/>
              <a:ea typeface="Calibri"/>
              <a:cs typeface="Times New Roman"/>
            </a:endParaRPr>
          </a:p>
          <a:p>
            <a:pPr>
              <a:lnSpc>
                <a:spcPct val="115000"/>
              </a:lnSpc>
              <a:spcAft>
                <a:spcPts val="1000"/>
              </a:spcAft>
            </a:pPr>
            <a:r>
              <a:rPr lang="en-GB" dirty="0" smtClean="0">
                <a:latin typeface="Calibri"/>
                <a:ea typeface="Calibri"/>
                <a:cs typeface="Times New Roman"/>
              </a:rPr>
              <a:t>The murderer is therefore </a:t>
            </a:r>
            <a:r>
              <a:rPr lang="en-GB" smtClean="0">
                <a:latin typeface="Calibri"/>
                <a:ea typeface="Calibri"/>
                <a:cs typeface="Times New Roman"/>
              </a:rPr>
              <a:t>Palmira Porcini</a:t>
            </a:r>
            <a:endParaRPr lang="en-GB" dirty="0">
              <a:latin typeface="Calibri"/>
              <a:ea typeface="Calibri"/>
              <a:cs typeface="Times New Roman"/>
            </a:endParaRPr>
          </a:p>
          <a:p>
            <a:pPr>
              <a:lnSpc>
                <a:spcPct val="115000"/>
              </a:lnSpc>
              <a:spcAft>
                <a:spcPts val="1000"/>
              </a:spcAft>
            </a:pPr>
            <a:endParaRPr lang="en-GB" dirty="0">
              <a:latin typeface="Calibri"/>
              <a:ea typeface="Calibri"/>
              <a:cs typeface="Times New Roman"/>
            </a:endParaRPr>
          </a:p>
          <a:p>
            <a:pPr algn="ctr">
              <a:lnSpc>
                <a:spcPct val="115000"/>
              </a:lnSpc>
              <a:spcAft>
                <a:spcPts val="1000"/>
              </a:spcAft>
            </a:pPr>
            <a:endParaRPr lang="en-GB" sz="1200" dirty="0">
              <a:latin typeface="Calibri"/>
              <a:ea typeface="Calibri"/>
              <a:cs typeface="Times New Roman"/>
            </a:endParaRPr>
          </a:p>
          <a:p>
            <a:pPr>
              <a:lnSpc>
                <a:spcPct val="115000"/>
              </a:lnSpc>
              <a:spcAft>
                <a:spcPts val="1000"/>
              </a:spcAft>
            </a:pPr>
            <a:endParaRPr lang="en-GB" dirty="0">
              <a:effectLst/>
              <a:latin typeface="Calibri"/>
              <a:ea typeface="Calibri"/>
              <a:cs typeface="Times New Roman"/>
            </a:endParaRPr>
          </a:p>
        </p:txBody>
      </p:sp>
    </p:spTree>
    <p:extLst>
      <p:ext uri="{BB962C8B-B14F-4D97-AF65-F5344CB8AC3E}">
        <p14:creationId xmlns:p14="http://schemas.microsoft.com/office/powerpoint/2010/main" val="3201976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6" name="TextBox 5"/>
          <p:cNvSpPr txBox="1"/>
          <p:nvPr/>
        </p:nvSpPr>
        <p:spPr>
          <a:xfrm>
            <a:off x="1403648" y="838182"/>
            <a:ext cx="6480720" cy="4524315"/>
          </a:xfrm>
          <a:prstGeom prst="rect">
            <a:avLst/>
          </a:prstGeom>
          <a:noFill/>
        </p:spPr>
        <p:txBody>
          <a:bodyPr wrap="square" rtlCol="0">
            <a:spAutoFit/>
          </a:bodyPr>
          <a:lstStyle/>
          <a:p>
            <a:r>
              <a:rPr lang="en-GB" sz="2400" dirty="0"/>
              <a:t>However, after only one programme, the hot favourite Luigi Chilli </a:t>
            </a:r>
            <a:r>
              <a:rPr lang="en-GB" sz="2400" dirty="0" err="1"/>
              <a:t>Spagallini</a:t>
            </a:r>
            <a:r>
              <a:rPr lang="en-GB" sz="2400" dirty="0"/>
              <a:t> was found murdered in his hotel room. All the contestants were staying at the same hotel and the police quickly concluded that one of the other 32 chefs was the murderer.</a:t>
            </a:r>
          </a:p>
          <a:p>
            <a:r>
              <a:rPr lang="en-GB" sz="2400" dirty="0"/>
              <a:t>Five clues had been cooked up by witnesses. Each clue eliminates half of the suspects.  Can you use your </a:t>
            </a:r>
            <a:r>
              <a:rPr lang="en-GB" sz="2400" dirty="0" err="1"/>
              <a:t>SPaG</a:t>
            </a:r>
            <a:r>
              <a:rPr lang="en-GB" sz="2400" dirty="0"/>
              <a:t> skills to solve the mystery and make sure the killer gets their just desserts?</a:t>
            </a:r>
          </a:p>
          <a:p>
            <a:r>
              <a:rPr lang="en-GB" sz="2400" dirty="0"/>
              <a:t>In clues 1, 3 &amp; 4 the murderer is referred to as M.</a:t>
            </a:r>
          </a:p>
        </p:txBody>
      </p:sp>
    </p:spTree>
    <p:extLst>
      <p:ext uri="{BB962C8B-B14F-4D97-AF65-F5344CB8AC3E}">
        <p14:creationId xmlns:p14="http://schemas.microsoft.com/office/powerpoint/2010/main" val="3747365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6" name="TextBox 5"/>
          <p:cNvSpPr txBox="1"/>
          <p:nvPr/>
        </p:nvSpPr>
        <p:spPr>
          <a:xfrm>
            <a:off x="2843808" y="726776"/>
            <a:ext cx="4104456" cy="461665"/>
          </a:xfrm>
          <a:prstGeom prst="rect">
            <a:avLst/>
          </a:prstGeom>
          <a:noFill/>
        </p:spPr>
        <p:txBody>
          <a:bodyPr wrap="square" rtlCol="0">
            <a:spAutoFit/>
          </a:bodyPr>
          <a:lstStyle/>
          <a:p>
            <a:r>
              <a:rPr lang="en-GB" sz="2400" dirty="0"/>
              <a:t>Clue 1 – A Capital Crime </a:t>
            </a:r>
          </a:p>
        </p:txBody>
      </p:sp>
      <p:sp>
        <p:nvSpPr>
          <p:cNvPr id="7" name="TextBox 6"/>
          <p:cNvSpPr txBox="1"/>
          <p:nvPr/>
        </p:nvSpPr>
        <p:spPr>
          <a:xfrm>
            <a:off x="1259632" y="1484784"/>
            <a:ext cx="6768752" cy="646331"/>
          </a:xfrm>
          <a:prstGeom prst="rect">
            <a:avLst/>
          </a:prstGeom>
          <a:noFill/>
          <a:ln>
            <a:solidFill>
              <a:schemeClr val="tx1"/>
            </a:solidFill>
          </a:ln>
        </p:spPr>
        <p:txBody>
          <a:bodyPr wrap="square" rtlCol="0">
            <a:spAutoFit/>
          </a:bodyPr>
          <a:lstStyle/>
          <a:p>
            <a:r>
              <a:rPr lang="en-GB" dirty="0"/>
              <a:t>The writing below has no capital letters. Put in the capital letters and these make up the clue.</a:t>
            </a:r>
          </a:p>
        </p:txBody>
      </p:sp>
      <p:sp>
        <p:nvSpPr>
          <p:cNvPr id="9" name="TextBox 8"/>
          <p:cNvSpPr txBox="1"/>
          <p:nvPr/>
        </p:nvSpPr>
        <p:spPr>
          <a:xfrm>
            <a:off x="971600" y="2420888"/>
            <a:ext cx="7056784" cy="2554545"/>
          </a:xfrm>
          <a:prstGeom prst="rect">
            <a:avLst/>
          </a:prstGeom>
          <a:noFill/>
        </p:spPr>
        <p:txBody>
          <a:bodyPr wrap="square" rtlCol="0">
            <a:spAutoFit/>
          </a:bodyPr>
          <a:lstStyle/>
          <a:p>
            <a:r>
              <a:rPr lang="en-GB" sz="2000" dirty="0"/>
              <a:t>mark heard the autumn breeze rustling the trees as he walked down the street. unusually for a </a:t>
            </a:r>
            <a:r>
              <a:rPr lang="en-GB" sz="2000" dirty="0" err="1"/>
              <a:t>saturday</a:t>
            </a:r>
            <a:r>
              <a:rPr lang="en-GB" sz="2000" dirty="0"/>
              <a:t>, he was talking to </a:t>
            </a:r>
            <a:r>
              <a:rPr lang="en-GB" sz="2000" dirty="0" err="1"/>
              <a:t>eva</a:t>
            </a:r>
            <a:r>
              <a:rPr lang="en-GB" sz="2000" dirty="0"/>
              <a:t> – his </a:t>
            </a:r>
            <a:r>
              <a:rPr lang="en-GB" sz="2000" dirty="0" err="1"/>
              <a:t>swedish</a:t>
            </a:r>
            <a:r>
              <a:rPr lang="en-GB" sz="2000" dirty="0"/>
              <a:t> girlfriend. </a:t>
            </a:r>
          </a:p>
          <a:p>
            <a:r>
              <a:rPr lang="en-GB" sz="2000" dirty="0"/>
              <a:t>aimlessly she remarked, “plums are cheap this week.”</a:t>
            </a:r>
          </a:p>
          <a:p>
            <a:r>
              <a:rPr lang="en-GB" sz="2000" dirty="0"/>
              <a:t>“apples start getting more expensive in </a:t>
            </a:r>
            <a:r>
              <a:rPr lang="en-GB" sz="2000" dirty="0" err="1"/>
              <a:t>november</a:t>
            </a:r>
            <a:r>
              <a:rPr lang="en-GB" sz="2000" dirty="0"/>
              <a:t>,” observed mark. after that he switched off his dell tablet and thought about the homework he still had to do: geography, history, </a:t>
            </a:r>
            <a:r>
              <a:rPr lang="en-GB" sz="2000" dirty="0" err="1"/>
              <a:t>english</a:t>
            </a:r>
            <a:r>
              <a:rPr lang="en-GB" sz="2000" dirty="0"/>
              <a:t> and science.</a:t>
            </a:r>
          </a:p>
        </p:txBody>
      </p:sp>
    </p:spTree>
    <p:extLst>
      <p:ext uri="{BB962C8B-B14F-4D97-AF65-F5344CB8AC3E}">
        <p14:creationId xmlns:p14="http://schemas.microsoft.com/office/powerpoint/2010/main" val="1098711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9" name="TextBox 8"/>
          <p:cNvSpPr txBox="1"/>
          <p:nvPr/>
        </p:nvSpPr>
        <p:spPr>
          <a:xfrm>
            <a:off x="1115616" y="1772816"/>
            <a:ext cx="7056784" cy="1938992"/>
          </a:xfrm>
          <a:prstGeom prst="rect">
            <a:avLst/>
          </a:prstGeom>
          <a:noFill/>
        </p:spPr>
        <p:txBody>
          <a:bodyPr wrap="square" rtlCol="0">
            <a:spAutoFit/>
          </a:bodyPr>
          <a:lstStyle/>
          <a:p>
            <a:r>
              <a:rPr lang="en-GB" sz="2000" dirty="0"/>
              <a:t>occasionally they met at the </a:t>
            </a:r>
            <a:r>
              <a:rPr lang="en-GB" sz="2000" dirty="0" smtClean="0"/>
              <a:t>weekend</a:t>
            </a:r>
            <a:r>
              <a:rPr lang="en-GB" sz="2000" dirty="0"/>
              <a:t>. usually </a:t>
            </a:r>
            <a:r>
              <a:rPr lang="en-GB" sz="2000" dirty="0" err="1"/>
              <a:t>tuesday</a:t>
            </a:r>
            <a:r>
              <a:rPr lang="en-GB" sz="2000" dirty="0"/>
              <a:t> was the day he took her out for a meal at the restaurant </a:t>
            </a:r>
            <a:r>
              <a:rPr lang="en-GB" sz="2000" dirty="0" err="1"/>
              <a:t>otto</a:t>
            </a:r>
            <a:r>
              <a:rPr lang="en-GB" sz="2000" dirty="0"/>
              <a:t> &amp; </a:t>
            </a:r>
            <a:r>
              <a:rPr lang="en-GB" sz="2000" dirty="0" err="1"/>
              <a:t>frankie’s</a:t>
            </a:r>
            <a:r>
              <a:rPr lang="en-GB" sz="2000" dirty="0"/>
              <a:t> – situated behind the large </a:t>
            </a:r>
            <a:r>
              <a:rPr lang="en-GB" sz="2000" dirty="0" err="1"/>
              <a:t>christmas</a:t>
            </a:r>
            <a:r>
              <a:rPr lang="en-GB" sz="2000" dirty="0"/>
              <a:t> tree in ash street to the left of </a:t>
            </a:r>
            <a:r>
              <a:rPr lang="en-GB" sz="2000" dirty="0" err="1"/>
              <a:t>tesco</a:t>
            </a:r>
            <a:r>
              <a:rPr lang="en-GB" sz="2000" dirty="0"/>
              <a:t>. it had been flooded last year when the river </a:t>
            </a:r>
            <a:r>
              <a:rPr lang="en-GB" sz="2000" dirty="0" err="1"/>
              <a:t>ouse</a:t>
            </a:r>
            <a:r>
              <a:rPr lang="en-GB" sz="2000" dirty="0"/>
              <a:t> burst its banks and a village called </a:t>
            </a:r>
            <a:r>
              <a:rPr lang="en-GB" sz="2000" dirty="0" err="1"/>
              <a:t>naburn</a:t>
            </a:r>
            <a:r>
              <a:rPr lang="en-GB" sz="2000" dirty="0"/>
              <a:t> had been nearly washed away.</a:t>
            </a:r>
          </a:p>
        </p:txBody>
      </p:sp>
    </p:spTree>
    <p:extLst>
      <p:ext uri="{BB962C8B-B14F-4D97-AF65-F5344CB8AC3E}">
        <p14:creationId xmlns:p14="http://schemas.microsoft.com/office/powerpoint/2010/main" val="2019685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6" name="TextBox 5"/>
          <p:cNvSpPr txBox="1"/>
          <p:nvPr/>
        </p:nvSpPr>
        <p:spPr>
          <a:xfrm>
            <a:off x="2843808" y="726776"/>
            <a:ext cx="4104456" cy="461665"/>
          </a:xfrm>
          <a:prstGeom prst="rect">
            <a:avLst/>
          </a:prstGeom>
          <a:noFill/>
        </p:spPr>
        <p:txBody>
          <a:bodyPr wrap="square" rtlCol="0">
            <a:spAutoFit/>
          </a:bodyPr>
          <a:lstStyle/>
          <a:p>
            <a:r>
              <a:rPr lang="en-GB" sz="2400" dirty="0"/>
              <a:t>Clue 2 – Fix it</a:t>
            </a:r>
          </a:p>
        </p:txBody>
      </p:sp>
      <p:sp>
        <p:nvSpPr>
          <p:cNvPr id="7" name="TextBox 6"/>
          <p:cNvSpPr txBox="1"/>
          <p:nvPr/>
        </p:nvSpPr>
        <p:spPr>
          <a:xfrm>
            <a:off x="1259632" y="1484784"/>
            <a:ext cx="6768752" cy="1200329"/>
          </a:xfrm>
          <a:prstGeom prst="rect">
            <a:avLst/>
          </a:prstGeom>
          <a:noFill/>
          <a:ln>
            <a:solidFill>
              <a:schemeClr val="tx1"/>
            </a:solidFill>
          </a:ln>
        </p:spPr>
        <p:txBody>
          <a:bodyPr wrap="square" rtlCol="0">
            <a:spAutoFit/>
          </a:bodyPr>
          <a:lstStyle/>
          <a:p>
            <a:r>
              <a:rPr lang="en-GB" dirty="0"/>
              <a:t>Pick the right prefix to replace the – and then work out which tense each sentence is written in. Use the table at the bottom to find one word of the clue from each sentence.</a:t>
            </a:r>
          </a:p>
          <a:p>
            <a:r>
              <a:rPr lang="en-GB" dirty="0" err="1"/>
              <a:t>eg</a:t>
            </a:r>
            <a:r>
              <a:rPr lang="en-GB" dirty="0"/>
              <a:t>  I will not  -respect my teacher.  (dis, future tense=scales) </a:t>
            </a:r>
          </a:p>
        </p:txBody>
      </p:sp>
      <p:sp>
        <p:nvSpPr>
          <p:cNvPr id="9" name="TextBox 8"/>
          <p:cNvSpPr txBox="1"/>
          <p:nvPr/>
        </p:nvSpPr>
        <p:spPr>
          <a:xfrm>
            <a:off x="899592" y="2924944"/>
            <a:ext cx="7488832" cy="1938992"/>
          </a:xfrm>
          <a:prstGeom prst="rect">
            <a:avLst/>
          </a:prstGeom>
          <a:noFill/>
        </p:spPr>
        <p:txBody>
          <a:bodyPr wrap="square" rtlCol="0">
            <a:spAutoFit/>
          </a:bodyPr>
          <a:lstStyle/>
          <a:p>
            <a:pPr marL="457200" lvl="0" indent="-457200">
              <a:buFont typeface="+mj-lt"/>
              <a:buAutoNum type="arabicPeriod"/>
            </a:pPr>
            <a:r>
              <a:rPr lang="en-GB" sz="2000" dirty="0"/>
              <a:t>He was  -able to solve the clues.</a:t>
            </a:r>
          </a:p>
          <a:p>
            <a:pPr marL="457200" lvl="0" indent="-457200">
              <a:buFont typeface="+mj-lt"/>
              <a:buAutoNum type="arabicPeriod"/>
            </a:pPr>
            <a:r>
              <a:rPr lang="en-GB" sz="2000" dirty="0"/>
              <a:t>It is  -legal to skip school.</a:t>
            </a:r>
          </a:p>
          <a:p>
            <a:pPr marL="457200" lvl="0" indent="-457200">
              <a:buFont typeface="+mj-lt"/>
              <a:buAutoNum type="arabicPeriod"/>
            </a:pPr>
            <a:r>
              <a:rPr lang="en-GB" sz="2000" dirty="0"/>
              <a:t>She will be more  -responsible when she is a teenager.</a:t>
            </a:r>
          </a:p>
          <a:p>
            <a:pPr marL="457200" lvl="0" indent="-457200">
              <a:buFont typeface="+mj-lt"/>
              <a:buAutoNum type="arabicPeriod"/>
            </a:pPr>
            <a:r>
              <a:rPr lang="en-GB" sz="2000" dirty="0"/>
              <a:t>The boiler is  -firing again.</a:t>
            </a:r>
          </a:p>
          <a:p>
            <a:pPr marL="457200" lvl="0" indent="-457200">
              <a:buFont typeface="+mj-lt"/>
              <a:buAutoNum type="arabicPeriod"/>
            </a:pPr>
            <a:r>
              <a:rPr lang="en-GB" sz="2000" dirty="0"/>
              <a:t>His excuse was complete and utter  -sense.</a:t>
            </a:r>
          </a:p>
          <a:p>
            <a:pPr marL="457200" lvl="0" indent="-457200">
              <a:buFont typeface="+mj-lt"/>
              <a:buAutoNum type="arabicPeriod"/>
            </a:pPr>
            <a:r>
              <a:rPr lang="en-GB" sz="2000" dirty="0"/>
              <a:t>He read the book and realised he was in an  -possible position.</a:t>
            </a:r>
          </a:p>
        </p:txBody>
      </p:sp>
    </p:spTree>
    <p:extLst>
      <p:ext uri="{BB962C8B-B14F-4D97-AF65-F5344CB8AC3E}">
        <p14:creationId xmlns:p14="http://schemas.microsoft.com/office/powerpoint/2010/main" val="23626399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9" name="TextBox 8"/>
          <p:cNvSpPr txBox="1"/>
          <p:nvPr/>
        </p:nvSpPr>
        <p:spPr>
          <a:xfrm>
            <a:off x="883260" y="476672"/>
            <a:ext cx="7505164" cy="3477875"/>
          </a:xfrm>
          <a:prstGeom prst="rect">
            <a:avLst/>
          </a:prstGeom>
          <a:noFill/>
        </p:spPr>
        <p:txBody>
          <a:bodyPr wrap="square" rtlCol="0">
            <a:spAutoFit/>
          </a:bodyPr>
          <a:lstStyle/>
          <a:p>
            <a:pPr marL="457200" lvl="0" indent="-457200">
              <a:buFont typeface="+mj-lt"/>
              <a:buAutoNum type="arabicPeriod" startAt="7"/>
            </a:pPr>
            <a:r>
              <a:rPr lang="en-GB" sz="2000" dirty="0"/>
              <a:t>They are reading the  -honest account of his trip.</a:t>
            </a:r>
          </a:p>
          <a:p>
            <a:pPr marL="457200" lvl="0" indent="-457200">
              <a:buFont typeface="+mj-lt"/>
              <a:buAutoNum type="arabicPeriod" startAt="7"/>
            </a:pPr>
            <a:r>
              <a:rPr lang="en-GB" sz="2000" dirty="0"/>
              <a:t>The results will not be  -accurate.</a:t>
            </a:r>
          </a:p>
          <a:p>
            <a:pPr marL="457200" lvl="0" indent="-457200">
              <a:buFont typeface="+mj-lt"/>
              <a:buAutoNum type="arabicPeriod" startAt="7"/>
            </a:pPr>
            <a:r>
              <a:rPr lang="en-GB" sz="2000" dirty="0"/>
              <a:t>They are being extremely  -patient.</a:t>
            </a:r>
          </a:p>
          <a:p>
            <a:pPr marL="457200" lvl="0" indent="-457200">
              <a:buFont typeface="+mj-lt"/>
              <a:buAutoNum type="arabicPeriod" startAt="7"/>
            </a:pPr>
            <a:r>
              <a:rPr lang="en-GB" sz="2000" dirty="0"/>
              <a:t> It is very  -helpful when you drop the plates on the floor.</a:t>
            </a:r>
          </a:p>
          <a:p>
            <a:pPr marL="457200" lvl="0" indent="-457200">
              <a:buFont typeface="+mj-lt"/>
              <a:buAutoNum type="arabicPeriod" startAt="7"/>
            </a:pPr>
            <a:r>
              <a:rPr lang="en-GB" sz="2000" dirty="0"/>
              <a:t> If you ask her to help you with your homework, she will  -inform you.</a:t>
            </a:r>
          </a:p>
          <a:p>
            <a:pPr marL="457200" lvl="0" indent="-457200">
              <a:buFont typeface="+mj-lt"/>
              <a:buAutoNum type="arabicPeriod" startAt="7"/>
            </a:pPr>
            <a:r>
              <a:rPr lang="en-GB" sz="2000" dirty="0"/>
              <a:t> They are feeling  -secure at the moment.</a:t>
            </a:r>
          </a:p>
          <a:p>
            <a:pPr marL="457200" lvl="0" indent="-457200">
              <a:buFont typeface="+mj-lt"/>
              <a:buAutoNum type="arabicPeriod" startAt="7"/>
            </a:pPr>
            <a:r>
              <a:rPr lang="en-GB" sz="2000" dirty="0"/>
              <a:t> Bertie bought a  -fiction book.</a:t>
            </a:r>
          </a:p>
          <a:p>
            <a:pPr marL="457200" lvl="0" indent="-457200">
              <a:buFont typeface="+mj-lt"/>
              <a:buAutoNum type="arabicPeriod" startAt="7"/>
            </a:pPr>
            <a:r>
              <a:rPr lang="en-GB" sz="2000" dirty="0"/>
              <a:t> </a:t>
            </a:r>
            <a:r>
              <a:rPr lang="en-GB" sz="2000" dirty="0" smtClean="0"/>
              <a:t>While </a:t>
            </a:r>
            <a:r>
              <a:rPr lang="en-GB" sz="2000" dirty="0"/>
              <a:t>she is taking the pills, her thinking will be a bit  -logical.</a:t>
            </a:r>
          </a:p>
          <a:p>
            <a:pPr marL="457200" lvl="0" indent="-457200">
              <a:buFont typeface="+mj-lt"/>
              <a:buAutoNum type="arabicPeriod" startAt="7"/>
            </a:pPr>
            <a:r>
              <a:rPr lang="en-GB" sz="2000" dirty="0"/>
              <a:t> What you suggest is  -relevant.</a:t>
            </a:r>
          </a:p>
          <a:p>
            <a:pPr marL="457200" lvl="0" indent="-457200">
              <a:buFont typeface="+mj-lt"/>
              <a:buAutoNum type="arabicPeriod" startAt="7"/>
            </a:pPr>
            <a:r>
              <a:rPr lang="en-GB" sz="2000" dirty="0"/>
              <a:t> What an  -grateful child you are!</a:t>
            </a:r>
          </a:p>
        </p:txBody>
      </p:sp>
      <p:graphicFrame>
        <p:nvGraphicFramePr>
          <p:cNvPr id="6" name="Table 5"/>
          <p:cNvGraphicFramePr>
            <a:graphicFrameLocks noGrp="1"/>
          </p:cNvGraphicFramePr>
          <p:nvPr>
            <p:extLst>
              <p:ext uri="{D42A27DB-BD31-4B8C-83A1-F6EECF244321}">
                <p14:modId xmlns:p14="http://schemas.microsoft.com/office/powerpoint/2010/main" val="860336699"/>
              </p:ext>
            </p:extLst>
          </p:nvPr>
        </p:nvGraphicFramePr>
        <p:xfrm>
          <a:off x="1547664" y="4077072"/>
          <a:ext cx="5760640" cy="1209294"/>
        </p:xfrm>
        <a:graphic>
          <a:graphicData uri="http://schemas.openxmlformats.org/drawingml/2006/table">
            <a:tbl>
              <a:tblPr firstRow="1" firstCol="1" bandRow="1"/>
              <a:tblGrid>
                <a:gridCol w="771525"/>
                <a:gridCol w="740643"/>
                <a:gridCol w="576064"/>
                <a:gridCol w="477168"/>
                <a:gridCol w="553085"/>
                <a:gridCol w="622935"/>
                <a:gridCol w="795084"/>
                <a:gridCol w="576064"/>
                <a:gridCol w="648072"/>
              </a:tblGrid>
              <a:tr h="0">
                <a:tc>
                  <a:txBody>
                    <a:bodyPr/>
                    <a:lstStyle/>
                    <a:p>
                      <a:pPr algn="ctr">
                        <a:lnSpc>
                          <a:spcPct val="115000"/>
                        </a:lnSpc>
                        <a:spcAft>
                          <a:spcPts val="0"/>
                        </a:spcAft>
                      </a:pPr>
                      <a:r>
                        <a:rPr lang="en-GB" sz="11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il-</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ir-</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in-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im-</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dis-</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un-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mis-</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a:effectLst/>
                          <a:latin typeface="Calibri"/>
                          <a:ea typeface="Calibri"/>
                          <a:cs typeface="Times New Roman"/>
                        </a:rPr>
                        <a:t>non-</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GB" sz="1100">
                          <a:effectLst/>
                          <a:latin typeface="Calibri"/>
                          <a:ea typeface="Calibri"/>
                          <a:cs typeface="Times New Roman"/>
                        </a:rPr>
                        <a:t>Present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murderer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five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same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twice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kg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ninety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thirty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GB" sz="1100">
                          <a:effectLst/>
                          <a:latin typeface="Calibri"/>
                          <a:ea typeface="Calibri"/>
                          <a:cs typeface="Times New Roman"/>
                        </a:rPr>
                        <a:t>Present continuous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eighty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equal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more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fifty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hundred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thousand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less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dirty="0">
                          <a:effectLst/>
                          <a:latin typeface="Calibri"/>
                          <a:ea typeface="Calibri"/>
                          <a:cs typeface="Times New Roman"/>
                        </a:rPr>
                        <a:t>forty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GB" sz="1100">
                          <a:effectLst/>
                          <a:latin typeface="Calibri"/>
                          <a:ea typeface="Calibri"/>
                          <a:cs typeface="Times New Roman"/>
                        </a:rPr>
                        <a:t>Past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twice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Pizza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same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half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the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double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than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15000"/>
                        </a:lnSpc>
                        <a:spcAft>
                          <a:spcPts val="0"/>
                        </a:spcAft>
                      </a:pPr>
                      <a:r>
                        <a:rPr lang="en-GB" sz="1100">
                          <a:effectLst/>
                          <a:latin typeface="Calibri"/>
                          <a:ea typeface="Calibri"/>
                          <a:cs typeface="Times New Roman"/>
                        </a:rPr>
                        <a:t>Future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sixty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weighs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Italy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scales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tenth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Calibri"/>
                          <a:ea typeface="Calibri"/>
                          <a:cs typeface="Times New Roman"/>
                        </a:rPr>
                        <a:t>but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dirty="0">
                          <a:effectLst/>
                          <a:latin typeface="Calibri"/>
                          <a:ea typeface="Calibri"/>
                          <a:cs typeface="Times New Roman"/>
                        </a:rPr>
                        <a:t>triple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87687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6" name="TextBox 5"/>
          <p:cNvSpPr txBox="1"/>
          <p:nvPr/>
        </p:nvSpPr>
        <p:spPr>
          <a:xfrm>
            <a:off x="2843808" y="726776"/>
            <a:ext cx="4104456" cy="461665"/>
          </a:xfrm>
          <a:prstGeom prst="rect">
            <a:avLst/>
          </a:prstGeom>
          <a:noFill/>
        </p:spPr>
        <p:txBody>
          <a:bodyPr wrap="square" rtlCol="0">
            <a:spAutoFit/>
          </a:bodyPr>
          <a:lstStyle/>
          <a:p>
            <a:r>
              <a:rPr lang="en-GB" sz="2400" dirty="0" smtClean="0"/>
              <a:t>Clue 3 - Determiners </a:t>
            </a:r>
            <a:endParaRPr lang="en-GB" sz="2400" dirty="0"/>
          </a:p>
        </p:txBody>
      </p:sp>
      <p:sp>
        <p:nvSpPr>
          <p:cNvPr id="7" name="TextBox 6"/>
          <p:cNvSpPr txBox="1"/>
          <p:nvPr/>
        </p:nvSpPr>
        <p:spPr>
          <a:xfrm>
            <a:off x="1259632" y="1484784"/>
            <a:ext cx="6768752" cy="646331"/>
          </a:xfrm>
          <a:prstGeom prst="rect">
            <a:avLst/>
          </a:prstGeom>
          <a:noFill/>
          <a:ln>
            <a:solidFill>
              <a:schemeClr val="tx1"/>
            </a:solidFill>
          </a:ln>
        </p:spPr>
        <p:txBody>
          <a:bodyPr wrap="square" rtlCol="0">
            <a:spAutoFit/>
          </a:bodyPr>
          <a:lstStyle/>
          <a:p>
            <a:r>
              <a:rPr lang="en-GB" dirty="0"/>
              <a:t>Take the first letter of each determiner in the writing below to find the clue.</a:t>
            </a:r>
          </a:p>
        </p:txBody>
      </p:sp>
      <p:sp>
        <p:nvSpPr>
          <p:cNvPr id="9" name="TextBox 8"/>
          <p:cNvSpPr txBox="1"/>
          <p:nvPr/>
        </p:nvSpPr>
        <p:spPr>
          <a:xfrm>
            <a:off x="971600" y="2420888"/>
            <a:ext cx="7056784" cy="3170099"/>
          </a:xfrm>
          <a:prstGeom prst="rect">
            <a:avLst/>
          </a:prstGeom>
          <a:noFill/>
        </p:spPr>
        <p:txBody>
          <a:bodyPr wrap="square" rtlCol="0">
            <a:spAutoFit/>
          </a:bodyPr>
          <a:lstStyle/>
          <a:p>
            <a:r>
              <a:rPr lang="en-GB" sz="2000" dirty="0"/>
              <a:t>My recipe involves plenty of herbs and umpteen spices. Those spices give several flavours and lots of interest. One </a:t>
            </a:r>
            <a:r>
              <a:rPr lang="en-GB" sz="2000" dirty="0" smtClean="0"/>
              <a:t>Brussels </a:t>
            </a:r>
            <a:r>
              <a:rPr lang="en-GB" sz="2000" dirty="0"/>
              <a:t>sprout, two onions and six carrots make up our vegetables. Few spaghetti dishes include both beef and another meat like pork. Some chefs take hours to prepare food. Mint adds its delicate tang when used in little amounts. Its ability to dissolve in no time makes it popular. The chef always thought that his recipe was better than hers. Every few years one of our restaurants closes due to health and safety inspections. Caretakers ask for double money to look after empty restaurants.</a:t>
            </a:r>
          </a:p>
        </p:txBody>
      </p:sp>
    </p:spTree>
    <p:extLst>
      <p:ext uri="{BB962C8B-B14F-4D97-AF65-F5344CB8AC3E}">
        <p14:creationId xmlns:p14="http://schemas.microsoft.com/office/powerpoint/2010/main" val="1856763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232" y="0"/>
            <a:ext cx="9315792" cy="6858000"/>
          </a:xfrm>
          <a:prstGeom prst="rect">
            <a:avLst/>
          </a:prstGeom>
        </p:spPr>
      </p:pic>
      <p:sp>
        <p:nvSpPr>
          <p:cNvPr id="5" name="TextBox 4"/>
          <p:cNvSpPr txBox="1"/>
          <p:nvPr/>
        </p:nvSpPr>
        <p:spPr>
          <a:xfrm>
            <a:off x="1259632" y="836712"/>
            <a:ext cx="6768752" cy="369332"/>
          </a:xfrm>
          <a:prstGeom prst="rect">
            <a:avLst/>
          </a:prstGeom>
          <a:noFill/>
        </p:spPr>
        <p:txBody>
          <a:bodyPr wrap="square" rtlCol="0">
            <a:spAutoFit/>
          </a:bodyPr>
          <a:lstStyle/>
          <a:p>
            <a:endParaRPr lang="en-GB"/>
          </a:p>
        </p:txBody>
      </p:sp>
      <p:sp>
        <p:nvSpPr>
          <p:cNvPr id="6" name="TextBox 5"/>
          <p:cNvSpPr txBox="1"/>
          <p:nvPr/>
        </p:nvSpPr>
        <p:spPr>
          <a:xfrm>
            <a:off x="1547664" y="863259"/>
            <a:ext cx="6048672" cy="461665"/>
          </a:xfrm>
          <a:prstGeom prst="rect">
            <a:avLst/>
          </a:prstGeom>
          <a:noFill/>
        </p:spPr>
        <p:txBody>
          <a:bodyPr wrap="square" rtlCol="0">
            <a:spAutoFit/>
          </a:bodyPr>
          <a:lstStyle/>
          <a:p>
            <a:pPr algn="ctr"/>
            <a:r>
              <a:rPr lang="en-GB" sz="2400" dirty="0" smtClean="0"/>
              <a:t>Clue 4 </a:t>
            </a:r>
            <a:r>
              <a:rPr lang="en-GB" sz="2400" dirty="0"/>
              <a:t>- I have a preposition for you </a:t>
            </a:r>
            <a:r>
              <a:rPr lang="en-GB" sz="2400" dirty="0" smtClean="0"/>
              <a:t>    </a:t>
            </a:r>
            <a:endParaRPr lang="en-GB" sz="2400" dirty="0"/>
          </a:p>
        </p:txBody>
      </p:sp>
      <p:sp>
        <p:nvSpPr>
          <p:cNvPr id="7" name="TextBox 6"/>
          <p:cNvSpPr txBox="1"/>
          <p:nvPr/>
        </p:nvSpPr>
        <p:spPr>
          <a:xfrm>
            <a:off x="1259632" y="1484784"/>
            <a:ext cx="6768752" cy="923330"/>
          </a:xfrm>
          <a:prstGeom prst="rect">
            <a:avLst/>
          </a:prstGeom>
          <a:noFill/>
          <a:ln>
            <a:solidFill>
              <a:schemeClr val="tx1"/>
            </a:solidFill>
          </a:ln>
        </p:spPr>
        <p:txBody>
          <a:bodyPr wrap="square" rtlCol="0">
            <a:spAutoFit/>
          </a:bodyPr>
          <a:lstStyle/>
          <a:p>
            <a:r>
              <a:rPr lang="en-GB" dirty="0"/>
              <a:t>Find all the prepositions in the writing below. The numbers in brackets show which letter of the preposition is part of the clue. </a:t>
            </a:r>
          </a:p>
          <a:p>
            <a:r>
              <a:rPr lang="en-GB" dirty="0" err="1"/>
              <a:t>eg</a:t>
            </a:r>
            <a:r>
              <a:rPr lang="en-GB" dirty="0"/>
              <a:t>  I will go to the shops near the market. (2,1)  t</a:t>
            </a:r>
            <a:r>
              <a:rPr lang="en-GB" dirty="0">
                <a:solidFill>
                  <a:srgbClr val="FF0000"/>
                </a:solidFill>
              </a:rPr>
              <a:t>o</a:t>
            </a:r>
            <a:r>
              <a:rPr lang="en-GB" dirty="0"/>
              <a:t>, </a:t>
            </a:r>
            <a:r>
              <a:rPr lang="en-GB" dirty="0">
                <a:solidFill>
                  <a:srgbClr val="FF0000"/>
                </a:solidFill>
              </a:rPr>
              <a:t>n</a:t>
            </a:r>
            <a:r>
              <a:rPr lang="en-GB" dirty="0"/>
              <a:t>ear = on</a:t>
            </a:r>
          </a:p>
        </p:txBody>
      </p:sp>
      <p:sp>
        <p:nvSpPr>
          <p:cNvPr id="9" name="TextBox 8"/>
          <p:cNvSpPr txBox="1"/>
          <p:nvPr/>
        </p:nvSpPr>
        <p:spPr>
          <a:xfrm>
            <a:off x="971600" y="2924944"/>
            <a:ext cx="7200800" cy="1938992"/>
          </a:xfrm>
          <a:prstGeom prst="rect">
            <a:avLst/>
          </a:prstGeom>
          <a:noFill/>
        </p:spPr>
        <p:txBody>
          <a:bodyPr wrap="square" rtlCol="0">
            <a:spAutoFit/>
          </a:bodyPr>
          <a:lstStyle/>
          <a:p>
            <a:r>
              <a:rPr lang="en-GB" sz="2000" dirty="0"/>
              <a:t>Sam ran along the quiet road and jogged through the gate towards the town centre. (1,1,1)  Throughout his run, he had seen no animals except a fox. (2,1)  Since 8am his path had taken him across several muddy fields and he was now five minutes behind schedule. (1,2,3)  The swollen river had spilled over its banks and onto the A57 like a great flood. (1,1,1)</a:t>
            </a:r>
          </a:p>
        </p:txBody>
      </p:sp>
    </p:spTree>
    <p:extLst>
      <p:ext uri="{BB962C8B-B14F-4D97-AF65-F5344CB8AC3E}">
        <p14:creationId xmlns:p14="http://schemas.microsoft.com/office/powerpoint/2010/main" val="29032154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127</TotalTime>
  <Words>2215</Words>
  <Application>Microsoft Office PowerPoint</Application>
  <PresentationFormat>On-screen Show (4:3)</PresentationFormat>
  <Paragraphs>207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dc:creator>
  <cp:lastModifiedBy>Peter</cp:lastModifiedBy>
  <cp:revision>14</cp:revision>
  <dcterms:created xsi:type="dcterms:W3CDTF">2014-11-30T22:12:19Z</dcterms:created>
  <dcterms:modified xsi:type="dcterms:W3CDTF">2015-01-11T18:23:11Z</dcterms:modified>
</cp:coreProperties>
</file>