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DCD5D-20E0-4604-ACBB-45C5BBA10CDB}" type="datetimeFigureOut">
              <a:rPr lang="fr-FR" smtClean="0"/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F734A-37C0-40C7-B13D-A8D630C3EB9A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DCD5D-20E0-4604-ACBB-45C5BBA10CDB}" type="datetimeFigureOut">
              <a:rPr lang="fr-FR" smtClean="0"/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F734A-37C0-40C7-B13D-A8D630C3EB9A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DCD5D-20E0-4604-ACBB-45C5BBA10CDB}" type="datetimeFigureOut">
              <a:rPr lang="fr-FR" smtClean="0"/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F734A-37C0-40C7-B13D-A8D630C3EB9A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DCD5D-20E0-4604-ACBB-45C5BBA10CDB}" type="datetimeFigureOut">
              <a:rPr lang="fr-FR" smtClean="0"/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F734A-37C0-40C7-B13D-A8D630C3EB9A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DCD5D-20E0-4604-ACBB-45C5BBA10CDB}" type="datetimeFigureOut">
              <a:rPr lang="fr-FR" smtClean="0"/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F734A-37C0-40C7-B13D-A8D630C3EB9A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DCD5D-20E0-4604-ACBB-45C5BBA10CDB}" type="datetimeFigureOut">
              <a:rPr lang="fr-FR" smtClean="0"/>
              <a:t>11/04/2013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F734A-37C0-40C7-B13D-A8D630C3EB9A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DCD5D-20E0-4604-ACBB-45C5BBA10CDB}" type="datetimeFigureOut">
              <a:rPr lang="fr-FR" smtClean="0"/>
              <a:t>11/04/2013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F734A-37C0-40C7-B13D-A8D630C3EB9A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DCD5D-20E0-4604-ACBB-45C5BBA10CDB}" type="datetimeFigureOut">
              <a:rPr lang="fr-FR" smtClean="0"/>
              <a:t>11/04/2013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F734A-37C0-40C7-B13D-A8D630C3EB9A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DCD5D-20E0-4604-ACBB-45C5BBA10CDB}" type="datetimeFigureOut">
              <a:rPr lang="fr-FR" smtClean="0"/>
              <a:t>11/04/2013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F734A-37C0-40C7-B13D-A8D630C3EB9A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DCD5D-20E0-4604-ACBB-45C5BBA10CDB}" type="datetimeFigureOut">
              <a:rPr lang="fr-FR" smtClean="0"/>
              <a:t>11/04/2013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F734A-37C0-40C7-B13D-A8D630C3EB9A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DCD5D-20E0-4604-ACBB-45C5BBA10CDB}" type="datetimeFigureOut">
              <a:rPr lang="fr-FR" smtClean="0"/>
              <a:t>11/04/2013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F734A-37C0-40C7-B13D-A8D630C3EB9A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DCD5D-20E0-4604-ACBB-45C5BBA10CDB}" type="datetimeFigureOut">
              <a:rPr lang="fr-FR" smtClean="0"/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F734A-37C0-40C7-B13D-A8D630C3EB9A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heel spokes="8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1475656" y="0"/>
            <a:ext cx="6336704" cy="19389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4000" dirty="0" err="1" smtClean="0">
                <a:solidFill>
                  <a:schemeClr val="tx2"/>
                </a:solidFill>
                <a:latin typeface="Ravie" pitchFamily="82" charset="0"/>
              </a:rPr>
              <a:t>Prepositions</a:t>
            </a:r>
            <a:r>
              <a:rPr lang="fr-FR" sz="4000" dirty="0" smtClean="0">
                <a:solidFill>
                  <a:schemeClr val="tx2"/>
                </a:solidFill>
                <a:latin typeface="Ravie" pitchFamily="82" charset="0"/>
              </a:rPr>
              <a:t> </a:t>
            </a:r>
          </a:p>
          <a:p>
            <a:pPr algn="ctr"/>
            <a:r>
              <a:rPr lang="fr-FR" sz="4000" dirty="0" smtClean="0">
                <a:solidFill>
                  <a:schemeClr val="tx2"/>
                </a:solidFill>
                <a:latin typeface="Ravie" pitchFamily="82" charset="0"/>
              </a:rPr>
              <a:t>of </a:t>
            </a:r>
          </a:p>
          <a:p>
            <a:pPr algn="ctr"/>
            <a:r>
              <a:rPr lang="fr-FR" sz="4000" dirty="0" smtClean="0">
                <a:solidFill>
                  <a:schemeClr val="tx2"/>
                </a:solidFill>
                <a:latin typeface="Ravie" pitchFamily="82" charset="0"/>
              </a:rPr>
              <a:t>time</a:t>
            </a:r>
            <a:endParaRPr lang="fr-FR" sz="4000" dirty="0">
              <a:solidFill>
                <a:schemeClr val="tx2"/>
              </a:solidFill>
              <a:latin typeface="Ravie" pitchFamily="82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475656" y="4919008"/>
            <a:ext cx="6336704" cy="19389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one point in time:  on, </a:t>
            </a:r>
            <a:r>
              <a:rPr lang="fr-FR" sz="240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at</a:t>
            </a:r>
            <a:r>
              <a:rPr lang="fr-FR" sz="240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, in</a:t>
            </a:r>
            <a:endParaRPr lang="fr-FR" sz="2400" dirty="0" smtClean="0">
              <a:solidFill>
                <a:schemeClr val="tx2">
                  <a:lumMod val="50000"/>
                </a:schemeClr>
              </a:solidFill>
              <a:latin typeface="Ravie" pitchFamily="82" charset="0"/>
            </a:endParaRPr>
          </a:p>
          <a:p>
            <a:endParaRPr lang="fr-FR" sz="2400" dirty="0">
              <a:solidFill>
                <a:schemeClr val="tx2">
                  <a:lumMod val="50000"/>
                </a:schemeClr>
              </a:solidFill>
              <a:latin typeface="Ravie" pitchFamily="82" charset="0"/>
            </a:endParaRPr>
          </a:p>
          <a:p>
            <a:r>
              <a:rPr lang="fr-FR" sz="24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extended</a:t>
            </a:r>
            <a:r>
              <a:rPr lang="fr-FR" sz="24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time: </a:t>
            </a:r>
            <a:r>
              <a:rPr lang="fr-FR" sz="24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since</a:t>
            </a:r>
            <a:r>
              <a:rPr lang="fr-FR" sz="24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, for, by, </a:t>
            </a:r>
            <a:r>
              <a:rPr lang="fr-FR" sz="24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from</a:t>
            </a:r>
            <a:r>
              <a:rPr lang="fr-FR" sz="24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-</a:t>
            </a:r>
            <a:r>
              <a:rPr lang="fr-FR" sz="24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t</a:t>
            </a:r>
            <a:r>
              <a:rPr lang="fr-FR" sz="24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o</a:t>
            </a:r>
            <a:r>
              <a:rPr lang="fr-FR" sz="24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, </a:t>
            </a:r>
            <a:r>
              <a:rPr lang="fr-FR" sz="24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from-until</a:t>
            </a:r>
            <a:r>
              <a:rPr lang="fr-FR" sz="24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, </a:t>
            </a:r>
            <a:r>
              <a:rPr lang="fr-FR" sz="24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during</a:t>
            </a:r>
            <a:r>
              <a:rPr lang="fr-FR" sz="24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, </a:t>
            </a:r>
            <a:r>
              <a:rPr lang="fr-FR" sz="24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with</a:t>
            </a:r>
            <a:r>
              <a:rPr lang="fr-FR" sz="24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(in)</a:t>
            </a:r>
            <a:endParaRPr lang="fr-FR" sz="2400" dirty="0">
              <a:solidFill>
                <a:schemeClr val="tx2">
                  <a:lumMod val="50000"/>
                </a:schemeClr>
              </a:solidFill>
              <a:latin typeface="Ravie" pitchFamily="82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323528" y="3687901"/>
            <a:ext cx="8496944" cy="286232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The Christmas </a:t>
            </a:r>
            <a:r>
              <a:rPr lang="fr-FR" sz="36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decorations</a:t>
            </a:r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were</a:t>
            </a:r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up ______ the </a:t>
            </a:r>
            <a:r>
              <a:rPr lang="fr-FR" sz="36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beginning</a:t>
            </a:r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of </a:t>
            </a:r>
            <a:r>
              <a:rPr lang="fr-FR" sz="36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December</a:t>
            </a:r>
            <a:endParaRPr lang="fr-FR" sz="3600" dirty="0" smtClean="0">
              <a:solidFill>
                <a:schemeClr val="tx2">
                  <a:lumMod val="50000"/>
                </a:schemeClr>
              </a:solidFill>
              <a:latin typeface="Ravie" pitchFamily="82" charset="0"/>
            </a:endParaRPr>
          </a:p>
          <a:p>
            <a:pPr algn="ctr"/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_____ the end of </a:t>
            </a:r>
            <a:r>
              <a:rPr lang="fr-FR" sz="36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January</a:t>
            </a:r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.  </a:t>
            </a:r>
            <a:endParaRPr lang="fr-FR" sz="3600" dirty="0">
              <a:solidFill>
                <a:schemeClr val="tx2">
                  <a:lumMod val="50000"/>
                </a:schemeClr>
              </a:solidFill>
              <a:latin typeface="Ravie" pitchFamily="82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899592" y="4653136"/>
            <a:ext cx="38884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err="1" smtClean="0">
                <a:solidFill>
                  <a:srgbClr val="FF0000"/>
                </a:solidFill>
                <a:latin typeface="Ravie" pitchFamily="82" charset="0"/>
              </a:rPr>
              <a:t>from</a:t>
            </a:r>
            <a:endParaRPr lang="fr-FR" sz="4000" dirty="0">
              <a:solidFill>
                <a:srgbClr val="FF0000"/>
              </a:solidFill>
              <a:latin typeface="Ravie" pitchFamily="82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23528" y="5733256"/>
            <a:ext cx="38884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err="1" smtClean="0">
                <a:solidFill>
                  <a:srgbClr val="FF0000"/>
                </a:solidFill>
                <a:latin typeface="Ravie" pitchFamily="82" charset="0"/>
              </a:rPr>
              <a:t>until</a:t>
            </a:r>
            <a:endParaRPr lang="fr-FR" sz="40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6" name="Image 5" descr="bells holly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260648"/>
            <a:ext cx="2316480" cy="1028700"/>
          </a:xfrm>
          <a:prstGeom prst="rect">
            <a:avLst/>
          </a:prstGeom>
        </p:spPr>
      </p:pic>
      <p:pic>
        <p:nvPicPr>
          <p:cNvPr id="11266" name="Picture 2" descr="C:\Users\Utilisateur\AppData\Local\Microsoft\Windows\Temporary Internet Files\Content.IE5\LVL42UWD\MC90034319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332656"/>
            <a:ext cx="1075334" cy="100126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395536" y="5229200"/>
            <a:ext cx="8496944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6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She</a:t>
            </a:r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fell</a:t>
            </a:r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asleep</a:t>
            </a:r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______ </a:t>
            </a:r>
          </a:p>
          <a:p>
            <a:pPr algn="ctr"/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the film.  </a:t>
            </a:r>
            <a:endParaRPr lang="fr-FR" sz="3600" dirty="0">
              <a:solidFill>
                <a:schemeClr val="tx2">
                  <a:lumMod val="50000"/>
                </a:schemeClr>
              </a:solidFill>
              <a:latin typeface="Ravie" pitchFamily="82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796136" y="5085184"/>
            <a:ext cx="38884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err="1" smtClean="0">
                <a:solidFill>
                  <a:srgbClr val="FF0000"/>
                </a:solidFill>
                <a:latin typeface="Ravie" pitchFamily="82" charset="0"/>
              </a:rPr>
              <a:t>during</a:t>
            </a:r>
            <a:endParaRPr lang="fr-FR" sz="40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10242" name="Picture 2" descr="C:\Users\Utilisateur\AppData\Local\Microsoft\Windows\Temporary Internet Files\Content.IE5\0TY1M3QR\MC90028693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0"/>
            <a:ext cx="2132091" cy="216528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395536" y="5229200"/>
            <a:ext cx="8496944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6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What</a:t>
            </a:r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do </a:t>
            </a:r>
            <a:r>
              <a:rPr lang="fr-FR" sz="36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you</a:t>
            </a:r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normally</a:t>
            </a:r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do _____  </a:t>
            </a:r>
            <a:r>
              <a:rPr lang="fr-FR" sz="36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Sundays</a:t>
            </a:r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?</a:t>
            </a:r>
            <a:endParaRPr lang="fr-FR" sz="3600" dirty="0">
              <a:solidFill>
                <a:schemeClr val="tx2">
                  <a:lumMod val="50000"/>
                </a:schemeClr>
              </a:solidFill>
              <a:latin typeface="Ravie" pitchFamily="82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123728" y="5733256"/>
            <a:ext cx="38884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solidFill>
                  <a:srgbClr val="FF0000"/>
                </a:solidFill>
                <a:latin typeface="Ravie" pitchFamily="82" charset="0"/>
              </a:rPr>
              <a:t>on</a:t>
            </a:r>
            <a:endParaRPr lang="fr-FR" sz="40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12290" name="Picture 2" descr="C:\Users\Utilisateur\AppData\Local\Microsoft\Windows\Temporary Internet Files\Content.IE5\A51V1770\MC90033290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0"/>
            <a:ext cx="1820570" cy="178948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395536" y="5229200"/>
            <a:ext cx="8496944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Are </a:t>
            </a:r>
            <a:r>
              <a:rPr lang="fr-FR" sz="36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you</a:t>
            </a:r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going</a:t>
            </a:r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to </a:t>
            </a:r>
          </a:p>
          <a:p>
            <a:pPr algn="ctr"/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the pub ____ </a:t>
            </a:r>
            <a:r>
              <a:rPr lang="fr-FR" sz="36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noon</a:t>
            </a:r>
            <a:r>
              <a:rPr lang="fr-FR" sz="36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?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4139952" y="5733256"/>
            <a:ext cx="38884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err="1" smtClean="0">
                <a:solidFill>
                  <a:srgbClr val="FF0000"/>
                </a:solidFill>
                <a:latin typeface="Ravie" pitchFamily="82" charset="0"/>
              </a:rPr>
              <a:t>at</a:t>
            </a:r>
            <a:endParaRPr lang="fr-FR" sz="40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13314" name="Picture 2" descr="C:\Users\Utilisateur\AppData\Local\Microsoft\Windows\Temporary Internet Files\Content.IE5\1THN781P\MC90028726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1935933" cy="194951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395536" y="5229200"/>
            <a:ext cx="8496944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6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We</a:t>
            </a:r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met </a:t>
            </a:r>
            <a:r>
              <a:rPr lang="fr-FR" sz="36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some</a:t>
            </a:r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nice</a:t>
            </a:r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people</a:t>
            </a:r>
          </a:p>
          <a:p>
            <a:pPr algn="ctr"/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________ </a:t>
            </a:r>
            <a:r>
              <a:rPr lang="fr-FR" sz="36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our</a:t>
            </a:r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holiday</a:t>
            </a:r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.</a:t>
            </a:r>
            <a:endParaRPr lang="fr-FR" sz="3600" dirty="0">
              <a:solidFill>
                <a:schemeClr val="tx2">
                  <a:lumMod val="50000"/>
                </a:schemeClr>
              </a:solidFill>
              <a:latin typeface="Ravie" pitchFamily="82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331640" y="5733256"/>
            <a:ext cx="38884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err="1" smtClean="0">
                <a:solidFill>
                  <a:srgbClr val="FF0000"/>
                </a:solidFill>
                <a:latin typeface="Ravie" pitchFamily="82" charset="0"/>
              </a:rPr>
              <a:t>during</a:t>
            </a:r>
            <a:endParaRPr lang="fr-FR" sz="40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14339" name="Picture 3" descr="C:\Users\Utilisateur\AppData\Local\Microsoft\Windows\Temporary Internet Files\Content.IE5\RXPTVUJI\MC90021499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2065699" cy="173223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395536" y="5229200"/>
            <a:ext cx="8496944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I </a:t>
            </a:r>
            <a:r>
              <a:rPr lang="fr-FR" sz="36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usually</a:t>
            </a:r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do </a:t>
            </a:r>
            <a:r>
              <a:rPr lang="fr-FR" sz="36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my</a:t>
            </a:r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housework</a:t>
            </a:r>
            <a:endParaRPr lang="fr-FR" sz="3600" dirty="0" smtClean="0">
              <a:solidFill>
                <a:schemeClr val="tx2">
                  <a:lumMod val="50000"/>
                </a:schemeClr>
              </a:solidFill>
              <a:latin typeface="Ravie" pitchFamily="82" charset="0"/>
            </a:endParaRPr>
          </a:p>
          <a:p>
            <a:pPr algn="ctr"/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______ the </a:t>
            </a:r>
            <a:r>
              <a:rPr lang="fr-FR" sz="36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mornings</a:t>
            </a:r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.</a:t>
            </a:r>
            <a:endParaRPr lang="fr-FR" sz="3600" dirty="0">
              <a:solidFill>
                <a:schemeClr val="tx2">
                  <a:lumMod val="50000"/>
                </a:schemeClr>
              </a:solidFill>
              <a:latin typeface="Ravie" pitchFamily="82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403648" y="5733256"/>
            <a:ext cx="38884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solidFill>
                  <a:srgbClr val="FF0000"/>
                </a:solidFill>
                <a:latin typeface="Ravie" pitchFamily="82" charset="0"/>
              </a:rPr>
              <a:t>in</a:t>
            </a:r>
            <a:endParaRPr lang="fr-FR" sz="40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15362" name="Picture 2" descr="C:\Users\Utilisateur\AppData\Local\Microsoft\Windows\Temporary Internet Files\Content.IE5\A51V1770\MC90027858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1819656" cy="138805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395536" y="5229200"/>
            <a:ext cx="8496944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He </a:t>
            </a:r>
            <a:r>
              <a:rPr lang="fr-FR" sz="36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should</a:t>
            </a:r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finish the plans</a:t>
            </a:r>
          </a:p>
          <a:p>
            <a:pPr algn="ctr"/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________ the </a:t>
            </a:r>
            <a:r>
              <a:rPr lang="fr-FR" sz="36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week</a:t>
            </a:r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.</a:t>
            </a:r>
            <a:endParaRPr lang="fr-FR" sz="3600" dirty="0">
              <a:solidFill>
                <a:schemeClr val="tx2">
                  <a:lumMod val="50000"/>
                </a:schemeClr>
              </a:solidFill>
              <a:latin typeface="Ravie" pitchFamily="82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619672" y="5661248"/>
            <a:ext cx="38884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err="1" smtClean="0">
                <a:solidFill>
                  <a:srgbClr val="FF0000"/>
                </a:solidFill>
                <a:latin typeface="Ravie" pitchFamily="82" charset="0"/>
              </a:rPr>
              <a:t>within</a:t>
            </a:r>
            <a:endParaRPr lang="fr-FR" sz="40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16386" name="Picture 2" descr="C:\Program Files (x86)\Microsoft Office\MEDIA\CAGCAT10\j029198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807769" cy="191383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395536" y="5229200"/>
            <a:ext cx="8496944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6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My</a:t>
            </a:r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grandfather</a:t>
            </a:r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lived</a:t>
            </a:r>
            <a:endParaRPr lang="fr-FR" sz="3600" dirty="0" smtClean="0">
              <a:solidFill>
                <a:schemeClr val="tx2">
                  <a:lumMod val="50000"/>
                </a:schemeClr>
              </a:solidFill>
              <a:latin typeface="Ravie" pitchFamily="82" charset="0"/>
            </a:endParaRPr>
          </a:p>
          <a:p>
            <a:pPr algn="ctr"/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_____ 1901 ____ 2003.</a:t>
            </a:r>
            <a:endParaRPr lang="fr-FR" sz="3600" dirty="0">
              <a:solidFill>
                <a:schemeClr val="tx2">
                  <a:lumMod val="50000"/>
                </a:schemeClr>
              </a:solidFill>
              <a:latin typeface="Ravie" pitchFamily="82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115616" y="5733256"/>
            <a:ext cx="38884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err="1" smtClean="0">
                <a:solidFill>
                  <a:srgbClr val="FF0000"/>
                </a:solidFill>
                <a:latin typeface="Ravie" pitchFamily="82" charset="0"/>
              </a:rPr>
              <a:t>from</a:t>
            </a:r>
            <a:endParaRPr lang="fr-FR" sz="4000" dirty="0">
              <a:solidFill>
                <a:srgbClr val="FF0000"/>
              </a:solidFill>
              <a:latin typeface="Ravie" pitchFamily="82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716016" y="5733256"/>
            <a:ext cx="38884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solidFill>
                  <a:srgbClr val="FF0000"/>
                </a:solidFill>
                <a:latin typeface="Ravie" pitchFamily="82" charset="0"/>
              </a:rPr>
              <a:t>to</a:t>
            </a:r>
            <a:endParaRPr lang="fr-FR" sz="40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18434" name="Picture 2" descr="C:\Users\Utilisateur\AppData\Local\Microsoft\Windows\Temporary Internet Files\Content.IE5\CGSA2OLU\MC90015719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1345997" cy="179953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395536" y="5229200"/>
            <a:ext cx="8496944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6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We’ve</a:t>
            </a:r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had</a:t>
            </a:r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our</a:t>
            </a:r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car</a:t>
            </a:r>
          </a:p>
          <a:p>
            <a:pPr algn="ctr"/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_____ last </a:t>
            </a:r>
            <a:r>
              <a:rPr lang="fr-FR" sz="36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year</a:t>
            </a:r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.</a:t>
            </a:r>
            <a:endParaRPr lang="fr-FR" sz="3600" dirty="0">
              <a:solidFill>
                <a:schemeClr val="tx2">
                  <a:lumMod val="50000"/>
                </a:schemeClr>
              </a:solidFill>
              <a:latin typeface="Ravie" pitchFamily="82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051720" y="5661248"/>
            <a:ext cx="38884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err="1" smtClean="0">
                <a:solidFill>
                  <a:srgbClr val="FF0000"/>
                </a:solidFill>
                <a:latin typeface="Ravie" pitchFamily="82" charset="0"/>
              </a:rPr>
              <a:t>since</a:t>
            </a:r>
            <a:endParaRPr lang="fr-FR" sz="40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17413" name="Picture 5" descr="C:\Users\Utilisateur\AppData\Local\Microsoft\Windows\Temporary Internet Files\Content.IE5\RXPTVUJI\MC90014991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0"/>
            <a:ext cx="2619469" cy="225582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395536" y="5229200"/>
            <a:ext cx="8496944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6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She</a:t>
            </a:r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lived</a:t>
            </a:r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in Scotland </a:t>
            </a:r>
          </a:p>
          <a:p>
            <a:pPr algn="ctr"/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_____ </a:t>
            </a:r>
            <a:r>
              <a:rPr lang="fr-FR" sz="36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twenty</a:t>
            </a:r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years</a:t>
            </a:r>
            <a:r>
              <a:rPr lang="fr-FR" sz="3600" dirty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403648" y="5661248"/>
            <a:ext cx="38884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solidFill>
                  <a:srgbClr val="FF0000"/>
                </a:solidFill>
                <a:latin typeface="Ravie" pitchFamily="82" charset="0"/>
              </a:rPr>
              <a:t>for</a:t>
            </a:r>
            <a:endParaRPr lang="fr-FR" sz="40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19458" name="Picture 2" descr="C:\Users\Utilisateur\AppData\Local\Microsoft\Windows\Temporary Internet Files\Content.IE5\RXPTVUJI\MC90041308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2140344" cy="164664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395536" y="4437112"/>
            <a:ext cx="8496944" cy="13234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40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We’ll</a:t>
            </a:r>
            <a:r>
              <a:rPr lang="fr-FR" sz="40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</a:t>
            </a:r>
            <a:r>
              <a:rPr lang="fr-FR" sz="40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be</a:t>
            </a:r>
            <a:r>
              <a:rPr lang="fr-FR" sz="40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</a:t>
            </a:r>
            <a:r>
              <a:rPr lang="fr-FR" sz="40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seeing</a:t>
            </a:r>
            <a:r>
              <a:rPr lang="fr-FR" sz="40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</a:t>
            </a:r>
            <a:r>
              <a:rPr lang="fr-FR" sz="40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them</a:t>
            </a:r>
            <a:r>
              <a:rPr lang="fr-FR" sz="40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_____ a </a:t>
            </a:r>
            <a:r>
              <a:rPr lang="fr-FR" sz="40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week’s</a:t>
            </a:r>
            <a:r>
              <a:rPr lang="fr-FR" sz="40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time.</a:t>
            </a:r>
            <a:endParaRPr lang="fr-FR" sz="4000" dirty="0">
              <a:solidFill>
                <a:schemeClr val="tx2">
                  <a:lumMod val="50000"/>
                </a:schemeClr>
              </a:solidFill>
              <a:latin typeface="Ravie" pitchFamily="82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475656" y="5013176"/>
            <a:ext cx="38884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solidFill>
                  <a:srgbClr val="FF0000"/>
                </a:solidFill>
                <a:latin typeface="Ravie" pitchFamily="82" charset="0"/>
              </a:rPr>
              <a:t>in</a:t>
            </a:r>
            <a:endParaRPr lang="fr-FR" sz="40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2050" name="Picture 2" descr="C:\Users\Utilisateur\AppData\Local\Microsoft\Windows\Temporary Internet Files\Content.IE5\CGSA2OLU\MC90029029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1981200" cy="183030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395536" y="4869160"/>
            <a:ext cx="8496944" cy="17543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The </a:t>
            </a:r>
            <a:r>
              <a:rPr lang="fr-FR" sz="36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students</a:t>
            </a:r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studied</a:t>
            </a:r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for </a:t>
            </a:r>
            <a:r>
              <a:rPr lang="fr-FR" sz="36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their</a:t>
            </a:r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exam ________ the </a:t>
            </a:r>
            <a:r>
              <a:rPr lang="fr-FR" sz="36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holidays</a:t>
            </a:r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.</a:t>
            </a:r>
            <a:endParaRPr lang="fr-FR" sz="3600" dirty="0">
              <a:solidFill>
                <a:schemeClr val="tx2">
                  <a:lumMod val="50000"/>
                </a:schemeClr>
              </a:solidFill>
              <a:latin typeface="Ravie" pitchFamily="82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427984" y="5301208"/>
            <a:ext cx="38884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err="1" smtClean="0">
                <a:solidFill>
                  <a:srgbClr val="FF0000"/>
                </a:solidFill>
                <a:latin typeface="Ravie" pitchFamily="82" charset="0"/>
              </a:rPr>
              <a:t>during</a:t>
            </a:r>
            <a:endParaRPr lang="fr-FR" sz="40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20482" name="Picture 2" descr="C:\Users\Utilisateur\AppData\Local\Microsoft\Windows\Temporary Internet Files\Content.IE5\LVL42UWD\MC90008903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1795882" cy="172364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395536" y="4869160"/>
            <a:ext cx="8496944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The </a:t>
            </a:r>
            <a:r>
              <a:rPr lang="fr-FR" sz="36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students</a:t>
            </a:r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sat</a:t>
            </a:r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their</a:t>
            </a:r>
            <a:endParaRPr lang="fr-FR" sz="3600" dirty="0" smtClean="0">
              <a:solidFill>
                <a:schemeClr val="tx2">
                  <a:lumMod val="50000"/>
                </a:schemeClr>
              </a:solidFill>
              <a:latin typeface="Ravie" pitchFamily="82" charset="0"/>
            </a:endParaRPr>
          </a:p>
          <a:p>
            <a:pPr algn="ctr"/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exam _____ </a:t>
            </a:r>
            <a:r>
              <a:rPr lang="fr-FR" sz="36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Monday</a:t>
            </a:r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.</a:t>
            </a:r>
            <a:endParaRPr lang="fr-FR" sz="3600" dirty="0">
              <a:solidFill>
                <a:schemeClr val="tx2">
                  <a:lumMod val="50000"/>
                </a:schemeClr>
              </a:solidFill>
              <a:latin typeface="Ravie" pitchFamily="82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203848" y="5301208"/>
            <a:ext cx="38884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solidFill>
                  <a:srgbClr val="FF0000"/>
                </a:solidFill>
                <a:latin typeface="Ravie" pitchFamily="82" charset="0"/>
              </a:rPr>
              <a:t>on</a:t>
            </a:r>
            <a:endParaRPr lang="fr-FR" sz="40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20482" name="Picture 2" descr="C:\Users\Utilisateur\AppData\Local\Microsoft\Windows\Temporary Internet Files\Content.IE5\LVL42UWD\MC90008903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1795882" cy="172364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395536" y="4869160"/>
            <a:ext cx="8496944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The exam </a:t>
            </a:r>
            <a:r>
              <a:rPr lang="fr-FR" sz="36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lasted</a:t>
            </a:r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</a:t>
            </a:r>
          </a:p>
          <a:p>
            <a:pPr algn="ctr"/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______ </a:t>
            </a:r>
            <a:r>
              <a:rPr lang="fr-FR" sz="36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three</a:t>
            </a:r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hours</a:t>
            </a:r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.</a:t>
            </a:r>
            <a:endParaRPr lang="fr-FR" sz="3600" dirty="0">
              <a:solidFill>
                <a:schemeClr val="tx2">
                  <a:lumMod val="50000"/>
                </a:schemeClr>
              </a:solidFill>
              <a:latin typeface="Ravie" pitchFamily="82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619672" y="5301208"/>
            <a:ext cx="38884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solidFill>
                  <a:srgbClr val="FF0000"/>
                </a:solidFill>
                <a:latin typeface="Ravie" pitchFamily="82" charset="0"/>
              </a:rPr>
              <a:t>for</a:t>
            </a:r>
            <a:endParaRPr lang="fr-FR" sz="40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20482" name="Picture 2" descr="C:\Users\Utilisateur\AppData\Local\Microsoft\Windows\Temporary Internet Files\Content.IE5\LVL42UWD\MC90008903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1795882" cy="172364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395536" y="4869160"/>
            <a:ext cx="8496944" cy="17543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6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They</a:t>
            </a:r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should</a:t>
            </a:r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have the </a:t>
            </a:r>
          </a:p>
          <a:p>
            <a:pPr algn="ctr"/>
            <a:r>
              <a:rPr lang="fr-FR" sz="36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results</a:t>
            </a:r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_______ the </a:t>
            </a:r>
            <a:r>
              <a:rPr lang="fr-FR" sz="36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month</a:t>
            </a:r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.</a:t>
            </a:r>
            <a:endParaRPr lang="fr-FR" sz="3600" dirty="0">
              <a:solidFill>
                <a:schemeClr val="tx2">
                  <a:lumMod val="50000"/>
                </a:schemeClr>
              </a:solidFill>
              <a:latin typeface="Ravie" pitchFamily="82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995936" y="5301208"/>
            <a:ext cx="38884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err="1" smtClean="0">
                <a:solidFill>
                  <a:srgbClr val="FF0000"/>
                </a:solidFill>
                <a:latin typeface="Ravie" pitchFamily="82" charset="0"/>
              </a:rPr>
              <a:t>within</a:t>
            </a:r>
            <a:endParaRPr lang="fr-FR" sz="40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20482" name="Picture 2" descr="C:\Users\Utilisateur\AppData\Local\Microsoft\Windows\Temporary Internet Files\Content.IE5\LVL42UWD\MC90008903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1795882" cy="172364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395536" y="4869160"/>
            <a:ext cx="8496944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_______ the exam a </a:t>
            </a:r>
            <a:r>
              <a:rPr lang="fr-FR" sz="36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bird</a:t>
            </a:r>
            <a:endParaRPr lang="fr-FR" sz="3600" dirty="0" smtClean="0">
              <a:solidFill>
                <a:schemeClr val="tx2">
                  <a:lumMod val="50000"/>
                </a:schemeClr>
              </a:solidFill>
              <a:latin typeface="Ravie" pitchFamily="82" charset="0"/>
            </a:endParaRPr>
          </a:p>
          <a:p>
            <a:pPr algn="ctr"/>
            <a:r>
              <a:rPr lang="fr-FR" sz="36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flew</a:t>
            </a:r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in the </a:t>
            </a:r>
            <a:r>
              <a:rPr lang="fr-FR" sz="36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window</a:t>
            </a:r>
            <a:r>
              <a:rPr lang="fr-FR" sz="36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.</a:t>
            </a:r>
            <a:endParaRPr lang="fr-FR" sz="3600" dirty="0">
              <a:solidFill>
                <a:schemeClr val="tx2">
                  <a:lumMod val="50000"/>
                </a:schemeClr>
              </a:solidFill>
              <a:latin typeface="Ravie" pitchFamily="82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827584" y="4653136"/>
            <a:ext cx="38884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err="1" smtClean="0">
                <a:solidFill>
                  <a:srgbClr val="FF0000"/>
                </a:solidFill>
                <a:latin typeface="Ravie" pitchFamily="82" charset="0"/>
              </a:rPr>
              <a:t>During</a:t>
            </a:r>
            <a:endParaRPr lang="fr-FR" sz="40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20482" name="Picture 2" descr="C:\Users\Utilisateur\AppData\Local\Microsoft\Windows\Temporary Internet Files\Content.IE5\LVL42UWD\MC90008903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1795882" cy="172364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395536" y="4437112"/>
            <a:ext cx="8496944" cy="13234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40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I’ll</a:t>
            </a:r>
            <a:r>
              <a:rPr lang="fr-FR" sz="40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</a:t>
            </a:r>
            <a:r>
              <a:rPr lang="fr-FR" sz="40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be</a:t>
            </a:r>
            <a:r>
              <a:rPr lang="fr-FR" sz="40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</a:t>
            </a:r>
            <a:r>
              <a:rPr lang="fr-FR" sz="40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staying</a:t>
            </a:r>
            <a:r>
              <a:rPr lang="fr-FR" sz="40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in Madrid ____ July ____ August.</a:t>
            </a:r>
            <a:endParaRPr lang="fr-FR" sz="4000" dirty="0">
              <a:solidFill>
                <a:schemeClr val="tx2">
                  <a:lumMod val="50000"/>
                </a:schemeClr>
              </a:solidFill>
              <a:latin typeface="Ravie" pitchFamily="82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95536" y="5013176"/>
            <a:ext cx="38884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err="1" smtClean="0">
                <a:solidFill>
                  <a:srgbClr val="FF0000"/>
                </a:solidFill>
                <a:latin typeface="Ravie" pitchFamily="82" charset="0"/>
              </a:rPr>
              <a:t>from</a:t>
            </a:r>
            <a:endParaRPr lang="fr-FR" sz="4000" dirty="0">
              <a:solidFill>
                <a:srgbClr val="FF0000"/>
              </a:solidFill>
              <a:latin typeface="Ravie" pitchFamily="82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139952" y="5013176"/>
            <a:ext cx="38884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solidFill>
                  <a:srgbClr val="FF0000"/>
                </a:solidFill>
                <a:latin typeface="Ravie" pitchFamily="82" charset="0"/>
              </a:rPr>
              <a:t>to</a:t>
            </a:r>
            <a:endParaRPr lang="fr-FR" sz="40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3074" name="Picture 2" descr="C:\Users\Utilisateur\AppData\Local\Microsoft\Windows\Temporary Internet Files\Content.IE5\RXPTVUJI\MC90043435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1841500" cy="159702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395536" y="4437112"/>
            <a:ext cx="8496944" cy="19389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I must finish painting the </a:t>
            </a:r>
            <a:r>
              <a:rPr lang="fr-FR" sz="40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kitchen</a:t>
            </a:r>
            <a:r>
              <a:rPr lang="fr-FR" sz="40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______ </a:t>
            </a:r>
          </a:p>
          <a:p>
            <a:pPr algn="ctr"/>
            <a:r>
              <a:rPr lang="fr-FR" sz="40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a </a:t>
            </a:r>
            <a:r>
              <a:rPr lang="fr-FR" sz="40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month</a:t>
            </a:r>
            <a:r>
              <a:rPr lang="fr-FR" sz="40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.</a:t>
            </a:r>
            <a:endParaRPr lang="fr-FR" sz="4000" dirty="0">
              <a:solidFill>
                <a:schemeClr val="tx2">
                  <a:lumMod val="50000"/>
                </a:schemeClr>
              </a:solidFill>
              <a:latin typeface="Ravie" pitchFamily="82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436096" y="5013176"/>
            <a:ext cx="38884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err="1" smtClean="0">
                <a:solidFill>
                  <a:srgbClr val="FF0000"/>
                </a:solidFill>
                <a:latin typeface="Ravie" pitchFamily="82" charset="0"/>
              </a:rPr>
              <a:t>within</a:t>
            </a:r>
            <a:endParaRPr lang="fr-FR" sz="40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4098" name="Picture 2" descr="C:\Users\Utilisateur\AppData\Local\Microsoft\Windows\Temporary Internet Files\Content.IE5\0TY1M3QR\MC90023240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165324">
            <a:off x="320300" y="345865"/>
            <a:ext cx="2826190" cy="129313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395536" y="4437112"/>
            <a:ext cx="8496944" cy="13234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40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They</a:t>
            </a:r>
            <a:r>
              <a:rPr lang="fr-FR" sz="40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</a:t>
            </a:r>
            <a:r>
              <a:rPr lang="fr-FR" sz="40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should</a:t>
            </a:r>
            <a:r>
              <a:rPr lang="fr-FR" sz="40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</a:t>
            </a:r>
            <a:r>
              <a:rPr lang="fr-FR" sz="40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be</a:t>
            </a:r>
            <a:r>
              <a:rPr lang="fr-FR" sz="40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</a:t>
            </a:r>
            <a:r>
              <a:rPr lang="fr-FR" sz="40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arriving</a:t>
            </a:r>
            <a:r>
              <a:rPr lang="fr-FR" sz="40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_____ Saturday.</a:t>
            </a:r>
            <a:endParaRPr lang="fr-FR" sz="4000" dirty="0">
              <a:solidFill>
                <a:schemeClr val="tx2">
                  <a:lumMod val="50000"/>
                </a:schemeClr>
              </a:solidFill>
              <a:latin typeface="Ravie" pitchFamily="82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835696" y="4941168"/>
            <a:ext cx="38884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solidFill>
                  <a:srgbClr val="FF0000"/>
                </a:solidFill>
                <a:latin typeface="Ravie" pitchFamily="82" charset="0"/>
              </a:rPr>
              <a:t>on</a:t>
            </a:r>
            <a:endParaRPr lang="fr-FR" sz="40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5122" name="Picture 2" descr="C:\Users\Utilisateur\AppData\Local\Microsoft\Windows\Temporary Internet Files\Content.IE5\53EBHVBY\MC90029775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1829714" cy="172547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395536" y="4437112"/>
            <a:ext cx="8496944" cy="13234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40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His</a:t>
            </a:r>
            <a:r>
              <a:rPr lang="fr-FR" sz="40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son </a:t>
            </a:r>
            <a:r>
              <a:rPr lang="fr-FR" sz="40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was</a:t>
            </a:r>
            <a:r>
              <a:rPr lang="fr-FR" sz="40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</a:t>
            </a:r>
            <a:r>
              <a:rPr lang="fr-FR" sz="40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born</a:t>
            </a:r>
            <a:endParaRPr lang="fr-FR" sz="4000" dirty="0" smtClean="0">
              <a:solidFill>
                <a:schemeClr val="tx2">
                  <a:lumMod val="50000"/>
                </a:schemeClr>
              </a:solidFill>
              <a:latin typeface="Ravie" pitchFamily="82" charset="0"/>
            </a:endParaRPr>
          </a:p>
          <a:p>
            <a:pPr algn="ctr"/>
            <a:r>
              <a:rPr lang="fr-FR" sz="40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___1970.</a:t>
            </a:r>
            <a:endParaRPr lang="fr-FR" sz="4000" dirty="0">
              <a:solidFill>
                <a:schemeClr val="tx2">
                  <a:lumMod val="50000"/>
                </a:schemeClr>
              </a:solidFill>
              <a:latin typeface="Ravie" pitchFamily="82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347864" y="5013176"/>
            <a:ext cx="38884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solidFill>
                  <a:srgbClr val="FF0000"/>
                </a:solidFill>
                <a:latin typeface="Ravie" pitchFamily="82" charset="0"/>
              </a:rPr>
              <a:t>in</a:t>
            </a:r>
            <a:endParaRPr lang="fr-FR" sz="40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6146" name="Picture 2" descr="C:\Users\Utilisateur\AppData\Local\Microsoft\Windows\Temporary Internet Files\Content.IE5\LVL42UWD\MC90035875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1836115" cy="161208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395536" y="4437112"/>
            <a:ext cx="8496944" cy="13234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The </a:t>
            </a:r>
            <a:r>
              <a:rPr lang="fr-FR" sz="40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play</a:t>
            </a:r>
            <a:r>
              <a:rPr lang="fr-FR" sz="40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</a:t>
            </a:r>
            <a:r>
              <a:rPr lang="fr-FR" sz="40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starts</a:t>
            </a:r>
            <a:r>
              <a:rPr lang="fr-FR" sz="40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</a:t>
            </a:r>
          </a:p>
          <a:p>
            <a:pPr algn="ctr"/>
            <a:r>
              <a:rPr lang="fr-FR" sz="40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____ 8 </a:t>
            </a:r>
            <a:r>
              <a:rPr lang="fr-FR" sz="40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o’clock</a:t>
            </a:r>
            <a:r>
              <a:rPr lang="fr-FR" sz="40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.</a:t>
            </a:r>
            <a:endParaRPr lang="fr-FR" sz="4000" dirty="0">
              <a:solidFill>
                <a:schemeClr val="tx2">
                  <a:lumMod val="50000"/>
                </a:schemeClr>
              </a:solidFill>
              <a:latin typeface="Ravie" pitchFamily="82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339752" y="5013176"/>
            <a:ext cx="38884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err="1" smtClean="0">
                <a:solidFill>
                  <a:srgbClr val="FF0000"/>
                </a:solidFill>
                <a:latin typeface="Ravie" pitchFamily="82" charset="0"/>
              </a:rPr>
              <a:t>at</a:t>
            </a:r>
            <a:endParaRPr lang="fr-FR" sz="40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7170" name="Picture 2" descr="C:\Users\Utilisateur\AppData\Local\Microsoft\Windows\Temporary Internet Files\Content.IE5\53EBHVBY\MC90003638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1828800" cy="18288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395536" y="4437112"/>
            <a:ext cx="8496944" cy="13234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40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They’ve</a:t>
            </a:r>
            <a:r>
              <a:rPr lang="fr-FR" sz="40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been shopping </a:t>
            </a:r>
          </a:p>
          <a:p>
            <a:pPr algn="ctr"/>
            <a:r>
              <a:rPr lang="fr-FR" sz="40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_______ </a:t>
            </a:r>
            <a:r>
              <a:rPr lang="fr-FR" sz="40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lunchtime</a:t>
            </a:r>
            <a:r>
              <a:rPr lang="fr-FR" sz="40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.</a:t>
            </a:r>
            <a:endParaRPr lang="fr-FR" sz="4000" dirty="0">
              <a:solidFill>
                <a:schemeClr val="tx2">
                  <a:lumMod val="50000"/>
                </a:schemeClr>
              </a:solidFill>
              <a:latin typeface="Ravie" pitchFamily="82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475656" y="5013176"/>
            <a:ext cx="38884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err="1" smtClean="0">
                <a:solidFill>
                  <a:srgbClr val="FF0000"/>
                </a:solidFill>
                <a:latin typeface="Ravie" pitchFamily="82" charset="0"/>
              </a:rPr>
              <a:t>since</a:t>
            </a:r>
            <a:endParaRPr lang="fr-FR" sz="40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8194" name="Picture 2" descr="C:\Users\Utilisateur\AppData\Local\Microsoft\Windows\Temporary Internet Files\Content.IE5\LVL42UWD\MC90037112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32656"/>
            <a:ext cx="1702613" cy="175839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395536" y="4437112"/>
            <a:ext cx="8496944" cy="13234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40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She’s</a:t>
            </a:r>
            <a:r>
              <a:rPr lang="fr-FR" sz="40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been </a:t>
            </a:r>
            <a:r>
              <a:rPr lang="fr-FR" sz="40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fishing</a:t>
            </a:r>
            <a:r>
              <a:rPr lang="fr-FR" sz="40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</a:t>
            </a:r>
          </a:p>
          <a:p>
            <a:pPr algn="ctr"/>
            <a:r>
              <a:rPr lang="fr-FR" sz="40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_____ </a:t>
            </a:r>
            <a:r>
              <a:rPr lang="fr-FR" sz="40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two</a:t>
            </a:r>
            <a:r>
              <a:rPr lang="fr-FR" sz="40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 </a:t>
            </a:r>
            <a:r>
              <a:rPr lang="fr-FR" sz="4000" dirty="0" err="1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hours</a:t>
            </a:r>
            <a:r>
              <a:rPr lang="fr-FR" sz="4000" dirty="0" smtClean="0">
                <a:solidFill>
                  <a:schemeClr val="tx2">
                    <a:lumMod val="50000"/>
                  </a:schemeClr>
                </a:solidFill>
                <a:latin typeface="Ravie" pitchFamily="82" charset="0"/>
              </a:rPr>
              <a:t>.</a:t>
            </a:r>
            <a:endParaRPr lang="fr-FR" sz="4000" dirty="0">
              <a:solidFill>
                <a:schemeClr val="tx2">
                  <a:lumMod val="50000"/>
                </a:schemeClr>
              </a:solidFill>
              <a:latin typeface="Ravie" pitchFamily="82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691680" y="4941168"/>
            <a:ext cx="38884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solidFill>
                  <a:srgbClr val="FF0000"/>
                </a:solidFill>
                <a:latin typeface="Ravie" pitchFamily="82" charset="0"/>
              </a:rPr>
              <a:t>for</a:t>
            </a:r>
            <a:endParaRPr lang="fr-FR" sz="4000" dirty="0">
              <a:solidFill>
                <a:srgbClr val="FF0000"/>
              </a:solidFill>
              <a:latin typeface="Ravie" pitchFamily="82" charset="0"/>
            </a:endParaRPr>
          </a:p>
        </p:txBody>
      </p:sp>
      <p:pic>
        <p:nvPicPr>
          <p:cNvPr id="9219" name="Picture 3" descr="C:\Users\Utilisateur\AppData\Local\Microsoft\Windows\Temporary Internet Files\Content.IE5\LVL42UWD\MC90038336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32656"/>
            <a:ext cx="1817827" cy="145481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255</Words>
  <Application>Microsoft Office PowerPoint</Application>
  <PresentationFormat>On-screen Show (4:3)</PresentationFormat>
  <Paragraphs>73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MOURNARD</dc:creator>
  <cp:lastModifiedBy>Gareth Pitchford</cp:lastModifiedBy>
  <cp:revision>14</cp:revision>
  <dcterms:created xsi:type="dcterms:W3CDTF">2010-12-14T15:38:59Z</dcterms:created>
  <dcterms:modified xsi:type="dcterms:W3CDTF">2013-04-11T10:27:55Z</dcterms:modified>
</cp:coreProperties>
</file>