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3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FF0000"/>
    <a:srgbClr val="CC6600"/>
    <a:srgbClr val="00FF00"/>
    <a:srgbClr val="00FFCC"/>
    <a:srgbClr val="FF99CC"/>
    <a:srgbClr val="FF66CC"/>
    <a:srgbClr val="FF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01671-3325-4D4E-83DC-73EB4F0E1D0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5BAFF-C832-4EC6-87F6-EFD4505DE45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BA331-980D-4C41-80EA-6AA905B83043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03C8B-FF3C-4893-AE50-F0236002D7E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B42D8-1AE1-4310-B868-9181CC31D16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BD9-8D88-4F08-A8E5-1600B3602B2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965D2-EB27-40EA-BB46-680D51852593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65E26-05B5-452D-B0C7-4901EC89CB8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D2D09-8BA6-41A0-A5EE-65E724B782E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FE72B-3B77-4328-8B90-2FA3FB889DC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2F3C-2452-4D02-A727-DF94793EF391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7EFAA-BCA3-4D69-BF00-CFC9D4BAADD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D013E-3CF5-4A5B-8CD4-19828B245E3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D5091-C37D-4441-9D9D-B9EBA54E4FC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29B40-0AC2-4D3B-A855-14F2258A2DF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95F75-5D0A-4D6E-8A9F-8790E44B486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8EB4A-AA8D-4883-B2AF-F480972338A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631FF-D7A7-4AF6-8573-EE53978EFBC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7B672-07C6-46DD-A81B-376AF04847F6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3AA42-A93F-4127-92F6-CADD6208FF0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CF46-96A8-45AF-9668-AA1F858667C3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EEAEA-BD36-421A-A5E4-CCC1EC7AB40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440F7A-2D59-45DA-90A7-060A137836B8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497FC9-1E0C-43C0-9ADA-984256C5305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468313" y="188913"/>
            <a:ext cx="3598862" cy="3240087"/>
          </a:xfrm>
          <a:prstGeom prst="star7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Étoile à 7 branches 7"/>
          <p:cNvSpPr/>
          <p:nvPr/>
        </p:nvSpPr>
        <p:spPr>
          <a:xfrm>
            <a:off x="395288" y="3429000"/>
            <a:ext cx="3600450" cy="3240088"/>
          </a:xfrm>
          <a:prstGeom prst="star7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Étoile à 7 branches 8"/>
          <p:cNvSpPr/>
          <p:nvPr/>
        </p:nvSpPr>
        <p:spPr>
          <a:xfrm>
            <a:off x="4788024" y="3429000"/>
            <a:ext cx="3600450" cy="3240088"/>
          </a:xfrm>
          <a:prstGeom prst="star7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Étoile à 7 branches 9"/>
          <p:cNvSpPr/>
          <p:nvPr/>
        </p:nvSpPr>
        <p:spPr>
          <a:xfrm>
            <a:off x="4787900" y="188913"/>
            <a:ext cx="3600450" cy="3240087"/>
          </a:xfrm>
          <a:prstGeom prst="star7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1811119" y="-171400"/>
            <a:ext cx="5185010" cy="42473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Prepositions</a:t>
            </a:r>
            <a:endParaRPr lang="fr-FR" sz="54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of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54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time</a:t>
            </a:r>
            <a:endParaRPr lang="fr-FR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71600" y="1844824"/>
            <a:ext cx="260571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Saturday</a:t>
            </a:r>
            <a:endParaRPr lang="fr-FR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75656" y="5229200"/>
            <a:ext cx="144783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June</a:t>
            </a:r>
            <a:endParaRPr lang="fr-FR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48064" y="5013176"/>
            <a:ext cx="285571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Christmas</a:t>
            </a:r>
            <a:endParaRPr lang="fr-FR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64088" y="1484784"/>
            <a:ext cx="2377126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the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weekend</a:t>
            </a:r>
            <a:endParaRPr lang="fr-FR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1547664" y="1124744"/>
            <a:ext cx="1439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Snap ITC" pitchFamily="82" charset="0"/>
              </a:rPr>
              <a:t>on </a:t>
            </a:r>
            <a:endParaRPr lang="fr-FR" sz="3600" dirty="0">
              <a:solidFill>
                <a:schemeClr val="bg1"/>
              </a:solidFill>
              <a:latin typeface="Snap ITC" pitchFamily="82" charset="0"/>
            </a:endParaRP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5724128" y="908720"/>
            <a:ext cx="1441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err="1" smtClean="0">
                <a:solidFill>
                  <a:schemeClr val="bg1"/>
                </a:solidFill>
                <a:latin typeface="Snap ITC" pitchFamily="82" charset="0"/>
              </a:rPr>
              <a:t>at</a:t>
            </a:r>
            <a:endParaRPr lang="fr-FR" sz="3600" dirty="0">
              <a:solidFill>
                <a:schemeClr val="bg1"/>
              </a:solidFill>
              <a:latin typeface="Snap ITC" pitchFamily="82" charset="0"/>
            </a:endParaRP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1259632" y="4509120"/>
            <a:ext cx="19446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Snap ITC" pitchFamily="82" charset="0"/>
              </a:rPr>
              <a:t>in</a:t>
            </a:r>
            <a:endParaRPr lang="fr-FR" sz="3600" dirty="0">
              <a:solidFill>
                <a:schemeClr val="bg1"/>
              </a:solidFill>
              <a:latin typeface="Snap ITC" pitchFamily="82" charset="0"/>
            </a:endParaRP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5868144" y="4221088"/>
            <a:ext cx="14398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err="1" smtClean="0">
                <a:solidFill>
                  <a:schemeClr val="bg1"/>
                </a:solidFill>
                <a:latin typeface="Snap ITC" pitchFamily="82" charset="0"/>
              </a:rPr>
              <a:t>at</a:t>
            </a:r>
            <a:endParaRPr lang="fr-FR" sz="3600" dirty="0">
              <a:solidFill>
                <a:schemeClr val="bg1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0" y="0"/>
            <a:ext cx="8964488" cy="6669360"/>
          </a:xfrm>
          <a:prstGeom prst="star7">
            <a:avLst/>
          </a:prstGeom>
          <a:solidFill>
            <a:srgbClr val="00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4000" dirty="0" smtClean="0">
              <a:solidFill>
                <a:srgbClr val="FF0000"/>
              </a:solidFill>
              <a:latin typeface="Kristen ITC" pitchFamily="66" charset="0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His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birthday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is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 ____ </a:t>
            </a: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December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.  </a:t>
            </a: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It’s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 ___ the 25th </a:t>
            </a: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so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he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gets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 a lot of </a:t>
            </a: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presents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 ___ Christmas.</a:t>
            </a:r>
            <a:endParaRPr lang="fr-FR" sz="40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5796136" y="1484784"/>
            <a:ext cx="12959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0000FF"/>
                </a:solidFill>
                <a:latin typeface="Snap ITC" pitchFamily="82" charset="0"/>
              </a:rPr>
              <a:t>in</a:t>
            </a:r>
            <a:endParaRPr lang="fr-FR" sz="3600" dirty="0">
              <a:solidFill>
                <a:srgbClr val="0000FF"/>
              </a:solidFill>
              <a:latin typeface="Snap ITC" pitchFamily="82" charset="0"/>
            </a:endParaRP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5796136" y="2420888"/>
            <a:ext cx="140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0000FF"/>
                </a:solidFill>
                <a:latin typeface="Snap ITC" pitchFamily="82" charset="0"/>
              </a:rPr>
              <a:t>on</a:t>
            </a:r>
            <a:endParaRPr lang="fr-FR" sz="3600" dirty="0">
              <a:solidFill>
                <a:srgbClr val="0000FF"/>
              </a:solidFill>
              <a:latin typeface="Snap ITC" pitchFamily="82" charset="0"/>
            </a:endParaRP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2339752" y="5157192"/>
            <a:ext cx="140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0000FF"/>
                </a:solidFill>
                <a:latin typeface="Snap ITC" pitchFamily="82" charset="0"/>
              </a:rPr>
              <a:t>at</a:t>
            </a:r>
            <a:endParaRPr lang="fr-FR" sz="3600" dirty="0">
              <a:solidFill>
                <a:srgbClr val="0000FF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79512" y="188640"/>
            <a:ext cx="8784976" cy="64807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4000" dirty="0" smtClean="0">
              <a:solidFill>
                <a:srgbClr val="FF0000"/>
              </a:solidFill>
              <a:latin typeface="Kristen ITC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rgbClr val="0000FF"/>
                </a:solidFill>
                <a:latin typeface="Jokerman" pitchFamily="82" charset="0"/>
              </a:rPr>
              <a:t>Answer</a:t>
            </a:r>
            <a:r>
              <a:rPr lang="fr-FR" sz="3200" dirty="0" smtClean="0">
                <a:solidFill>
                  <a:srgbClr val="0000FF"/>
                </a:solidFill>
                <a:latin typeface="Jokerman" pitchFamily="82" charset="0"/>
              </a:rPr>
              <a:t> </a:t>
            </a:r>
            <a:r>
              <a:rPr lang="fr-FR" sz="3200" dirty="0" err="1" smtClean="0">
                <a:solidFill>
                  <a:srgbClr val="0000FF"/>
                </a:solidFill>
                <a:latin typeface="Jokerman" pitchFamily="82" charset="0"/>
              </a:rPr>
              <a:t>these</a:t>
            </a:r>
            <a:r>
              <a:rPr lang="fr-FR" sz="3200" dirty="0" smtClean="0">
                <a:solidFill>
                  <a:srgbClr val="0000FF"/>
                </a:solidFill>
                <a:latin typeface="Jokerman" pitchFamily="82" charset="0"/>
              </a:rPr>
              <a:t> questions: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 smtClean="0">
              <a:solidFill>
                <a:srgbClr val="FF0000"/>
              </a:solidFill>
              <a:latin typeface="Jokerman" pitchFamily="82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When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 do </a:t>
            </a: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you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 have PE? ______________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When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does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your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school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 finish? ________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When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 do </a:t>
            </a: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you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watch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television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? ________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When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 are the long </a:t>
            </a: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school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holidays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? ____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When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is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your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  <a:latin typeface="Kristen ITC" pitchFamily="66" charset="0"/>
              </a:rPr>
              <a:t>birthday</a:t>
            </a:r>
            <a:r>
              <a:rPr lang="fr-FR" sz="3200" dirty="0" smtClean="0">
                <a:solidFill>
                  <a:srgbClr val="FF0000"/>
                </a:solidFill>
                <a:latin typeface="Kristen ITC" pitchFamily="66" charset="0"/>
              </a:rPr>
              <a:t>? _________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 smtClean="0">
              <a:solidFill>
                <a:srgbClr val="FF0000"/>
              </a:solidFill>
              <a:latin typeface="Kristen ITC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5220072" y="2060848"/>
            <a:ext cx="27716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0000FF"/>
                </a:solidFill>
                <a:latin typeface="Snap ITC" pitchFamily="82" charset="0"/>
              </a:rPr>
              <a:t>on ….</a:t>
            </a:r>
            <a:endParaRPr lang="fr-FR" sz="3600" dirty="0">
              <a:solidFill>
                <a:srgbClr val="0000FF"/>
              </a:solidFill>
              <a:latin typeface="Snap ITC" pitchFamily="82" charset="0"/>
            </a:endParaRP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6588224" y="2708920"/>
            <a:ext cx="20870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0000FF"/>
                </a:solidFill>
                <a:latin typeface="Snap ITC" pitchFamily="82" charset="0"/>
              </a:rPr>
              <a:t>at</a:t>
            </a:r>
            <a:r>
              <a:rPr lang="fr-FR" sz="3600" dirty="0" smtClean="0">
                <a:solidFill>
                  <a:srgbClr val="0000FF"/>
                </a:solidFill>
                <a:latin typeface="Snap ITC" pitchFamily="82" charset="0"/>
              </a:rPr>
              <a:t> ….</a:t>
            </a:r>
            <a:endParaRPr lang="fr-FR" sz="3600" dirty="0">
              <a:solidFill>
                <a:srgbClr val="0000FF"/>
              </a:solidFill>
              <a:latin typeface="Snap ITC" pitchFamily="82" charset="0"/>
            </a:endParaRP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6804248" y="3501008"/>
            <a:ext cx="21590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0000FF"/>
                </a:solidFill>
                <a:latin typeface="Snap ITC" pitchFamily="82" charset="0"/>
              </a:rPr>
              <a:t>in ….</a:t>
            </a:r>
            <a:endParaRPr lang="fr-FR" sz="3600" dirty="0">
              <a:solidFill>
                <a:srgbClr val="0000FF"/>
              </a:solidFill>
              <a:latin typeface="Snap ITC" pitchFamily="82" charset="0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7236296" y="4293096"/>
            <a:ext cx="21590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0000FF"/>
                </a:solidFill>
                <a:latin typeface="Snap ITC" pitchFamily="82" charset="0"/>
              </a:rPr>
              <a:t>in ….</a:t>
            </a:r>
            <a:endParaRPr lang="fr-FR" sz="3600" dirty="0">
              <a:solidFill>
                <a:srgbClr val="0000FF"/>
              </a:solidFill>
              <a:latin typeface="Snap ITC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148064" y="4941168"/>
            <a:ext cx="360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0000FF"/>
                </a:solidFill>
                <a:latin typeface="Snap ITC" pitchFamily="82" charset="0"/>
              </a:rPr>
              <a:t>in …. on ….</a:t>
            </a:r>
            <a:endParaRPr lang="fr-FR" sz="3600" dirty="0">
              <a:solidFill>
                <a:srgbClr val="0000FF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468313" y="188913"/>
            <a:ext cx="3598862" cy="3240087"/>
          </a:xfrm>
          <a:prstGeom prst="star7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Étoile à 7 branches 7"/>
          <p:cNvSpPr/>
          <p:nvPr/>
        </p:nvSpPr>
        <p:spPr>
          <a:xfrm>
            <a:off x="395288" y="3429000"/>
            <a:ext cx="3600450" cy="3240088"/>
          </a:xfrm>
          <a:prstGeom prst="star7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Étoile à 7 branches 8"/>
          <p:cNvSpPr/>
          <p:nvPr/>
        </p:nvSpPr>
        <p:spPr>
          <a:xfrm>
            <a:off x="4787900" y="3429000"/>
            <a:ext cx="3600450" cy="3240088"/>
          </a:xfrm>
          <a:prstGeom prst="star7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Étoile à 7 branches 9"/>
          <p:cNvSpPr/>
          <p:nvPr/>
        </p:nvSpPr>
        <p:spPr>
          <a:xfrm>
            <a:off x="4787900" y="188913"/>
            <a:ext cx="3600450" cy="3240087"/>
          </a:xfrm>
          <a:prstGeom prst="star7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1187624" y="1484784"/>
            <a:ext cx="2169312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the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evening</a:t>
            </a:r>
            <a:endParaRPr lang="fr-FR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59632" y="4941168"/>
            <a:ext cx="1816075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20th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March</a:t>
            </a:r>
            <a:endParaRPr lang="fr-FR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96136" y="5373216"/>
            <a:ext cx="155940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1999</a:t>
            </a:r>
            <a:endParaRPr lang="fr-FR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868144" y="2132856"/>
            <a:ext cx="155683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night</a:t>
            </a:r>
            <a:endParaRPr lang="fr-FR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1475656" y="908720"/>
            <a:ext cx="1439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smtClean="0">
                <a:solidFill>
                  <a:srgbClr val="0070C0"/>
                </a:solidFill>
                <a:latin typeface="Snap ITC" pitchFamily="82" charset="0"/>
              </a:rPr>
              <a:t>in</a:t>
            </a:r>
            <a:endParaRPr lang="fr-FR" sz="3600" dirty="0">
              <a:solidFill>
                <a:srgbClr val="0070C0"/>
              </a:solidFill>
              <a:latin typeface="Snap ITC" pitchFamily="82" charset="0"/>
            </a:endParaRP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5868144" y="1268760"/>
            <a:ext cx="1441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0070C0"/>
                </a:solidFill>
                <a:latin typeface="Snap ITC" pitchFamily="82" charset="0"/>
              </a:rPr>
              <a:t>at</a:t>
            </a:r>
            <a:endParaRPr lang="fr-FR" sz="3600" dirty="0">
              <a:solidFill>
                <a:srgbClr val="0070C0"/>
              </a:solidFill>
              <a:latin typeface="Snap ITC" pitchFamily="82" charset="0"/>
            </a:endParaRP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1187624" y="4365104"/>
            <a:ext cx="19446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smtClean="0">
                <a:solidFill>
                  <a:srgbClr val="0070C0"/>
                </a:solidFill>
                <a:latin typeface="Snap ITC" pitchFamily="82" charset="0"/>
              </a:rPr>
              <a:t>on</a:t>
            </a:r>
            <a:endParaRPr lang="fr-FR" sz="3600" dirty="0">
              <a:solidFill>
                <a:srgbClr val="0070C0"/>
              </a:solidFill>
              <a:latin typeface="Snap ITC" pitchFamily="82" charset="0"/>
            </a:endParaRP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5652120" y="4653136"/>
            <a:ext cx="18002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smtClean="0">
                <a:solidFill>
                  <a:srgbClr val="0070C0"/>
                </a:solidFill>
                <a:latin typeface="Snap ITC" pitchFamily="82" charset="0"/>
              </a:rPr>
              <a:t>in</a:t>
            </a:r>
            <a:endParaRPr lang="fr-FR" sz="3600" dirty="0">
              <a:solidFill>
                <a:srgbClr val="0070C0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468313" y="188913"/>
            <a:ext cx="3598862" cy="3240087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Étoile à 7 branches 7"/>
          <p:cNvSpPr/>
          <p:nvPr/>
        </p:nvSpPr>
        <p:spPr>
          <a:xfrm>
            <a:off x="395288" y="3429000"/>
            <a:ext cx="3600450" cy="3240088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Étoile à 7 branches 8"/>
          <p:cNvSpPr/>
          <p:nvPr/>
        </p:nvSpPr>
        <p:spPr>
          <a:xfrm>
            <a:off x="4787900" y="3429000"/>
            <a:ext cx="3600450" cy="3240088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Étoile à 7 branches 9"/>
          <p:cNvSpPr/>
          <p:nvPr/>
        </p:nvSpPr>
        <p:spPr>
          <a:xfrm>
            <a:off x="4787900" y="188913"/>
            <a:ext cx="3600450" cy="3240087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1331640" y="1700808"/>
            <a:ext cx="1844224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the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spring</a:t>
            </a:r>
            <a:endParaRPr lang="fr-FR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7584" y="4581128"/>
            <a:ext cx="276267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the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afternoon</a:t>
            </a:r>
            <a:endParaRPr lang="fr-FR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36096" y="4653136"/>
            <a:ext cx="215244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Easter</a:t>
            </a:r>
            <a:endParaRPr lang="fr-FR" sz="36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Monday</a:t>
            </a:r>
            <a:endParaRPr lang="fr-FR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52120" y="1628800"/>
            <a:ext cx="1920461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6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o’clock</a:t>
            </a:r>
            <a:endParaRPr lang="fr-FR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1475656" y="980728"/>
            <a:ext cx="1439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smtClean="0">
                <a:solidFill>
                  <a:srgbClr val="7030A0"/>
                </a:solidFill>
                <a:latin typeface="Snap ITC" pitchFamily="82" charset="0"/>
              </a:rPr>
              <a:t>in</a:t>
            </a:r>
            <a:endParaRPr lang="fr-FR" sz="3600" dirty="0">
              <a:solidFill>
                <a:srgbClr val="7030A0"/>
              </a:solidFill>
              <a:latin typeface="Snap ITC" pitchFamily="82" charset="0"/>
            </a:endParaRP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5796136" y="980728"/>
            <a:ext cx="1441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7030A0"/>
                </a:solidFill>
                <a:latin typeface="Snap ITC" pitchFamily="82" charset="0"/>
              </a:rPr>
              <a:t>at</a:t>
            </a:r>
            <a:endParaRPr lang="fr-FR" sz="3600" dirty="0">
              <a:solidFill>
                <a:srgbClr val="7030A0"/>
              </a:solidFill>
              <a:latin typeface="Snap ITC" pitchFamily="82" charset="0"/>
            </a:endParaRP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1187624" y="4005064"/>
            <a:ext cx="19446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smtClean="0">
                <a:solidFill>
                  <a:srgbClr val="7030A0"/>
                </a:solidFill>
                <a:latin typeface="Snap ITC" pitchFamily="82" charset="0"/>
              </a:rPr>
              <a:t>in</a:t>
            </a:r>
            <a:endParaRPr lang="fr-FR" sz="3600" dirty="0">
              <a:solidFill>
                <a:srgbClr val="7030A0"/>
              </a:solidFill>
              <a:latin typeface="Snap ITC" pitchFamily="82" charset="0"/>
            </a:endParaRP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5364088" y="4149080"/>
            <a:ext cx="22320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smtClean="0">
                <a:solidFill>
                  <a:srgbClr val="7030A0"/>
                </a:solidFill>
                <a:latin typeface="Snap ITC" pitchFamily="82" charset="0"/>
              </a:rPr>
              <a:t>on</a:t>
            </a:r>
            <a:endParaRPr lang="fr-FR" sz="3600" dirty="0">
              <a:solidFill>
                <a:srgbClr val="7030A0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468313" y="188913"/>
            <a:ext cx="3598862" cy="3240087"/>
          </a:xfrm>
          <a:prstGeom prst="star7">
            <a:avLst/>
          </a:prstGeom>
          <a:solidFill>
            <a:srgbClr val="00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Étoile à 7 branches 7"/>
          <p:cNvSpPr/>
          <p:nvPr/>
        </p:nvSpPr>
        <p:spPr>
          <a:xfrm>
            <a:off x="395288" y="3429000"/>
            <a:ext cx="3600450" cy="3240088"/>
          </a:xfrm>
          <a:prstGeom prst="star7">
            <a:avLst/>
          </a:prstGeom>
          <a:solidFill>
            <a:srgbClr val="00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Étoile à 7 branches 8"/>
          <p:cNvSpPr/>
          <p:nvPr/>
        </p:nvSpPr>
        <p:spPr>
          <a:xfrm>
            <a:off x="4787900" y="3429000"/>
            <a:ext cx="3600450" cy="3240088"/>
          </a:xfrm>
          <a:prstGeom prst="star7">
            <a:avLst/>
          </a:prstGeom>
          <a:solidFill>
            <a:srgbClr val="00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Étoile à 7 branches 9"/>
          <p:cNvSpPr/>
          <p:nvPr/>
        </p:nvSpPr>
        <p:spPr>
          <a:xfrm>
            <a:off x="4787900" y="188913"/>
            <a:ext cx="3600450" cy="3240087"/>
          </a:xfrm>
          <a:prstGeom prst="star7">
            <a:avLst/>
          </a:prstGeom>
          <a:solidFill>
            <a:srgbClr val="00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971600" y="1484784"/>
            <a:ext cx="2447016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the 19th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century</a:t>
            </a:r>
            <a:endParaRPr lang="fr-FR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99592" y="5013176"/>
            <a:ext cx="254588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half</a:t>
            </a:r>
            <a:r>
              <a:rPr lang="fr-FR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-</a:t>
            </a:r>
            <a:r>
              <a:rPr lang="fr-FR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past</a:t>
            </a:r>
            <a:endParaRPr lang="fr-FR" sz="36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three</a:t>
            </a:r>
            <a:endParaRPr lang="fr-FR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36096" y="4725144"/>
            <a:ext cx="2218685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the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morning</a:t>
            </a:r>
            <a:endParaRPr lang="fr-FR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20072" y="1700808"/>
            <a:ext cx="267797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weekdays</a:t>
            </a:r>
            <a:endParaRPr lang="fr-FR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899592" y="908720"/>
            <a:ext cx="27352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smtClean="0">
                <a:solidFill>
                  <a:srgbClr val="0000FF"/>
                </a:solidFill>
                <a:latin typeface="Snap ITC" pitchFamily="82" charset="0"/>
              </a:rPr>
              <a:t>in</a:t>
            </a:r>
            <a:endParaRPr lang="fr-FR" sz="3600" dirty="0">
              <a:solidFill>
                <a:srgbClr val="0000FF"/>
              </a:solidFill>
              <a:latin typeface="Snap ITC" pitchFamily="82" charset="0"/>
            </a:endParaRP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5220072" y="908720"/>
            <a:ext cx="27368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0000FF"/>
                </a:solidFill>
                <a:latin typeface="Snap ITC" pitchFamily="82" charset="0"/>
              </a:rPr>
              <a:t>on</a:t>
            </a:r>
            <a:endParaRPr lang="fr-FR" sz="3600" dirty="0">
              <a:solidFill>
                <a:srgbClr val="0000FF"/>
              </a:solidFill>
              <a:latin typeface="Snap ITC" pitchFamily="82" charset="0"/>
            </a:endParaRP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899592" y="4365104"/>
            <a:ext cx="25193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0000FF"/>
                </a:solidFill>
                <a:latin typeface="Snap ITC" pitchFamily="82" charset="0"/>
              </a:rPr>
              <a:t>at</a:t>
            </a:r>
            <a:endParaRPr lang="fr-FR" sz="3600" dirty="0">
              <a:solidFill>
                <a:srgbClr val="0000FF"/>
              </a:solidFill>
              <a:latin typeface="Snap ITC" pitchFamily="82" charset="0"/>
            </a:endParaRP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5076056" y="4077072"/>
            <a:ext cx="28797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smtClean="0">
                <a:solidFill>
                  <a:srgbClr val="0000FF"/>
                </a:solidFill>
                <a:latin typeface="Snap ITC" pitchFamily="82" charset="0"/>
              </a:rPr>
              <a:t>in</a:t>
            </a:r>
            <a:endParaRPr lang="fr-FR" sz="3600" dirty="0">
              <a:solidFill>
                <a:srgbClr val="0000FF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Étoile à 7 branches 7"/>
          <p:cNvSpPr/>
          <p:nvPr/>
        </p:nvSpPr>
        <p:spPr>
          <a:xfrm>
            <a:off x="0" y="0"/>
            <a:ext cx="9144000" cy="6741368"/>
          </a:xfrm>
          <a:prstGeom prst="star7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1974009" y="2708920"/>
            <a:ext cx="5102679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Jokerman" pitchFamily="82" charset="0"/>
                <a:cs typeface="+mn-cs"/>
              </a:rPr>
              <a:t>About John</a:t>
            </a:r>
            <a:endParaRPr lang="fr-FR" sz="6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Jokerman" pitchFamily="82" charset="0"/>
              <a:cs typeface="+mn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0" y="0"/>
            <a:ext cx="8964488" cy="6669360"/>
          </a:xfrm>
          <a:prstGeom prst="star7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4000" dirty="0" smtClean="0">
              <a:solidFill>
                <a:srgbClr val="FF0000"/>
              </a:solidFill>
              <a:latin typeface="Kristen ITC" pitchFamily="66" charset="0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 err="1" smtClean="0">
                <a:solidFill>
                  <a:srgbClr val="0000FF"/>
                </a:solidFill>
                <a:latin typeface="Kristen ITC" pitchFamily="66" charset="0"/>
              </a:rPr>
              <a:t>At</a:t>
            </a:r>
            <a:r>
              <a:rPr lang="fr-FR" sz="4000" dirty="0" smtClean="0">
                <a:solidFill>
                  <a:srgbClr val="0000FF"/>
                </a:solidFill>
                <a:latin typeface="Kristen ITC" pitchFamily="66" charset="0"/>
              </a:rPr>
              <a:t> </a:t>
            </a:r>
            <a:r>
              <a:rPr lang="fr-FR" sz="4000" dirty="0" err="1" smtClean="0">
                <a:solidFill>
                  <a:srgbClr val="0000FF"/>
                </a:solidFill>
                <a:latin typeface="Kristen ITC" pitchFamily="66" charset="0"/>
              </a:rPr>
              <a:t>school</a:t>
            </a:r>
            <a:r>
              <a:rPr lang="fr-FR" sz="4000" dirty="0" smtClean="0">
                <a:solidFill>
                  <a:srgbClr val="0000FF"/>
                </a:solidFill>
                <a:latin typeface="Kristen ITC" pitchFamily="66" charset="0"/>
              </a:rPr>
              <a:t> John </a:t>
            </a:r>
            <a:r>
              <a:rPr lang="fr-FR" sz="4000" dirty="0" err="1" smtClean="0">
                <a:solidFill>
                  <a:srgbClr val="0000FF"/>
                </a:solidFill>
                <a:latin typeface="Kristen ITC" pitchFamily="66" charset="0"/>
              </a:rPr>
              <a:t>likes</a:t>
            </a:r>
            <a:r>
              <a:rPr lang="fr-FR" sz="4000" dirty="0" smtClean="0">
                <a:solidFill>
                  <a:srgbClr val="0000FF"/>
                </a:solidFill>
                <a:latin typeface="Kristen ITC" pitchFamily="66" charset="0"/>
              </a:rPr>
              <a:t> PE best.  </a:t>
            </a:r>
            <a:r>
              <a:rPr lang="fr-FR" sz="4000" dirty="0" err="1" smtClean="0">
                <a:solidFill>
                  <a:srgbClr val="0000FF"/>
                </a:solidFill>
                <a:latin typeface="Kristen ITC" pitchFamily="66" charset="0"/>
              </a:rPr>
              <a:t>That’s</a:t>
            </a:r>
            <a:r>
              <a:rPr lang="fr-FR" sz="4000" dirty="0" smtClean="0">
                <a:solidFill>
                  <a:srgbClr val="0000FF"/>
                </a:solidFill>
                <a:latin typeface="Kristen ITC" pitchFamily="66" charset="0"/>
              </a:rPr>
              <a:t> ____ </a:t>
            </a:r>
            <a:r>
              <a:rPr lang="fr-FR" sz="4000" dirty="0" err="1" smtClean="0">
                <a:solidFill>
                  <a:srgbClr val="0000FF"/>
                </a:solidFill>
                <a:latin typeface="Kristen ITC" pitchFamily="66" charset="0"/>
              </a:rPr>
              <a:t>Wednesdays</a:t>
            </a:r>
            <a:r>
              <a:rPr lang="fr-FR" sz="4000" dirty="0" smtClean="0">
                <a:solidFill>
                  <a:srgbClr val="0000FF"/>
                </a:solidFill>
                <a:latin typeface="Kristen ITC" pitchFamily="66" charset="0"/>
              </a:rPr>
              <a:t> _____ </a:t>
            </a:r>
            <a:r>
              <a:rPr lang="fr-FR" sz="4000" dirty="0" err="1" smtClean="0">
                <a:solidFill>
                  <a:srgbClr val="0000FF"/>
                </a:solidFill>
                <a:latin typeface="Kristen ITC" pitchFamily="66" charset="0"/>
              </a:rPr>
              <a:t>two</a:t>
            </a:r>
            <a:r>
              <a:rPr lang="fr-FR" sz="4000" dirty="0" smtClean="0">
                <a:solidFill>
                  <a:srgbClr val="0000FF"/>
                </a:solidFill>
                <a:latin typeface="Kristen ITC" pitchFamily="66" charset="0"/>
              </a:rPr>
              <a:t> </a:t>
            </a:r>
            <a:r>
              <a:rPr lang="fr-FR" sz="4000" dirty="0" err="1" smtClean="0">
                <a:solidFill>
                  <a:srgbClr val="0000FF"/>
                </a:solidFill>
                <a:latin typeface="Kristen ITC" pitchFamily="66" charset="0"/>
              </a:rPr>
              <a:t>o’clock</a:t>
            </a:r>
            <a:r>
              <a:rPr lang="fr-FR" sz="4000" dirty="0" smtClean="0">
                <a:solidFill>
                  <a:srgbClr val="0000FF"/>
                </a:solidFill>
                <a:latin typeface="Kristen ITC" pitchFamily="66" charset="0"/>
              </a:rPr>
              <a:t>. </a:t>
            </a:r>
            <a:endParaRPr lang="fr-FR" sz="4000" dirty="0">
              <a:solidFill>
                <a:srgbClr val="0000FF"/>
              </a:solidFill>
              <a:latin typeface="Kristen ITC" pitchFamily="66" charset="0"/>
            </a:endParaRP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4716016" y="3284984"/>
            <a:ext cx="12959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FF0066"/>
                </a:solidFill>
                <a:latin typeface="Snap ITC" pitchFamily="82" charset="0"/>
              </a:rPr>
              <a:t>on</a:t>
            </a:r>
            <a:endParaRPr lang="fr-FR" sz="3600" dirty="0">
              <a:solidFill>
                <a:srgbClr val="FF0066"/>
              </a:solidFill>
              <a:latin typeface="Snap ITC" pitchFamily="82" charset="0"/>
            </a:endParaRP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5292080" y="4221088"/>
            <a:ext cx="140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66"/>
                </a:solidFill>
                <a:latin typeface="Snap ITC" pitchFamily="82" charset="0"/>
              </a:rPr>
              <a:t>at</a:t>
            </a:r>
            <a:endParaRPr lang="fr-FR" sz="3600" dirty="0">
              <a:solidFill>
                <a:srgbClr val="FF0066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0" y="0"/>
            <a:ext cx="8964488" cy="6669360"/>
          </a:xfrm>
          <a:prstGeom prst="star7">
            <a:avLst/>
          </a:prstGeom>
          <a:solidFill>
            <a:srgbClr val="00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4000" dirty="0" smtClean="0">
              <a:solidFill>
                <a:srgbClr val="FF0000"/>
              </a:solidFill>
              <a:latin typeface="Kristen ITC" pitchFamily="66" charset="0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He’s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always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glad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when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school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finishes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 _____ </a:t>
            </a: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three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fr-FR" sz="4000" dirty="0" err="1" smtClean="0">
                <a:solidFill>
                  <a:srgbClr val="FF0000"/>
                </a:solidFill>
                <a:latin typeface="Kristen ITC" pitchFamily="66" charset="0"/>
              </a:rPr>
              <a:t>thirty</a:t>
            </a:r>
            <a:r>
              <a:rPr lang="fr-FR" sz="4000" dirty="0" smtClean="0">
                <a:solidFill>
                  <a:srgbClr val="FF0000"/>
                </a:solidFill>
                <a:latin typeface="Kristen ITC" pitchFamily="66" charset="0"/>
              </a:rPr>
              <a:t>.</a:t>
            </a:r>
            <a:endParaRPr lang="fr-FR" sz="40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4788024" y="3717032"/>
            <a:ext cx="140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0000FF"/>
                </a:solidFill>
                <a:latin typeface="Snap ITC" pitchFamily="82" charset="0"/>
              </a:rPr>
              <a:t>at</a:t>
            </a:r>
            <a:endParaRPr lang="fr-FR" sz="3600" dirty="0">
              <a:solidFill>
                <a:srgbClr val="0000FF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0" y="0"/>
            <a:ext cx="8964488" cy="6669360"/>
          </a:xfrm>
          <a:prstGeom prst="star7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4000" dirty="0" smtClean="0">
              <a:solidFill>
                <a:srgbClr val="FF0000"/>
              </a:solidFill>
              <a:latin typeface="Kristen ITC" pitchFamily="66" charset="0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smtClean="0">
                <a:solidFill>
                  <a:schemeClr val="bg1"/>
                </a:solidFill>
                <a:latin typeface="Kristen ITC" pitchFamily="66" charset="0"/>
              </a:rPr>
              <a:t>There’s no school ____ Saturday, so he goes to the park ____ the afternoon.</a:t>
            </a:r>
            <a:endParaRPr lang="fr-FR" sz="4000" dirty="0">
              <a:solidFill>
                <a:schemeClr val="bg1"/>
              </a:solidFill>
              <a:latin typeface="Kristen ITC" pitchFamily="66" charset="0"/>
            </a:endParaRP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2267744" y="2348880"/>
            <a:ext cx="12959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00FF00"/>
                </a:solidFill>
                <a:latin typeface="Snap ITC" pitchFamily="82" charset="0"/>
              </a:rPr>
              <a:t>on</a:t>
            </a:r>
            <a:endParaRPr lang="fr-FR" sz="3600" dirty="0">
              <a:solidFill>
                <a:srgbClr val="00FF00"/>
              </a:solidFill>
              <a:latin typeface="Snap ITC" pitchFamily="82" charset="0"/>
            </a:endParaRP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3923928" y="4293096"/>
            <a:ext cx="140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00FF00"/>
                </a:solidFill>
                <a:latin typeface="Snap ITC" pitchFamily="82" charset="0"/>
              </a:rPr>
              <a:t>in</a:t>
            </a:r>
            <a:endParaRPr lang="fr-FR" sz="3600" dirty="0">
              <a:solidFill>
                <a:srgbClr val="00FF00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0" y="0"/>
            <a:ext cx="8964488" cy="666936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4000" dirty="0" smtClean="0">
              <a:solidFill>
                <a:srgbClr val="FF0000"/>
              </a:solidFill>
              <a:latin typeface="Kristen ITC" pitchFamily="66" charset="0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 smtClean="0">
                <a:solidFill>
                  <a:srgbClr val="0000FF"/>
                </a:solidFill>
                <a:latin typeface="Kristen ITC" pitchFamily="66" charset="0"/>
              </a:rPr>
              <a:t>____ the </a:t>
            </a:r>
            <a:r>
              <a:rPr lang="fr-FR" sz="4000" dirty="0" err="1" smtClean="0">
                <a:solidFill>
                  <a:srgbClr val="0000FF"/>
                </a:solidFill>
                <a:latin typeface="Kristen ITC" pitchFamily="66" charset="0"/>
              </a:rPr>
              <a:t>evening</a:t>
            </a:r>
            <a:r>
              <a:rPr lang="fr-FR" sz="4000" dirty="0" smtClean="0">
                <a:solidFill>
                  <a:srgbClr val="0000FF"/>
                </a:solidFill>
                <a:latin typeface="Kristen ITC" pitchFamily="66" charset="0"/>
              </a:rPr>
              <a:t> </a:t>
            </a:r>
            <a:r>
              <a:rPr lang="fr-FR" sz="4000" dirty="0" err="1" smtClean="0">
                <a:solidFill>
                  <a:srgbClr val="0000FF"/>
                </a:solidFill>
                <a:latin typeface="Kristen ITC" pitchFamily="66" charset="0"/>
              </a:rPr>
              <a:t>he</a:t>
            </a:r>
            <a:r>
              <a:rPr lang="fr-FR" sz="4000" dirty="0" smtClean="0">
                <a:solidFill>
                  <a:srgbClr val="0000FF"/>
                </a:solidFill>
                <a:latin typeface="Kristen ITC" pitchFamily="66" charset="0"/>
              </a:rPr>
              <a:t> </a:t>
            </a:r>
            <a:r>
              <a:rPr lang="fr-FR" sz="4000" dirty="0" err="1" smtClean="0">
                <a:solidFill>
                  <a:srgbClr val="0000FF"/>
                </a:solidFill>
                <a:latin typeface="Kristen ITC" pitchFamily="66" charset="0"/>
              </a:rPr>
              <a:t>watches</a:t>
            </a:r>
            <a:r>
              <a:rPr lang="fr-FR" sz="4000" dirty="0" smtClean="0">
                <a:solidFill>
                  <a:srgbClr val="0000FF"/>
                </a:solidFill>
                <a:latin typeface="Kristen ITC" pitchFamily="66" charset="0"/>
              </a:rPr>
              <a:t> </a:t>
            </a:r>
            <a:r>
              <a:rPr lang="fr-FR" sz="4000" dirty="0" err="1" smtClean="0">
                <a:solidFill>
                  <a:srgbClr val="0000FF"/>
                </a:solidFill>
                <a:latin typeface="Kristen ITC" pitchFamily="66" charset="0"/>
              </a:rPr>
              <a:t>television</a:t>
            </a:r>
            <a:r>
              <a:rPr lang="fr-FR" sz="4000" dirty="0" smtClean="0">
                <a:solidFill>
                  <a:srgbClr val="0000FF"/>
                </a:solidFill>
                <a:latin typeface="Kristen ITC" pitchFamily="66" charset="0"/>
              </a:rPr>
              <a:t> or </a:t>
            </a:r>
            <a:r>
              <a:rPr lang="fr-FR" sz="4000" dirty="0" err="1" smtClean="0">
                <a:solidFill>
                  <a:srgbClr val="0000FF"/>
                </a:solidFill>
                <a:latin typeface="Kristen ITC" pitchFamily="66" charset="0"/>
              </a:rPr>
              <a:t>plays</a:t>
            </a:r>
            <a:r>
              <a:rPr lang="fr-FR" sz="4000" dirty="0" smtClean="0">
                <a:solidFill>
                  <a:srgbClr val="0000FF"/>
                </a:solidFill>
                <a:latin typeface="Kristen ITC" pitchFamily="66" charset="0"/>
              </a:rPr>
              <a:t> computer </a:t>
            </a:r>
            <a:r>
              <a:rPr lang="fr-FR" sz="4000" dirty="0" err="1" smtClean="0">
                <a:solidFill>
                  <a:srgbClr val="0000FF"/>
                </a:solidFill>
                <a:latin typeface="Kristen ITC" pitchFamily="66" charset="0"/>
              </a:rPr>
              <a:t>games</a:t>
            </a:r>
            <a:r>
              <a:rPr lang="fr-FR" sz="4000" dirty="0" smtClean="0">
                <a:solidFill>
                  <a:srgbClr val="0000FF"/>
                </a:solidFill>
                <a:latin typeface="Kristen ITC" pitchFamily="66" charset="0"/>
              </a:rPr>
              <a:t>.</a:t>
            </a:r>
            <a:endParaRPr lang="fr-FR" sz="4000" dirty="0">
              <a:solidFill>
                <a:srgbClr val="0000FF"/>
              </a:solidFill>
              <a:latin typeface="Kristen ITC" pitchFamily="66" charset="0"/>
            </a:endParaRP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1835696" y="1988840"/>
            <a:ext cx="140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>
                <a:solidFill>
                  <a:srgbClr val="FF0066"/>
                </a:solidFill>
                <a:latin typeface="Snap ITC" pitchFamily="82" charset="0"/>
              </a:rPr>
              <a:t>I</a:t>
            </a:r>
            <a:r>
              <a:rPr lang="fr-FR" sz="3600" dirty="0" smtClean="0">
                <a:solidFill>
                  <a:srgbClr val="FF0066"/>
                </a:solidFill>
                <a:latin typeface="Snap ITC" pitchFamily="82" charset="0"/>
              </a:rPr>
              <a:t>n</a:t>
            </a:r>
            <a:endParaRPr lang="fr-FR" sz="3600" dirty="0">
              <a:solidFill>
                <a:srgbClr val="FF0066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180</Words>
  <Application>Microsoft Office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19</cp:revision>
  <dcterms:created xsi:type="dcterms:W3CDTF">2011-05-05T15:54:04Z</dcterms:created>
  <dcterms:modified xsi:type="dcterms:W3CDTF">2013-04-11T10:30:42Z</dcterms:modified>
</cp:coreProperties>
</file>