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7" r:id="rId5"/>
    <p:sldId id="258" r:id="rId6"/>
    <p:sldId id="261" r:id="rId7"/>
    <p:sldId id="262" r:id="rId8"/>
    <p:sldId id="263" r:id="rId9"/>
    <p:sldId id="264" r:id="rId10"/>
    <p:sldId id="265" r:id="rId11"/>
    <p:sldId id="269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8CA5E-6752-4D8A-9376-FA1E3D7E68BE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E7DBB-FDA0-4F79-992E-BC577790837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DBE27-BA82-4A0E-9029-822CE508B808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FF8AB-4C7D-418E-8183-38FAF928F3A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B675D-46A5-4A4C-AA1E-8C16B3FE3FDB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48600-DAFB-4A25-A1C4-111C8557B25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90F80-E75F-4072-97B8-2B264AD453A0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E192E-F1C4-4187-8655-BBF1B5DB022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DD180-D79D-4B6D-92F1-9F78B97E86A2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F0291-6728-42DD-8F45-E9E843A8168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31B6C-2E77-4A8D-B938-69CA4BF29687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327D0-C603-4A98-A4D6-586800726C0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F51EE-01C6-41BB-BF88-75B965FCD6A6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CB170-FCDC-405F-ADFC-EF58708AD5A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E9D0A-0B63-46FC-966B-C7DC85A8E9C2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D593C-31A0-4483-AF0F-7A674D0AA06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E4A62-9D2F-4AFC-82B4-81751D4B9DB5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88427-3D80-42D5-839E-00640FC379C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CE02F-4613-4AE2-BB15-D27E9BF7079F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82F39-B894-46B4-823F-422AFE3FD65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7468B-25FD-4FFE-AEC1-71447161D73A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CF474-613C-43DB-BCCD-0C0D0758FCB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396561D-6B61-4AA2-8AC5-AFA0CA5BE1A2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E97C44-4077-4080-B207-D59097ABF67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JANET\AppData\Local\Microsoft\Windows\Temporary Internet Files\Content.IE5\F1X0F1LF\MC90043249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ZoneTexte 6"/>
          <p:cNvSpPr txBox="1">
            <a:spLocks noChangeArrowheads="1"/>
          </p:cNvSpPr>
          <p:nvPr/>
        </p:nvSpPr>
        <p:spPr bwMode="auto">
          <a:xfrm>
            <a:off x="3419475" y="476250"/>
            <a:ext cx="2808288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solidFill>
                  <a:srgbClr val="FF0000"/>
                </a:solidFill>
                <a:latin typeface="Ravie" pitchFamily="82" charset="0"/>
              </a:rPr>
              <a:t>too </a:t>
            </a:r>
          </a:p>
          <a:p>
            <a:pPr algn="ctr"/>
            <a:r>
              <a:rPr lang="fr-FR" sz="4000">
                <a:solidFill>
                  <a:srgbClr val="FF0000"/>
                </a:solidFill>
                <a:latin typeface="Ravie" pitchFamily="82" charset="0"/>
              </a:rPr>
              <a:t>or</a:t>
            </a:r>
          </a:p>
          <a:p>
            <a:pPr algn="ctr"/>
            <a:r>
              <a:rPr lang="fr-FR" sz="4000">
                <a:solidFill>
                  <a:srgbClr val="FF0000"/>
                </a:solidFill>
                <a:latin typeface="Ravie" pitchFamily="82" charset="0"/>
              </a:rPr>
              <a:t>enough</a:t>
            </a:r>
          </a:p>
        </p:txBody>
      </p:sp>
    </p:spTree>
  </p:cSld>
  <p:clrMapOvr>
    <a:masterClrMapping/>
  </p:clrMapOvr>
  <p:transition advTm="5304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oneTexte 5"/>
          <p:cNvSpPr txBox="1">
            <a:spLocks noChangeArrowheads="1"/>
          </p:cNvSpPr>
          <p:nvPr/>
        </p:nvSpPr>
        <p:spPr bwMode="auto">
          <a:xfrm>
            <a:off x="0" y="5516563"/>
            <a:ext cx="9144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latin typeface="Kristen ITC" pitchFamily="66" charset="0"/>
              </a:rPr>
              <a:t>Let’s take a taxi!  It’s _________________</a:t>
            </a:r>
          </a:p>
        </p:txBody>
      </p:sp>
      <p:sp>
        <p:nvSpPr>
          <p:cNvPr id="11267" name="ZoneTexte 6"/>
          <p:cNvSpPr txBox="1">
            <a:spLocks noChangeArrowheads="1"/>
          </p:cNvSpPr>
          <p:nvPr/>
        </p:nvSpPr>
        <p:spPr bwMode="auto">
          <a:xfrm>
            <a:off x="0" y="0"/>
            <a:ext cx="9144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solidFill>
                  <a:srgbClr val="FF0000"/>
                </a:solidFill>
                <a:latin typeface="Ravie" pitchFamily="82" charset="0"/>
              </a:rPr>
              <a:t>Can you make some sentences using </a:t>
            </a:r>
            <a:r>
              <a:rPr lang="fr-FR" sz="4000">
                <a:latin typeface="Ravie" pitchFamily="82" charset="0"/>
              </a:rPr>
              <a:t>« enough » or « too » </a:t>
            </a:r>
          </a:p>
        </p:txBody>
      </p:sp>
      <p:sp>
        <p:nvSpPr>
          <p:cNvPr id="11268" name="ZoneTexte 4"/>
          <p:cNvSpPr txBox="1">
            <a:spLocks noChangeArrowheads="1"/>
          </p:cNvSpPr>
          <p:nvPr/>
        </p:nvSpPr>
        <p:spPr bwMode="auto">
          <a:xfrm>
            <a:off x="4284663" y="3213100"/>
            <a:ext cx="12239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364163" y="2708275"/>
            <a:ext cx="295275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b="1">
                <a:solidFill>
                  <a:srgbClr val="FF0000"/>
                </a:solidFill>
                <a:latin typeface="Kristen ITC" pitchFamily="66" charset="0"/>
              </a:rPr>
              <a:t>far</a:t>
            </a:r>
          </a:p>
          <a:p>
            <a:pPr algn="ctr"/>
            <a:r>
              <a:rPr lang="fr-FR" sz="3600" b="1">
                <a:solidFill>
                  <a:srgbClr val="FF0000"/>
                </a:solidFill>
                <a:latin typeface="Kristen ITC" pitchFamily="66" charset="0"/>
              </a:rPr>
              <a:t>walk</a:t>
            </a:r>
            <a:endParaRPr lang="fr-FR" sz="36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3924300" y="5516563"/>
            <a:ext cx="56165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b="1">
                <a:solidFill>
                  <a:srgbClr val="FF0000"/>
                </a:solidFill>
                <a:latin typeface="Kristen ITC" pitchFamily="66" charset="0"/>
              </a:rPr>
              <a:t>too far to walk</a:t>
            </a:r>
            <a:endParaRPr lang="fr-FR" sz="3600" b="1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11271" name="Picture 2" descr="C:\Users\JANET\AppData\Local\Microsoft\Windows\Temporary Internet Files\Content.IE5\F4B3IBBB\MC90033461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2133600"/>
            <a:ext cx="3168650" cy="308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1790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oneTexte 5"/>
          <p:cNvSpPr txBox="1">
            <a:spLocks noChangeArrowheads="1"/>
          </p:cNvSpPr>
          <p:nvPr/>
        </p:nvSpPr>
        <p:spPr bwMode="auto">
          <a:xfrm>
            <a:off x="0" y="5516563"/>
            <a:ext cx="9144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latin typeface="Kristen ITC" pitchFamily="66" charset="0"/>
              </a:rPr>
              <a:t>That car looks ______________________</a:t>
            </a:r>
          </a:p>
        </p:txBody>
      </p:sp>
      <p:sp>
        <p:nvSpPr>
          <p:cNvPr id="12291" name="ZoneTexte 6"/>
          <p:cNvSpPr txBox="1">
            <a:spLocks noChangeArrowheads="1"/>
          </p:cNvSpPr>
          <p:nvPr/>
        </p:nvSpPr>
        <p:spPr bwMode="auto">
          <a:xfrm>
            <a:off x="0" y="0"/>
            <a:ext cx="9144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solidFill>
                  <a:srgbClr val="FF0000"/>
                </a:solidFill>
                <a:latin typeface="Ravie" pitchFamily="82" charset="0"/>
              </a:rPr>
              <a:t>Can you make some sentences using </a:t>
            </a:r>
            <a:r>
              <a:rPr lang="fr-FR" sz="4000">
                <a:latin typeface="Ravie" pitchFamily="82" charset="0"/>
              </a:rPr>
              <a:t>« enough » or « too » </a:t>
            </a:r>
          </a:p>
        </p:txBody>
      </p:sp>
      <p:sp>
        <p:nvSpPr>
          <p:cNvPr id="12292" name="ZoneTexte 4"/>
          <p:cNvSpPr txBox="1">
            <a:spLocks noChangeArrowheads="1"/>
          </p:cNvSpPr>
          <p:nvPr/>
        </p:nvSpPr>
        <p:spPr bwMode="auto">
          <a:xfrm>
            <a:off x="4284663" y="3213100"/>
            <a:ext cx="12239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364163" y="2708275"/>
            <a:ext cx="295275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b="1">
                <a:solidFill>
                  <a:srgbClr val="FF0000"/>
                </a:solidFill>
                <a:latin typeface="Kristen ITC" pitchFamily="66" charset="0"/>
              </a:rPr>
              <a:t>small </a:t>
            </a:r>
          </a:p>
          <a:p>
            <a:pPr algn="ctr"/>
            <a:r>
              <a:rPr lang="fr-FR" sz="3600" b="1">
                <a:solidFill>
                  <a:srgbClr val="FF0000"/>
                </a:solidFill>
                <a:latin typeface="Kristen ITC" pitchFamily="66" charset="0"/>
              </a:rPr>
              <a:t>6 people</a:t>
            </a:r>
            <a:endParaRPr lang="fr-FR" sz="36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1835150" y="5516563"/>
            <a:ext cx="92170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b="1">
                <a:solidFill>
                  <a:srgbClr val="FF0000"/>
                </a:solidFill>
                <a:latin typeface="Kristen ITC" pitchFamily="66" charset="0"/>
              </a:rPr>
              <a:t>too small for 6 people.</a:t>
            </a:r>
            <a:endParaRPr lang="fr-FR" sz="3600" b="1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12295" name="Picture 3" descr="C:\Users\JANET\AppData\Local\Microsoft\Windows\Temporary Internet Files\Content.IE5\F1X0F1LF\MC900440353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2276475"/>
            <a:ext cx="4579937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1644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oneTexte 5"/>
          <p:cNvSpPr txBox="1">
            <a:spLocks noChangeArrowheads="1"/>
          </p:cNvSpPr>
          <p:nvPr/>
        </p:nvSpPr>
        <p:spPr bwMode="auto">
          <a:xfrm>
            <a:off x="0" y="5516563"/>
            <a:ext cx="9144000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latin typeface="Kristen ITC" pitchFamily="66" charset="0"/>
              </a:rPr>
              <a:t>The weather wasn’t</a:t>
            </a:r>
          </a:p>
          <a:p>
            <a:pPr algn="ctr"/>
            <a:r>
              <a:rPr lang="fr-FR" sz="3600">
                <a:latin typeface="Kristen ITC" pitchFamily="66" charset="0"/>
              </a:rPr>
              <a:t> ________________________________</a:t>
            </a:r>
          </a:p>
        </p:txBody>
      </p:sp>
      <p:sp>
        <p:nvSpPr>
          <p:cNvPr id="13315" name="ZoneTexte 6"/>
          <p:cNvSpPr txBox="1">
            <a:spLocks noChangeArrowheads="1"/>
          </p:cNvSpPr>
          <p:nvPr/>
        </p:nvSpPr>
        <p:spPr bwMode="auto">
          <a:xfrm>
            <a:off x="0" y="0"/>
            <a:ext cx="9144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solidFill>
                  <a:srgbClr val="FF0000"/>
                </a:solidFill>
                <a:latin typeface="Ravie" pitchFamily="82" charset="0"/>
              </a:rPr>
              <a:t>Can you make some sentences using </a:t>
            </a:r>
            <a:r>
              <a:rPr lang="fr-FR" sz="4000">
                <a:latin typeface="Ravie" pitchFamily="82" charset="0"/>
              </a:rPr>
              <a:t>« enough » or « too » </a:t>
            </a:r>
          </a:p>
        </p:txBody>
      </p:sp>
      <p:sp>
        <p:nvSpPr>
          <p:cNvPr id="13316" name="ZoneTexte 4"/>
          <p:cNvSpPr txBox="1">
            <a:spLocks noChangeArrowheads="1"/>
          </p:cNvSpPr>
          <p:nvPr/>
        </p:nvSpPr>
        <p:spPr bwMode="auto">
          <a:xfrm>
            <a:off x="4284663" y="3213100"/>
            <a:ext cx="12239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364163" y="2708275"/>
            <a:ext cx="295275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b="1">
                <a:solidFill>
                  <a:srgbClr val="FF0000"/>
                </a:solidFill>
                <a:latin typeface="Kristen ITC" pitchFamily="66" charset="0"/>
              </a:rPr>
              <a:t>nice</a:t>
            </a:r>
          </a:p>
          <a:p>
            <a:pPr algn="ctr"/>
            <a:r>
              <a:rPr lang="fr-FR" sz="3600" b="1">
                <a:solidFill>
                  <a:srgbClr val="FF0000"/>
                </a:solidFill>
                <a:latin typeface="Kristen ITC" pitchFamily="66" charset="0"/>
              </a:rPr>
              <a:t>swimming</a:t>
            </a:r>
            <a:endParaRPr lang="fr-FR" sz="36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179388" y="6021388"/>
            <a:ext cx="92170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b="1">
                <a:solidFill>
                  <a:srgbClr val="FF0000"/>
                </a:solidFill>
                <a:latin typeface="Kristen ITC" pitchFamily="66" charset="0"/>
              </a:rPr>
              <a:t>nice enough to go swimming</a:t>
            </a:r>
            <a:endParaRPr lang="fr-FR" sz="3600" b="1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13319" name="Picture 2" descr="C:\Users\JANET\AppData\Local\Microsoft\Windows\Temporary Internet Files\Content.IE5\7Q0Y6XL2\MC90044040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2060575"/>
            <a:ext cx="3382962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1514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oneTexte 5"/>
          <p:cNvSpPr txBox="1">
            <a:spLocks noChangeArrowheads="1"/>
          </p:cNvSpPr>
          <p:nvPr/>
        </p:nvSpPr>
        <p:spPr bwMode="auto">
          <a:xfrm>
            <a:off x="0" y="5516563"/>
            <a:ext cx="9144000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latin typeface="Kristen ITC" pitchFamily="66" charset="0"/>
              </a:rPr>
              <a:t>The suitcase will be </a:t>
            </a:r>
          </a:p>
          <a:p>
            <a:pPr algn="ctr"/>
            <a:r>
              <a:rPr lang="fr-FR" sz="3600">
                <a:latin typeface="Kristen ITC" pitchFamily="66" charset="0"/>
              </a:rPr>
              <a:t>________________________________</a:t>
            </a:r>
          </a:p>
        </p:txBody>
      </p:sp>
      <p:sp>
        <p:nvSpPr>
          <p:cNvPr id="14339" name="ZoneTexte 6"/>
          <p:cNvSpPr txBox="1">
            <a:spLocks noChangeArrowheads="1"/>
          </p:cNvSpPr>
          <p:nvPr/>
        </p:nvSpPr>
        <p:spPr bwMode="auto">
          <a:xfrm>
            <a:off x="0" y="0"/>
            <a:ext cx="9144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solidFill>
                  <a:srgbClr val="FF0000"/>
                </a:solidFill>
                <a:latin typeface="Ravie" pitchFamily="82" charset="0"/>
              </a:rPr>
              <a:t>Can you make some sentences using </a:t>
            </a:r>
            <a:r>
              <a:rPr lang="fr-FR" sz="4000">
                <a:latin typeface="Ravie" pitchFamily="82" charset="0"/>
              </a:rPr>
              <a:t>« enough » or « too » </a:t>
            </a:r>
          </a:p>
        </p:txBody>
      </p:sp>
      <p:sp>
        <p:nvSpPr>
          <p:cNvPr id="14340" name="ZoneTexte 4"/>
          <p:cNvSpPr txBox="1">
            <a:spLocks noChangeArrowheads="1"/>
          </p:cNvSpPr>
          <p:nvPr/>
        </p:nvSpPr>
        <p:spPr bwMode="auto">
          <a:xfrm>
            <a:off x="4284663" y="3213100"/>
            <a:ext cx="12239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364163" y="2708275"/>
            <a:ext cx="295275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b="1" dirty="0" err="1">
                <a:solidFill>
                  <a:srgbClr val="FF0000"/>
                </a:solidFill>
                <a:latin typeface="Kristen ITC" pitchFamily="66" charset="0"/>
              </a:rPr>
              <a:t>heavy</a:t>
            </a:r>
            <a:endParaRPr lang="fr-FR" sz="3600" b="1" dirty="0">
              <a:solidFill>
                <a:srgbClr val="FF0000"/>
              </a:solidFill>
              <a:latin typeface="Kristen ITC" pitchFamily="66" charset="0"/>
            </a:endParaRPr>
          </a:p>
          <a:p>
            <a:pPr algn="ctr"/>
            <a:r>
              <a:rPr lang="fr-FR" sz="3600" b="1" dirty="0" err="1" smtClean="0">
                <a:solidFill>
                  <a:srgbClr val="FF0000"/>
                </a:solidFill>
                <a:latin typeface="Kristen ITC" pitchFamily="66" charset="0"/>
              </a:rPr>
              <a:t>her</a:t>
            </a:r>
            <a:r>
              <a:rPr lang="fr-FR" sz="3600" b="1" dirty="0" smtClean="0">
                <a:solidFill>
                  <a:srgbClr val="FF0000"/>
                </a:solidFill>
                <a:latin typeface="Kristen ITC" pitchFamily="66" charset="0"/>
              </a:rPr>
              <a:t>/carry</a:t>
            </a:r>
            <a:endParaRPr lang="fr-FR" sz="36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0" y="6021388"/>
            <a:ext cx="92170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b="1">
                <a:solidFill>
                  <a:srgbClr val="FF0000"/>
                </a:solidFill>
                <a:latin typeface="Kristen ITC" pitchFamily="66" charset="0"/>
              </a:rPr>
              <a:t>too heavy for her to carry.</a:t>
            </a:r>
            <a:endParaRPr lang="fr-FR" sz="3600" b="1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14343" name="Picture 2" descr="C:\Users\JANET\AppData\Local\Microsoft\Windows\Temporary Internet Files\Content.IE5\J9CIMNC4\MC90038347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1989138"/>
            <a:ext cx="2592388" cy="342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1605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oneTexte 5"/>
          <p:cNvSpPr txBox="1">
            <a:spLocks noChangeArrowheads="1"/>
          </p:cNvSpPr>
          <p:nvPr/>
        </p:nvSpPr>
        <p:spPr bwMode="auto">
          <a:xfrm>
            <a:off x="0" y="5516563"/>
            <a:ext cx="9144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latin typeface="Kristen ITC" pitchFamily="66" charset="0"/>
              </a:rPr>
              <a:t>That car looks ______________________</a:t>
            </a:r>
          </a:p>
        </p:txBody>
      </p:sp>
      <p:sp>
        <p:nvSpPr>
          <p:cNvPr id="15363" name="ZoneTexte 6"/>
          <p:cNvSpPr txBox="1">
            <a:spLocks noChangeArrowheads="1"/>
          </p:cNvSpPr>
          <p:nvPr/>
        </p:nvSpPr>
        <p:spPr bwMode="auto">
          <a:xfrm>
            <a:off x="0" y="0"/>
            <a:ext cx="9144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solidFill>
                  <a:srgbClr val="FF0000"/>
                </a:solidFill>
                <a:latin typeface="Ravie" pitchFamily="82" charset="0"/>
              </a:rPr>
              <a:t>Can you make some sentences using </a:t>
            </a:r>
            <a:r>
              <a:rPr lang="fr-FR" sz="4000">
                <a:latin typeface="Ravie" pitchFamily="82" charset="0"/>
              </a:rPr>
              <a:t>« enough » or « too » </a:t>
            </a:r>
          </a:p>
        </p:txBody>
      </p:sp>
      <p:sp>
        <p:nvSpPr>
          <p:cNvPr id="15364" name="ZoneTexte 4"/>
          <p:cNvSpPr txBox="1">
            <a:spLocks noChangeArrowheads="1"/>
          </p:cNvSpPr>
          <p:nvPr/>
        </p:nvSpPr>
        <p:spPr bwMode="auto">
          <a:xfrm>
            <a:off x="4284663" y="3213100"/>
            <a:ext cx="12239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364163" y="2708275"/>
            <a:ext cx="295275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b="1">
                <a:solidFill>
                  <a:srgbClr val="FF0000"/>
                </a:solidFill>
                <a:latin typeface="Kristen ITC" pitchFamily="66" charset="0"/>
              </a:rPr>
              <a:t>big</a:t>
            </a:r>
          </a:p>
          <a:p>
            <a:pPr algn="ctr"/>
            <a:r>
              <a:rPr lang="fr-FR" sz="3600" b="1">
                <a:solidFill>
                  <a:srgbClr val="FF0000"/>
                </a:solidFill>
                <a:latin typeface="Kristen ITC" pitchFamily="66" charset="0"/>
              </a:rPr>
              <a:t>family</a:t>
            </a:r>
            <a:endParaRPr lang="fr-FR" sz="36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1692275" y="5445125"/>
            <a:ext cx="92170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b="1">
                <a:solidFill>
                  <a:srgbClr val="FF0000"/>
                </a:solidFill>
                <a:latin typeface="Kristen ITC" pitchFamily="66" charset="0"/>
              </a:rPr>
              <a:t>big enough for a family.</a:t>
            </a:r>
            <a:endParaRPr lang="fr-FR" sz="3600" b="1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15367" name="Picture 2" descr="C:\Users\JANET\AppData\Local\Microsoft\Windows\Temporary Internet Files\Content.IE5\CM220CTP\MC90039852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2349500"/>
            <a:ext cx="5100637" cy="251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1681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oneTexte 5"/>
          <p:cNvSpPr txBox="1">
            <a:spLocks noChangeArrowheads="1"/>
          </p:cNvSpPr>
          <p:nvPr/>
        </p:nvSpPr>
        <p:spPr bwMode="auto">
          <a:xfrm>
            <a:off x="0" y="5516563"/>
            <a:ext cx="9144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latin typeface="Kristen ITC" pitchFamily="66" charset="0"/>
              </a:rPr>
              <a:t>The weights are _______________________</a:t>
            </a:r>
          </a:p>
        </p:txBody>
      </p:sp>
      <p:sp>
        <p:nvSpPr>
          <p:cNvPr id="16387" name="ZoneTexte 6"/>
          <p:cNvSpPr txBox="1">
            <a:spLocks noChangeArrowheads="1"/>
          </p:cNvSpPr>
          <p:nvPr/>
        </p:nvSpPr>
        <p:spPr bwMode="auto">
          <a:xfrm>
            <a:off x="0" y="0"/>
            <a:ext cx="9144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solidFill>
                  <a:srgbClr val="FF0000"/>
                </a:solidFill>
                <a:latin typeface="Ravie" pitchFamily="82" charset="0"/>
              </a:rPr>
              <a:t>Can you make some sentences using </a:t>
            </a:r>
            <a:r>
              <a:rPr lang="fr-FR" sz="4000">
                <a:latin typeface="Ravie" pitchFamily="82" charset="0"/>
              </a:rPr>
              <a:t>« enough » or « too » </a:t>
            </a:r>
          </a:p>
        </p:txBody>
      </p:sp>
      <p:sp>
        <p:nvSpPr>
          <p:cNvPr id="16388" name="ZoneTexte 4"/>
          <p:cNvSpPr txBox="1">
            <a:spLocks noChangeArrowheads="1"/>
          </p:cNvSpPr>
          <p:nvPr/>
        </p:nvSpPr>
        <p:spPr bwMode="auto">
          <a:xfrm>
            <a:off x="4284663" y="3213100"/>
            <a:ext cx="12239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364163" y="2708275"/>
            <a:ext cx="29527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b="1" dirty="0" err="1" smtClean="0">
                <a:solidFill>
                  <a:srgbClr val="FF0000"/>
                </a:solidFill>
                <a:latin typeface="Kristen ITC" pitchFamily="66" charset="0"/>
              </a:rPr>
              <a:t>heavy</a:t>
            </a:r>
            <a:r>
              <a:rPr lang="fr-FR" sz="3600" b="1" dirty="0" smtClean="0">
                <a:solidFill>
                  <a:srgbClr val="FF0000"/>
                </a:solidFill>
                <a:latin typeface="Kristen ITC" pitchFamily="66" charset="0"/>
              </a:rPr>
              <a:t>/lift</a:t>
            </a:r>
            <a:endParaRPr lang="fr-FR" sz="36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1979613" y="5516563"/>
            <a:ext cx="921702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b="1">
                <a:solidFill>
                  <a:srgbClr val="FF0000"/>
                </a:solidFill>
                <a:latin typeface="Kristen ITC" pitchFamily="66" charset="0"/>
              </a:rPr>
              <a:t>too heavy for him to lift.</a:t>
            </a:r>
            <a:endParaRPr lang="fr-FR" sz="3200" b="1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16391" name="Picture 2" descr="C:\Users\JANET\AppData\Local\Microsoft\Windows\Temporary Internet Files\Content.IE5\J9CIMNC4\MC90028649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1989138"/>
            <a:ext cx="2592387" cy="323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1578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oneTexte 5"/>
          <p:cNvSpPr txBox="1">
            <a:spLocks noChangeArrowheads="1"/>
          </p:cNvSpPr>
          <p:nvPr/>
        </p:nvSpPr>
        <p:spPr bwMode="auto">
          <a:xfrm>
            <a:off x="0" y="5516563"/>
            <a:ext cx="9144000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latin typeface="Kristen ITC" pitchFamily="66" charset="0"/>
              </a:rPr>
              <a:t>Put your coat on!  It’s not </a:t>
            </a:r>
          </a:p>
          <a:p>
            <a:pPr algn="ctr"/>
            <a:r>
              <a:rPr lang="fr-FR" sz="3600">
                <a:latin typeface="Kristen ITC" pitchFamily="66" charset="0"/>
              </a:rPr>
              <a:t>______________________________________</a:t>
            </a:r>
          </a:p>
        </p:txBody>
      </p:sp>
      <p:sp>
        <p:nvSpPr>
          <p:cNvPr id="17411" name="ZoneTexte 6"/>
          <p:cNvSpPr txBox="1">
            <a:spLocks noChangeArrowheads="1"/>
          </p:cNvSpPr>
          <p:nvPr/>
        </p:nvSpPr>
        <p:spPr bwMode="auto">
          <a:xfrm>
            <a:off x="0" y="0"/>
            <a:ext cx="9144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solidFill>
                  <a:srgbClr val="FF0000"/>
                </a:solidFill>
                <a:latin typeface="Ravie" pitchFamily="82" charset="0"/>
              </a:rPr>
              <a:t>Can you make some sentences using </a:t>
            </a:r>
            <a:r>
              <a:rPr lang="fr-FR" sz="4000">
                <a:latin typeface="Ravie" pitchFamily="82" charset="0"/>
              </a:rPr>
              <a:t>« enough » or « too » </a:t>
            </a:r>
          </a:p>
        </p:txBody>
      </p:sp>
      <p:sp>
        <p:nvSpPr>
          <p:cNvPr id="17412" name="ZoneTexte 4"/>
          <p:cNvSpPr txBox="1">
            <a:spLocks noChangeArrowheads="1"/>
          </p:cNvSpPr>
          <p:nvPr/>
        </p:nvSpPr>
        <p:spPr bwMode="auto">
          <a:xfrm>
            <a:off x="4284663" y="3213100"/>
            <a:ext cx="12239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4355976" y="2708275"/>
            <a:ext cx="453650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  <a:latin typeface="Kristen ITC" pitchFamily="66" charset="0"/>
              </a:rPr>
              <a:t>warm</a:t>
            </a:r>
          </a:p>
          <a:p>
            <a:pPr algn="ctr"/>
            <a:r>
              <a:rPr lang="fr-FR" sz="3600" b="1" dirty="0" smtClean="0">
                <a:solidFill>
                  <a:srgbClr val="FF0000"/>
                </a:solidFill>
                <a:latin typeface="Kristen ITC" pitchFamily="66" charset="0"/>
              </a:rPr>
              <a:t>go out</a:t>
            </a:r>
          </a:p>
          <a:p>
            <a:pPr algn="ctr"/>
            <a:r>
              <a:rPr lang="fr-FR" sz="3600" b="1" dirty="0" err="1" smtClean="0">
                <a:solidFill>
                  <a:srgbClr val="FF0000"/>
                </a:solidFill>
                <a:latin typeface="Kristen ITC" pitchFamily="66" charset="0"/>
              </a:rPr>
              <a:t>without</a:t>
            </a:r>
            <a:r>
              <a:rPr lang="fr-FR" sz="3600" b="1" dirty="0" smtClean="0">
                <a:solidFill>
                  <a:srgbClr val="FF0000"/>
                </a:solidFill>
                <a:latin typeface="Kristen ITC" pitchFamily="66" charset="0"/>
              </a:rPr>
              <a:t> one</a:t>
            </a:r>
            <a:endParaRPr lang="fr-FR" sz="36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0" y="6092825"/>
            <a:ext cx="921702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b="1">
                <a:solidFill>
                  <a:srgbClr val="FF0000"/>
                </a:solidFill>
                <a:latin typeface="Kristen ITC" pitchFamily="66" charset="0"/>
              </a:rPr>
              <a:t>warm enough to go out without one.</a:t>
            </a:r>
            <a:endParaRPr lang="fr-FR" sz="3200" b="1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17415" name="Picture 2" descr="C:\Users\JANET\AppData\Local\Microsoft\Windows\Temporary Internet Files\Content.IE5\GG3C33ER\MC90040785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2060575"/>
            <a:ext cx="2592387" cy="313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1628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oneTexte 5"/>
          <p:cNvSpPr txBox="1">
            <a:spLocks noChangeArrowheads="1"/>
          </p:cNvSpPr>
          <p:nvPr/>
        </p:nvSpPr>
        <p:spPr bwMode="auto">
          <a:xfrm>
            <a:off x="0" y="5516563"/>
            <a:ext cx="9144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latin typeface="Kristen ITC" pitchFamily="66" charset="0"/>
              </a:rPr>
              <a:t>Is your cocktail _________________?</a:t>
            </a:r>
          </a:p>
        </p:txBody>
      </p:sp>
      <p:sp>
        <p:nvSpPr>
          <p:cNvPr id="18435" name="ZoneTexte 6"/>
          <p:cNvSpPr txBox="1">
            <a:spLocks noChangeArrowheads="1"/>
          </p:cNvSpPr>
          <p:nvPr/>
        </p:nvSpPr>
        <p:spPr bwMode="auto">
          <a:xfrm>
            <a:off x="0" y="0"/>
            <a:ext cx="9144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solidFill>
                  <a:srgbClr val="FF0000"/>
                </a:solidFill>
                <a:latin typeface="Ravie" pitchFamily="82" charset="0"/>
              </a:rPr>
              <a:t>Can you make some sentences using </a:t>
            </a:r>
            <a:r>
              <a:rPr lang="fr-FR" sz="4000">
                <a:latin typeface="Ravie" pitchFamily="82" charset="0"/>
              </a:rPr>
              <a:t>« enough » or « too » </a:t>
            </a:r>
          </a:p>
        </p:txBody>
      </p:sp>
      <p:sp>
        <p:nvSpPr>
          <p:cNvPr id="18436" name="ZoneTexte 4"/>
          <p:cNvSpPr txBox="1">
            <a:spLocks noChangeArrowheads="1"/>
          </p:cNvSpPr>
          <p:nvPr/>
        </p:nvSpPr>
        <p:spPr bwMode="auto">
          <a:xfrm>
            <a:off x="4284663" y="3213100"/>
            <a:ext cx="12239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364163" y="2708275"/>
            <a:ext cx="29527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b="1">
                <a:solidFill>
                  <a:srgbClr val="FF0000"/>
                </a:solidFill>
                <a:latin typeface="Kristen ITC" pitchFamily="66" charset="0"/>
              </a:rPr>
              <a:t>cold</a:t>
            </a:r>
            <a:endParaRPr lang="fr-FR" sz="36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1547813" y="5445125"/>
            <a:ext cx="92170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b="1">
                <a:solidFill>
                  <a:srgbClr val="FF0000"/>
                </a:solidFill>
                <a:latin typeface="Kristen ITC" pitchFamily="66" charset="0"/>
              </a:rPr>
              <a:t>cold enough</a:t>
            </a:r>
            <a:endParaRPr lang="fr-FR" sz="3200" b="1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18439" name="Picture 2" descr="C:\Users\JANET\AppData\Local\Microsoft\Windows\Temporary Internet Files\Content.IE5\J9CIMNC4\MC90001295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1916113"/>
            <a:ext cx="2952750" cy="339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1165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oneTexte 5"/>
          <p:cNvSpPr txBox="1">
            <a:spLocks noChangeArrowheads="1"/>
          </p:cNvSpPr>
          <p:nvPr/>
        </p:nvSpPr>
        <p:spPr bwMode="auto">
          <a:xfrm>
            <a:off x="0" y="5516563"/>
            <a:ext cx="9144000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latin typeface="Kristen ITC" pitchFamily="66" charset="0"/>
              </a:rPr>
              <a:t>She can’t work in Paris.  She doesn’t </a:t>
            </a:r>
          </a:p>
          <a:p>
            <a:pPr algn="ctr"/>
            <a:r>
              <a:rPr lang="fr-FR" sz="3600">
                <a:latin typeface="Kristen ITC" pitchFamily="66" charset="0"/>
              </a:rPr>
              <a:t>________________________________</a:t>
            </a:r>
          </a:p>
        </p:txBody>
      </p:sp>
      <p:sp>
        <p:nvSpPr>
          <p:cNvPr id="19459" name="ZoneTexte 6"/>
          <p:cNvSpPr txBox="1">
            <a:spLocks noChangeArrowheads="1"/>
          </p:cNvSpPr>
          <p:nvPr/>
        </p:nvSpPr>
        <p:spPr bwMode="auto">
          <a:xfrm>
            <a:off x="0" y="0"/>
            <a:ext cx="9144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solidFill>
                  <a:srgbClr val="FF0000"/>
                </a:solidFill>
                <a:latin typeface="Ravie" pitchFamily="82" charset="0"/>
              </a:rPr>
              <a:t>Can you make some sentences using </a:t>
            </a:r>
            <a:r>
              <a:rPr lang="fr-FR" sz="4000">
                <a:latin typeface="Ravie" pitchFamily="82" charset="0"/>
              </a:rPr>
              <a:t>« enough » or « too » </a:t>
            </a:r>
          </a:p>
        </p:txBody>
      </p:sp>
      <p:sp>
        <p:nvSpPr>
          <p:cNvPr id="19460" name="ZoneTexte 4"/>
          <p:cNvSpPr txBox="1">
            <a:spLocks noChangeArrowheads="1"/>
          </p:cNvSpPr>
          <p:nvPr/>
        </p:nvSpPr>
        <p:spPr bwMode="auto">
          <a:xfrm>
            <a:off x="4284663" y="3213100"/>
            <a:ext cx="12239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364163" y="2708275"/>
            <a:ext cx="295275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b="1">
                <a:solidFill>
                  <a:srgbClr val="FF0000"/>
                </a:solidFill>
                <a:latin typeface="Kristen ITC" pitchFamily="66" charset="0"/>
              </a:rPr>
              <a:t>speak</a:t>
            </a:r>
          </a:p>
          <a:p>
            <a:pPr algn="ctr"/>
            <a:r>
              <a:rPr lang="fr-FR" sz="3600" b="1">
                <a:solidFill>
                  <a:srgbClr val="FF0000"/>
                </a:solidFill>
                <a:latin typeface="Kristen ITC" pitchFamily="66" charset="0"/>
              </a:rPr>
              <a:t>French</a:t>
            </a:r>
            <a:endParaRPr lang="fr-FR" sz="36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0" y="6092825"/>
            <a:ext cx="921702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b="1">
                <a:solidFill>
                  <a:srgbClr val="FF0000"/>
                </a:solidFill>
                <a:latin typeface="Kristen ITC" pitchFamily="66" charset="0"/>
              </a:rPr>
              <a:t>speak enough French.</a:t>
            </a:r>
            <a:endParaRPr lang="fr-FR" sz="3200" b="1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19463" name="Picture 2" descr="C:\Users\JANET\AppData\Local\Microsoft\Windows\Temporary Internet Files\Content.IE5\CM220CTP\MC90023187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1844675"/>
            <a:ext cx="3240087" cy="345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1460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oneTexte 5"/>
          <p:cNvSpPr txBox="1">
            <a:spLocks noChangeArrowheads="1"/>
          </p:cNvSpPr>
          <p:nvPr/>
        </p:nvSpPr>
        <p:spPr bwMode="auto">
          <a:xfrm>
            <a:off x="0" y="5516563"/>
            <a:ext cx="9144000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latin typeface="Kristen ITC" pitchFamily="66" charset="0"/>
              </a:rPr>
              <a:t>Oh dear!  I’m afraid we are </a:t>
            </a:r>
          </a:p>
          <a:p>
            <a:pPr algn="ctr"/>
            <a:r>
              <a:rPr lang="fr-FR" sz="3600">
                <a:latin typeface="Kristen ITC" pitchFamily="66" charset="0"/>
              </a:rPr>
              <a:t>___________________________________</a:t>
            </a:r>
          </a:p>
        </p:txBody>
      </p:sp>
      <p:sp>
        <p:nvSpPr>
          <p:cNvPr id="20483" name="ZoneTexte 6"/>
          <p:cNvSpPr txBox="1">
            <a:spLocks noChangeArrowheads="1"/>
          </p:cNvSpPr>
          <p:nvPr/>
        </p:nvSpPr>
        <p:spPr bwMode="auto">
          <a:xfrm>
            <a:off x="0" y="0"/>
            <a:ext cx="9144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solidFill>
                  <a:srgbClr val="FF0000"/>
                </a:solidFill>
                <a:latin typeface="Ravie" pitchFamily="82" charset="0"/>
              </a:rPr>
              <a:t>Can you make some sentences using </a:t>
            </a:r>
            <a:r>
              <a:rPr lang="fr-FR" sz="4000">
                <a:latin typeface="Ravie" pitchFamily="82" charset="0"/>
              </a:rPr>
              <a:t>« enough » or « too » </a:t>
            </a:r>
          </a:p>
        </p:txBody>
      </p:sp>
      <p:sp>
        <p:nvSpPr>
          <p:cNvPr id="20484" name="ZoneTexte 4"/>
          <p:cNvSpPr txBox="1">
            <a:spLocks noChangeArrowheads="1"/>
          </p:cNvSpPr>
          <p:nvPr/>
        </p:nvSpPr>
        <p:spPr bwMode="auto">
          <a:xfrm>
            <a:off x="4284663" y="3213100"/>
            <a:ext cx="12239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364163" y="2708275"/>
            <a:ext cx="295275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b="1">
                <a:solidFill>
                  <a:srgbClr val="FF0000"/>
                </a:solidFill>
                <a:latin typeface="Kristen ITC" pitchFamily="66" charset="0"/>
              </a:rPr>
              <a:t>late</a:t>
            </a:r>
          </a:p>
          <a:p>
            <a:pPr algn="ctr"/>
            <a:r>
              <a:rPr lang="fr-FR" sz="3600" b="1">
                <a:solidFill>
                  <a:srgbClr val="FF0000"/>
                </a:solidFill>
                <a:latin typeface="Kristen ITC" pitchFamily="66" charset="0"/>
              </a:rPr>
              <a:t>train</a:t>
            </a:r>
            <a:endParaRPr lang="fr-FR" sz="36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0" y="6092825"/>
            <a:ext cx="921702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b="1">
                <a:solidFill>
                  <a:srgbClr val="FF0000"/>
                </a:solidFill>
                <a:latin typeface="Kristen ITC" pitchFamily="66" charset="0"/>
              </a:rPr>
              <a:t>too late for the train.</a:t>
            </a:r>
            <a:endParaRPr lang="fr-FR" sz="3200" b="1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20487" name="Picture 2" descr="C:\Users\JANET\AppData\Local\Microsoft\Windows\Temporary Internet Files\Content.IE5\F1X0F1LF\MC90041574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1916113"/>
            <a:ext cx="3429000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1350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oneTexte 6"/>
          <p:cNvSpPr txBox="1">
            <a:spLocks noChangeArrowheads="1"/>
          </p:cNvSpPr>
          <p:nvPr/>
        </p:nvSpPr>
        <p:spPr bwMode="auto">
          <a:xfrm>
            <a:off x="0" y="0"/>
            <a:ext cx="8964613" cy="655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latin typeface="Ravie" pitchFamily="82" charset="0"/>
              </a:rPr>
              <a:t>« Enough » goes after adjectives </a:t>
            </a:r>
          </a:p>
          <a:p>
            <a:pPr algn="ctr"/>
            <a:r>
              <a:rPr lang="fr-FR" sz="2800">
                <a:latin typeface="Ravie" pitchFamily="82" charset="0"/>
              </a:rPr>
              <a:t>and adverbs:</a:t>
            </a:r>
          </a:p>
          <a:p>
            <a:pPr algn="ctr">
              <a:buFont typeface="Wingdings" pitchFamily="2" charset="2"/>
              <a:buChar char="Ø"/>
            </a:pPr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He didn’t pass his exam because he didn’t study (hard) enough.</a:t>
            </a:r>
          </a:p>
          <a:p>
            <a:pPr algn="ctr">
              <a:buFont typeface="Wingdings" pitchFamily="2" charset="2"/>
              <a:buChar char="Ø"/>
            </a:pPr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She can’t get married until she’s old enough?</a:t>
            </a:r>
          </a:p>
          <a:p>
            <a:pPr algn="ctr">
              <a:buFont typeface="Wingdings" pitchFamily="2" charset="2"/>
              <a:buChar char="Ø"/>
            </a:pPr>
            <a:endParaRPr lang="fr-FR" sz="2800">
              <a:solidFill>
                <a:srgbClr val="FF0000"/>
              </a:solidFill>
              <a:latin typeface="Ravie" pitchFamily="82" charset="0"/>
            </a:endParaRPr>
          </a:p>
          <a:p>
            <a:pPr algn="ctr"/>
            <a:r>
              <a:rPr lang="fr-FR" sz="2800">
                <a:latin typeface="Ravie" pitchFamily="82" charset="0"/>
              </a:rPr>
              <a:t>« Enough » goes before nouns:</a:t>
            </a:r>
          </a:p>
          <a:p>
            <a:pPr algn="ctr">
              <a:buFont typeface="Wingdings" pitchFamily="2" charset="2"/>
              <a:buChar char="Ø"/>
            </a:pPr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I’d like to change my car but I haven’t got enough money.</a:t>
            </a:r>
          </a:p>
          <a:p>
            <a:pPr algn="ctr"/>
            <a:endParaRPr lang="fr-FR" sz="2800">
              <a:solidFill>
                <a:srgbClr val="FF0000"/>
              </a:solidFill>
              <a:latin typeface="Ravie" pitchFamily="82" charset="0"/>
            </a:endParaRPr>
          </a:p>
          <a:p>
            <a:pPr algn="ctr"/>
            <a:r>
              <a:rPr lang="fr-FR" sz="2800">
                <a:latin typeface="Ravie" pitchFamily="82" charset="0"/>
              </a:rPr>
              <a:t>« Too » goes before an adjective</a:t>
            </a:r>
          </a:p>
          <a:p>
            <a:pPr algn="ctr">
              <a:buFont typeface="Wingdings" pitchFamily="2" charset="2"/>
              <a:buChar char="Ø"/>
            </a:pPr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 The food was too hot.</a:t>
            </a:r>
          </a:p>
          <a:p>
            <a:pPr algn="ctr">
              <a:buFont typeface="Wingdings" pitchFamily="2" charset="2"/>
              <a:buChar char="Ø"/>
            </a:pPr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The suitcase is too heavy </a:t>
            </a:r>
            <a:r>
              <a:rPr lang="fr-FR" sz="2800" u="sng">
                <a:solidFill>
                  <a:srgbClr val="FF0000"/>
                </a:solidFill>
                <a:latin typeface="Ravie" pitchFamily="82" charset="0"/>
              </a:rPr>
              <a:t>for me </a:t>
            </a:r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to lift.</a:t>
            </a:r>
          </a:p>
        </p:txBody>
      </p:sp>
    </p:spTree>
  </p:cSld>
  <p:clrMapOvr>
    <a:masterClrMapping/>
  </p:clrMapOvr>
  <p:transition advTm="25522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oneTexte 5"/>
          <p:cNvSpPr txBox="1">
            <a:spLocks noChangeArrowheads="1"/>
          </p:cNvSpPr>
          <p:nvPr/>
        </p:nvSpPr>
        <p:spPr bwMode="auto">
          <a:xfrm>
            <a:off x="0" y="5516563"/>
            <a:ext cx="9144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latin typeface="Kristen ITC" pitchFamily="66" charset="0"/>
              </a:rPr>
              <a:t>Is your bed _____________________</a:t>
            </a:r>
          </a:p>
        </p:txBody>
      </p:sp>
      <p:sp>
        <p:nvSpPr>
          <p:cNvPr id="21507" name="ZoneTexte 6"/>
          <p:cNvSpPr txBox="1">
            <a:spLocks noChangeArrowheads="1"/>
          </p:cNvSpPr>
          <p:nvPr/>
        </p:nvSpPr>
        <p:spPr bwMode="auto">
          <a:xfrm>
            <a:off x="0" y="0"/>
            <a:ext cx="9144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solidFill>
                  <a:srgbClr val="FF0000"/>
                </a:solidFill>
                <a:latin typeface="Ravie" pitchFamily="82" charset="0"/>
              </a:rPr>
              <a:t>Can you make some sentences using </a:t>
            </a:r>
            <a:r>
              <a:rPr lang="fr-FR" sz="4000">
                <a:latin typeface="Ravie" pitchFamily="82" charset="0"/>
              </a:rPr>
              <a:t>« enough » or « too » </a:t>
            </a:r>
          </a:p>
        </p:txBody>
      </p:sp>
      <p:sp>
        <p:nvSpPr>
          <p:cNvPr id="21508" name="ZoneTexte 4"/>
          <p:cNvSpPr txBox="1">
            <a:spLocks noChangeArrowheads="1"/>
          </p:cNvSpPr>
          <p:nvPr/>
        </p:nvSpPr>
        <p:spPr bwMode="auto">
          <a:xfrm>
            <a:off x="4284663" y="3213100"/>
            <a:ext cx="12239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364163" y="2708275"/>
            <a:ext cx="29527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b="1" dirty="0" err="1" smtClean="0">
                <a:solidFill>
                  <a:srgbClr val="FF0000"/>
                </a:solidFill>
                <a:latin typeface="Kristen ITC" pitchFamily="66" charset="0"/>
              </a:rPr>
              <a:t>comfortable</a:t>
            </a:r>
            <a:endParaRPr lang="fr-FR" sz="36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1258888" y="5516563"/>
            <a:ext cx="921702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b="1">
                <a:solidFill>
                  <a:srgbClr val="FF0000"/>
                </a:solidFill>
                <a:latin typeface="Kristen ITC" pitchFamily="66" charset="0"/>
              </a:rPr>
              <a:t>comfortable enough?</a:t>
            </a:r>
            <a:endParaRPr lang="fr-FR" sz="3200" b="1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21511" name="Picture 2" descr="C:\Users\JANET\AppData\Local\Microsoft\Windows\Temporary Internet Files\Content.IE5\F1X0F1LF\MC90038348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2060575"/>
            <a:ext cx="3960813" cy="307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118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oneTexte 5"/>
          <p:cNvSpPr txBox="1">
            <a:spLocks noChangeArrowheads="1"/>
          </p:cNvSpPr>
          <p:nvPr/>
        </p:nvSpPr>
        <p:spPr bwMode="auto">
          <a:xfrm>
            <a:off x="0" y="5516563"/>
            <a:ext cx="9144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latin typeface="Kristen ITC" pitchFamily="66" charset="0"/>
              </a:rPr>
              <a:t>I hope there will be __________________</a:t>
            </a:r>
          </a:p>
        </p:txBody>
      </p:sp>
      <p:sp>
        <p:nvSpPr>
          <p:cNvPr id="22531" name="ZoneTexte 6"/>
          <p:cNvSpPr txBox="1">
            <a:spLocks noChangeArrowheads="1"/>
          </p:cNvSpPr>
          <p:nvPr/>
        </p:nvSpPr>
        <p:spPr bwMode="auto">
          <a:xfrm>
            <a:off x="0" y="0"/>
            <a:ext cx="9144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solidFill>
                  <a:srgbClr val="FF0000"/>
                </a:solidFill>
                <a:latin typeface="Ravie" pitchFamily="82" charset="0"/>
              </a:rPr>
              <a:t>Can you make some sentences using </a:t>
            </a:r>
            <a:r>
              <a:rPr lang="fr-FR" sz="4000">
                <a:latin typeface="Ravie" pitchFamily="82" charset="0"/>
              </a:rPr>
              <a:t>« enough » or « too » </a:t>
            </a:r>
          </a:p>
        </p:txBody>
      </p:sp>
      <p:sp>
        <p:nvSpPr>
          <p:cNvPr id="22532" name="ZoneTexte 4"/>
          <p:cNvSpPr txBox="1">
            <a:spLocks noChangeArrowheads="1"/>
          </p:cNvSpPr>
          <p:nvPr/>
        </p:nvSpPr>
        <p:spPr bwMode="auto">
          <a:xfrm>
            <a:off x="4284663" y="3213100"/>
            <a:ext cx="12239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364163" y="2708275"/>
            <a:ext cx="29527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b="1">
                <a:solidFill>
                  <a:srgbClr val="FF0000"/>
                </a:solidFill>
                <a:latin typeface="Kristen ITC" pitchFamily="66" charset="0"/>
              </a:rPr>
              <a:t>chairs</a:t>
            </a:r>
            <a:endParaRPr lang="fr-FR" sz="36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1835150" y="5516563"/>
            <a:ext cx="921702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b="1">
                <a:solidFill>
                  <a:srgbClr val="FF0000"/>
                </a:solidFill>
                <a:latin typeface="Kristen ITC" pitchFamily="66" charset="0"/>
              </a:rPr>
              <a:t>enough chairs.</a:t>
            </a:r>
            <a:endParaRPr lang="fr-FR" sz="3200" b="1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22535" name="Picture 3" descr="C:\Users\JANET\AppData\Local\Microsoft\Windows\Temporary Internet Files\Content.IE5\NBF7RYMC\MC90029767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2275" y="2060575"/>
            <a:ext cx="4360863" cy="309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1312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oneTexte 5"/>
          <p:cNvSpPr txBox="1">
            <a:spLocks noChangeArrowheads="1"/>
          </p:cNvSpPr>
          <p:nvPr/>
        </p:nvSpPr>
        <p:spPr bwMode="auto">
          <a:xfrm>
            <a:off x="0" y="5516563"/>
            <a:ext cx="9144000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latin typeface="Kristen ITC" pitchFamily="66" charset="0"/>
              </a:rPr>
              <a:t>My son wasn’t __________________________________</a:t>
            </a:r>
          </a:p>
        </p:txBody>
      </p:sp>
      <p:sp>
        <p:nvSpPr>
          <p:cNvPr id="23555" name="ZoneTexte 6"/>
          <p:cNvSpPr txBox="1">
            <a:spLocks noChangeArrowheads="1"/>
          </p:cNvSpPr>
          <p:nvPr/>
        </p:nvSpPr>
        <p:spPr bwMode="auto">
          <a:xfrm>
            <a:off x="0" y="0"/>
            <a:ext cx="9144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solidFill>
                  <a:srgbClr val="FF0000"/>
                </a:solidFill>
                <a:latin typeface="Ravie" pitchFamily="82" charset="0"/>
              </a:rPr>
              <a:t>Can you make some sentences using </a:t>
            </a:r>
            <a:r>
              <a:rPr lang="fr-FR" sz="4000">
                <a:latin typeface="Ravie" pitchFamily="82" charset="0"/>
              </a:rPr>
              <a:t>« enough » or « too » </a:t>
            </a:r>
          </a:p>
        </p:txBody>
      </p:sp>
      <p:sp>
        <p:nvSpPr>
          <p:cNvPr id="23556" name="ZoneTexte 4"/>
          <p:cNvSpPr txBox="1">
            <a:spLocks noChangeArrowheads="1"/>
          </p:cNvSpPr>
          <p:nvPr/>
        </p:nvSpPr>
        <p:spPr bwMode="auto">
          <a:xfrm>
            <a:off x="4284663" y="3213100"/>
            <a:ext cx="12239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364163" y="2708275"/>
            <a:ext cx="295275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b="1" dirty="0" err="1">
                <a:solidFill>
                  <a:srgbClr val="FF0000"/>
                </a:solidFill>
                <a:latin typeface="Kristen ITC" pitchFamily="66" charset="0"/>
              </a:rPr>
              <a:t>well</a:t>
            </a:r>
            <a:endParaRPr lang="fr-FR" sz="3600" b="1" dirty="0">
              <a:solidFill>
                <a:srgbClr val="FF0000"/>
              </a:solidFill>
              <a:latin typeface="Kristen ITC" pitchFamily="66" charset="0"/>
            </a:endParaRPr>
          </a:p>
          <a:p>
            <a:pPr algn="ctr"/>
            <a:r>
              <a:rPr lang="fr-FR" sz="3600" b="1" dirty="0" smtClean="0">
                <a:solidFill>
                  <a:srgbClr val="FF0000"/>
                </a:solidFill>
                <a:latin typeface="Kristen ITC" pitchFamily="66" charset="0"/>
              </a:rPr>
              <a:t>go/</a:t>
            </a:r>
            <a:r>
              <a:rPr lang="fr-FR" sz="3600" b="1" dirty="0" err="1" smtClean="0">
                <a:solidFill>
                  <a:srgbClr val="FF0000"/>
                </a:solidFill>
                <a:latin typeface="Kristen ITC" pitchFamily="66" charset="0"/>
              </a:rPr>
              <a:t>school</a:t>
            </a:r>
            <a:endParaRPr lang="fr-FR" sz="36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1403350" y="6021388"/>
            <a:ext cx="63373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b="1">
                <a:solidFill>
                  <a:srgbClr val="FF0000"/>
                </a:solidFill>
                <a:latin typeface="Kristen ITC" pitchFamily="66" charset="0"/>
              </a:rPr>
              <a:t>well enough to go to school.</a:t>
            </a:r>
            <a:endParaRPr lang="fr-FR" sz="3200" b="1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23559" name="Picture 2" descr="C:\Users\JANET\AppData\Local\Microsoft\Windows\Temporary Internet Files\Content.IE5\7Q0Y6XL2\MC90039811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1989138"/>
            <a:ext cx="3959225" cy="361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1374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oneTexte 5"/>
          <p:cNvSpPr txBox="1">
            <a:spLocks noChangeArrowheads="1"/>
          </p:cNvSpPr>
          <p:nvPr/>
        </p:nvSpPr>
        <p:spPr bwMode="auto">
          <a:xfrm>
            <a:off x="0" y="5516563"/>
            <a:ext cx="9144000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latin typeface="Kristen ITC" pitchFamily="66" charset="0"/>
              </a:rPr>
              <a:t>I’m afraid the boss is ___________________________________</a:t>
            </a:r>
          </a:p>
        </p:txBody>
      </p:sp>
      <p:sp>
        <p:nvSpPr>
          <p:cNvPr id="24579" name="ZoneTexte 6"/>
          <p:cNvSpPr txBox="1">
            <a:spLocks noChangeArrowheads="1"/>
          </p:cNvSpPr>
          <p:nvPr/>
        </p:nvSpPr>
        <p:spPr bwMode="auto">
          <a:xfrm>
            <a:off x="0" y="0"/>
            <a:ext cx="9144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solidFill>
                  <a:srgbClr val="FF0000"/>
                </a:solidFill>
                <a:latin typeface="Ravie" pitchFamily="82" charset="0"/>
              </a:rPr>
              <a:t>Can you make some sentences using </a:t>
            </a:r>
            <a:r>
              <a:rPr lang="fr-FR" sz="4000">
                <a:latin typeface="Ravie" pitchFamily="82" charset="0"/>
              </a:rPr>
              <a:t>« enough » or « too » </a:t>
            </a:r>
          </a:p>
        </p:txBody>
      </p:sp>
      <p:sp>
        <p:nvSpPr>
          <p:cNvPr id="24580" name="ZoneTexte 4"/>
          <p:cNvSpPr txBox="1">
            <a:spLocks noChangeArrowheads="1"/>
          </p:cNvSpPr>
          <p:nvPr/>
        </p:nvSpPr>
        <p:spPr bwMode="auto">
          <a:xfrm>
            <a:off x="4284663" y="3213100"/>
            <a:ext cx="12239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364163" y="2708275"/>
            <a:ext cx="295275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b="1" dirty="0" err="1">
                <a:solidFill>
                  <a:srgbClr val="FF0000"/>
                </a:solidFill>
                <a:latin typeface="Kristen ITC" pitchFamily="66" charset="0"/>
              </a:rPr>
              <a:t>busy</a:t>
            </a:r>
            <a:endParaRPr lang="fr-FR" sz="3600" b="1" dirty="0">
              <a:solidFill>
                <a:srgbClr val="FF0000"/>
              </a:solidFill>
              <a:latin typeface="Kristen ITC" pitchFamily="66" charset="0"/>
            </a:endParaRPr>
          </a:p>
          <a:p>
            <a:pPr algn="ctr"/>
            <a:r>
              <a:rPr lang="fr-FR" sz="3600" b="1" dirty="0" smtClean="0">
                <a:solidFill>
                  <a:srgbClr val="FF0000"/>
                </a:solidFill>
                <a:latin typeface="Kristen ITC" pitchFamily="66" charset="0"/>
              </a:rPr>
              <a:t>talk/</a:t>
            </a:r>
            <a:r>
              <a:rPr lang="fr-FR" sz="3600" b="1" dirty="0" err="1" smtClean="0">
                <a:solidFill>
                  <a:srgbClr val="FF0000"/>
                </a:solidFill>
                <a:latin typeface="Kristen ITC" pitchFamily="66" charset="0"/>
              </a:rPr>
              <a:t>you</a:t>
            </a:r>
            <a:endParaRPr lang="fr-FR" sz="36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1476375" y="6021388"/>
            <a:ext cx="63357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b="1">
                <a:solidFill>
                  <a:srgbClr val="FF0000"/>
                </a:solidFill>
                <a:latin typeface="Kristen ITC" pitchFamily="66" charset="0"/>
              </a:rPr>
              <a:t>too busy to talk to you.</a:t>
            </a:r>
            <a:endParaRPr lang="fr-FR" sz="3200" b="1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24583" name="Picture 2" descr="C:\Users\JANET\AppData\Local\Microsoft\Windows\Temporary Internet Files\Content.IE5\J9CIMNC4\MC90032460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2133600"/>
            <a:ext cx="2952750" cy="319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1489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oneTexte 5"/>
          <p:cNvSpPr txBox="1">
            <a:spLocks noChangeArrowheads="1"/>
          </p:cNvSpPr>
          <p:nvPr/>
        </p:nvSpPr>
        <p:spPr bwMode="auto">
          <a:xfrm>
            <a:off x="0" y="5516563"/>
            <a:ext cx="9144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latin typeface="Kristen ITC" pitchFamily="66" charset="0"/>
              </a:rPr>
              <a:t>It’s __________________________</a:t>
            </a:r>
          </a:p>
        </p:txBody>
      </p:sp>
      <p:sp>
        <p:nvSpPr>
          <p:cNvPr id="25603" name="ZoneTexte 6"/>
          <p:cNvSpPr txBox="1">
            <a:spLocks noChangeArrowheads="1"/>
          </p:cNvSpPr>
          <p:nvPr/>
        </p:nvSpPr>
        <p:spPr bwMode="auto">
          <a:xfrm>
            <a:off x="0" y="0"/>
            <a:ext cx="9144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solidFill>
                  <a:srgbClr val="FF0000"/>
                </a:solidFill>
                <a:latin typeface="Ravie" pitchFamily="82" charset="0"/>
              </a:rPr>
              <a:t>Can you make some sentences using </a:t>
            </a:r>
            <a:r>
              <a:rPr lang="fr-FR" sz="4000">
                <a:latin typeface="Ravie" pitchFamily="82" charset="0"/>
              </a:rPr>
              <a:t>« enough » or « too » </a:t>
            </a:r>
          </a:p>
        </p:txBody>
      </p:sp>
      <p:sp>
        <p:nvSpPr>
          <p:cNvPr id="25604" name="ZoneTexte 4"/>
          <p:cNvSpPr txBox="1">
            <a:spLocks noChangeArrowheads="1"/>
          </p:cNvSpPr>
          <p:nvPr/>
        </p:nvSpPr>
        <p:spPr bwMode="auto">
          <a:xfrm>
            <a:off x="4284663" y="3213100"/>
            <a:ext cx="12239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364163" y="2708275"/>
            <a:ext cx="295275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b="1" dirty="0" err="1">
                <a:solidFill>
                  <a:srgbClr val="FF0000"/>
                </a:solidFill>
                <a:latin typeface="Kristen ITC" pitchFamily="66" charset="0"/>
              </a:rPr>
              <a:t>dark</a:t>
            </a:r>
            <a:endParaRPr lang="fr-FR" sz="3600" b="1" dirty="0">
              <a:solidFill>
                <a:srgbClr val="FF0000"/>
              </a:solidFill>
              <a:latin typeface="Kristen ITC" pitchFamily="66" charset="0"/>
            </a:endParaRPr>
          </a:p>
          <a:p>
            <a:pPr algn="ctr"/>
            <a:r>
              <a:rPr lang="fr-FR" sz="3600" b="1" dirty="0" err="1" smtClean="0">
                <a:solidFill>
                  <a:srgbClr val="FF0000"/>
                </a:solidFill>
                <a:latin typeface="Kristen ITC" pitchFamily="66" charset="0"/>
              </a:rPr>
              <a:t>take</a:t>
            </a:r>
            <a:r>
              <a:rPr lang="fr-FR" sz="3600" b="1" dirty="0" smtClean="0">
                <a:solidFill>
                  <a:srgbClr val="FF0000"/>
                </a:solidFill>
                <a:latin typeface="Kristen ITC" pitchFamily="66" charset="0"/>
              </a:rPr>
              <a:t>/photos</a:t>
            </a:r>
            <a:endParaRPr lang="fr-FR" sz="36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1979613" y="5516563"/>
            <a:ext cx="63373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b="1">
                <a:solidFill>
                  <a:srgbClr val="FF0000"/>
                </a:solidFill>
                <a:latin typeface="Kristen ITC" pitchFamily="66" charset="0"/>
              </a:rPr>
              <a:t>too dark to take photos.</a:t>
            </a:r>
            <a:endParaRPr lang="fr-FR" sz="3200" b="1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25607" name="Picture 2" descr="C:\Users\JANET\AppData\Local\Microsoft\Windows\Temporary Internet Files\Content.IE5\F1X0F1LF\MC90043756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2060575"/>
            <a:ext cx="4464050" cy="293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1396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JANET\AppData\Local\Microsoft\Windows\Temporary Internet Files\Content.IE5\F1X0F1LF\MC90043249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ZoneTexte 5"/>
          <p:cNvSpPr txBox="1">
            <a:spLocks noChangeArrowheads="1"/>
          </p:cNvSpPr>
          <p:nvPr/>
        </p:nvSpPr>
        <p:spPr bwMode="auto">
          <a:xfrm>
            <a:off x="0" y="5949950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latin typeface="Kristen ITC" pitchFamily="66" charset="0"/>
              </a:rPr>
              <a:t>Excuse me, this soup is ______ hot!</a:t>
            </a:r>
          </a:p>
        </p:txBody>
      </p:sp>
      <p:sp>
        <p:nvSpPr>
          <p:cNvPr id="4100" name="ZoneTexte 6"/>
          <p:cNvSpPr txBox="1">
            <a:spLocks noChangeArrowheads="1"/>
          </p:cNvSpPr>
          <p:nvPr/>
        </p:nvSpPr>
        <p:spPr bwMode="auto">
          <a:xfrm>
            <a:off x="3419475" y="476250"/>
            <a:ext cx="2808288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solidFill>
                  <a:srgbClr val="FF0000"/>
                </a:solidFill>
                <a:latin typeface="Ravie" pitchFamily="82" charset="0"/>
              </a:rPr>
              <a:t>too </a:t>
            </a:r>
          </a:p>
          <a:p>
            <a:pPr algn="ctr"/>
            <a:r>
              <a:rPr lang="fr-FR" sz="4000">
                <a:solidFill>
                  <a:srgbClr val="FF0000"/>
                </a:solidFill>
                <a:latin typeface="Ravie" pitchFamily="82" charset="0"/>
              </a:rPr>
              <a:t>or</a:t>
            </a:r>
          </a:p>
          <a:p>
            <a:pPr algn="ctr"/>
            <a:r>
              <a:rPr lang="fr-FR" sz="4000">
                <a:solidFill>
                  <a:srgbClr val="FF0000"/>
                </a:solidFill>
                <a:latin typeface="Ravie" pitchFamily="82" charset="0"/>
              </a:rPr>
              <a:t>enough</a:t>
            </a:r>
          </a:p>
        </p:txBody>
      </p:sp>
      <p:sp>
        <p:nvSpPr>
          <p:cNvPr id="4101" name="ZoneTexte 4"/>
          <p:cNvSpPr txBox="1">
            <a:spLocks noChangeArrowheads="1"/>
          </p:cNvSpPr>
          <p:nvPr/>
        </p:nvSpPr>
        <p:spPr bwMode="auto">
          <a:xfrm>
            <a:off x="4284663" y="3213100"/>
            <a:ext cx="12239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580063" y="5949950"/>
            <a:ext cx="20875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b="1">
                <a:solidFill>
                  <a:srgbClr val="FF0000"/>
                </a:solidFill>
                <a:latin typeface="Kristen ITC" pitchFamily="66" charset="0"/>
              </a:rPr>
              <a:t>too</a:t>
            </a:r>
            <a:endParaRPr lang="fr-FR" sz="3600" b="1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4103" name="Picture 2" descr="C:\Users\JANET\AppData\Local\Microsoft\Windows\Temporary Internet Files\Content.IE5\NBF7RYMC\MC900423463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2500" y="2781300"/>
            <a:ext cx="2087563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1433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JANET\AppData\Local\Microsoft\Windows\Temporary Internet Files\Content.IE5\F1X0F1LF\MC90043249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ZoneTexte 5"/>
          <p:cNvSpPr txBox="1">
            <a:spLocks noChangeArrowheads="1"/>
          </p:cNvSpPr>
          <p:nvPr/>
        </p:nvSpPr>
        <p:spPr bwMode="auto">
          <a:xfrm>
            <a:off x="0" y="5949950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latin typeface="Kristen ITC" pitchFamily="66" charset="0"/>
              </a:rPr>
              <a:t>Excuse me, this wine is _________ warm.</a:t>
            </a:r>
          </a:p>
        </p:txBody>
      </p:sp>
      <p:sp>
        <p:nvSpPr>
          <p:cNvPr id="5124" name="ZoneTexte 6"/>
          <p:cNvSpPr txBox="1">
            <a:spLocks noChangeArrowheads="1"/>
          </p:cNvSpPr>
          <p:nvPr/>
        </p:nvSpPr>
        <p:spPr bwMode="auto">
          <a:xfrm>
            <a:off x="3419475" y="476250"/>
            <a:ext cx="2808288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solidFill>
                  <a:srgbClr val="FF0000"/>
                </a:solidFill>
                <a:latin typeface="Ravie" pitchFamily="82" charset="0"/>
              </a:rPr>
              <a:t>too </a:t>
            </a:r>
          </a:p>
          <a:p>
            <a:pPr algn="ctr"/>
            <a:r>
              <a:rPr lang="fr-FR" sz="4000">
                <a:solidFill>
                  <a:srgbClr val="FF0000"/>
                </a:solidFill>
                <a:latin typeface="Ravie" pitchFamily="82" charset="0"/>
              </a:rPr>
              <a:t>or</a:t>
            </a:r>
          </a:p>
          <a:p>
            <a:pPr algn="ctr"/>
            <a:r>
              <a:rPr lang="fr-FR" sz="4000">
                <a:solidFill>
                  <a:srgbClr val="FF0000"/>
                </a:solidFill>
                <a:latin typeface="Ravie" pitchFamily="82" charset="0"/>
              </a:rPr>
              <a:t>enough</a:t>
            </a:r>
          </a:p>
        </p:txBody>
      </p:sp>
      <p:sp>
        <p:nvSpPr>
          <p:cNvPr id="5125" name="ZoneTexte 4"/>
          <p:cNvSpPr txBox="1">
            <a:spLocks noChangeArrowheads="1"/>
          </p:cNvSpPr>
          <p:nvPr/>
        </p:nvSpPr>
        <p:spPr bwMode="auto">
          <a:xfrm>
            <a:off x="4284663" y="3213100"/>
            <a:ext cx="12239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508625" y="5949950"/>
            <a:ext cx="20875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b="1">
                <a:solidFill>
                  <a:srgbClr val="FF0000"/>
                </a:solidFill>
                <a:latin typeface="Kristen ITC" pitchFamily="66" charset="0"/>
              </a:rPr>
              <a:t>too</a:t>
            </a:r>
            <a:endParaRPr lang="fr-FR" sz="3600" b="1">
              <a:solidFill>
                <a:srgbClr val="FF0000"/>
              </a:solidFill>
              <a:latin typeface="Calibri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1494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JANET\AppData\Local\Microsoft\Windows\Temporary Internet Files\Content.IE5\F1X0F1LF\MC90043249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ZoneTexte 5"/>
          <p:cNvSpPr txBox="1">
            <a:spLocks noChangeArrowheads="1"/>
          </p:cNvSpPr>
          <p:nvPr/>
        </p:nvSpPr>
        <p:spPr bwMode="auto">
          <a:xfrm>
            <a:off x="0" y="5949950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600">
                <a:latin typeface="Kristen ITC" pitchFamily="66" charset="0"/>
              </a:rPr>
              <a:t>Excuse me, this soup isn’t hot ________.</a:t>
            </a:r>
          </a:p>
        </p:txBody>
      </p:sp>
      <p:sp>
        <p:nvSpPr>
          <p:cNvPr id="6148" name="ZoneTexte 6"/>
          <p:cNvSpPr txBox="1">
            <a:spLocks noChangeArrowheads="1"/>
          </p:cNvSpPr>
          <p:nvPr/>
        </p:nvSpPr>
        <p:spPr bwMode="auto">
          <a:xfrm>
            <a:off x="3419475" y="476250"/>
            <a:ext cx="2808288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solidFill>
                  <a:srgbClr val="FF0000"/>
                </a:solidFill>
                <a:latin typeface="Ravie" pitchFamily="82" charset="0"/>
              </a:rPr>
              <a:t>too </a:t>
            </a:r>
          </a:p>
          <a:p>
            <a:pPr algn="ctr"/>
            <a:r>
              <a:rPr lang="fr-FR" sz="4000">
                <a:solidFill>
                  <a:srgbClr val="FF0000"/>
                </a:solidFill>
                <a:latin typeface="Ravie" pitchFamily="82" charset="0"/>
              </a:rPr>
              <a:t>or</a:t>
            </a:r>
          </a:p>
          <a:p>
            <a:pPr algn="ctr"/>
            <a:r>
              <a:rPr lang="fr-FR" sz="4000">
                <a:solidFill>
                  <a:srgbClr val="FF0000"/>
                </a:solidFill>
                <a:latin typeface="Ravie" pitchFamily="82" charset="0"/>
              </a:rPr>
              <a:t>enough</a:t>
            </a:r>
          </a:p>
        </p:txBody>
      </p:sp>
      <p:sp>
        <p:nvSpPr>
          <p:cNvPr id="6149" name="ZoneTexte 4"/>
          <p:cNvSpPr txBox="1">
            <a:spLocks noChangeArrowheads="1"/>
          </p:cNvSpPr>
          <p:nvPr/>
        </p:nvSpPr>
        <p:spPr bwMode="auto">
          <a:xfrm>
            <a:off x="4284663" y="3213100"/>
            <a:ext cx="12239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6732588" y="5876925"/>
            <a:ext cx="20875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b="1">
                <a:solidFill>
                  <a:srgbClr val="FF0000"/>
                </a:solidFill>
                <a:latin typeface="Kristen ITC" pitchFamily="66" charset="0"/>
              </a:rPr>
              <a:t>enough</a:t>
            </a:r>
            <a:endParaRPr lang="fr-FR" sz="3600" b="1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6151" name="Picture 2" descr="C:\Users\JANET\AppData\Local\Microsoft\Windows\Temporary Internet Files\Content.IE5\NBF7RYMC\MC900423463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2500" y="2781300"/>
            <a:ext cx="2087563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1689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oneTexte 5"/>
          <p:cNvSpPr txBox="1">
            <a:spLocks noChangeArrowheads="1"/>
          </p:cNvSpPr>
          <p:nvPr/>
        </p:nvSpPr>
        <p:spPr bwMode="auto">
          <a:xfrm>
            <a:off x="0" y="5949950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600">
                <a:latin typeface="Kristen ITC" pitchFamily="66" charset="0"/>
              </a:rPr>
              <a:t>This pepper is _________________________</a:t>
            </a:r>
          </a:p>
        </p:txBody>
      </p:sp>
      <p:sp>
        <p:nvSpPr>
          <p:cNvPr id="7171" name="ZoneTexte 6"/>
          <p:cNvSpPr txBox="1">
            <a:spLocks noChangeArrowheads="1"/>
          </p:cNvSpPr>
          <p:nvPr/>
        </p:nvSpPr>
        <p:spPr bwMode="auto">
          <a:xfrm>
            <a:off x="0" y="0"/>
            <a:ext cx="9144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solidFill>
                  <a:srgbClr val="FF0000"/>
                </a:solidFill>
                <a:latin typeface="Ravie" pitchFamily="82" charset="0"/>
              </a:rPr>
              <a:t>Can you make some sentences using « enough » or « too » </a:t>
            </a:r>
          </a:p>
        </p:txBody>
      </p:sp>
      <p:sp>
        <p:nvSpPr>
          <p:cNvPr id="7172" name="ZoneTexte 4"/>
          <p:cNvSpPr txBox="1">
            <a:spLocks noChangeArrowheads="1"/>
          </p:cNvSpPr>
          <p:nvPr/>
        </p:nvSpPr>
        <p:spPr bwMode="auto">
          <a:xfrm>
            <a:off x="4284663" y="3213100"/>
            <a:ext cx="12239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364163" y="2708275"/>
            <a:ext cx="29527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  <a:latin typeface="Kristen ITC" pitchFamily="66" charset="0"/>
              </a:rPr>
              <a:t>hot/</a:t>
            </a:r>
            <a:r>
              <a:rPr lang="fr-FR" sz="3600" b="1" dirty="0" err="1" smtClean="0">
                <a:solidFill>
                  <a:srgbClr val="FF0000"/>
                </a:solidFill>
                <a:latin typeface="Kristen ITC" pitchFamily="66" charset="0"/>
              </a:rPr>
              <a:t>eat</a:t>
            </a:r>
            <a:endParaRPr lang="fr-FR" sz="36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7174" name="Picture 2" descr="C:\Users\JANET\AppData\Local\Microsoft\Windows\Temporary Internet Files\Content.IE5\F4B3IBBB\MC900441785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1844675"/>
            <a:ext cx="403225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3348038" y="5732463"/>
            <a:ext cx="56165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b="1">
                <a:solidFill>
                  <a:srgbClr val="FF0000"/>
                </a:solidFill>
                <a:latin typeface="Kristen ITC" pitchFamily="66" charset="0"/>
              </a:rPr>
              <a:t>too hot to eat!</a:t>
            </a:r>
            <a:endParaRPr lang="fr-FR" sz="3600" b="1">
              <a:solidFill>
                <a:srgbClr val="FF0000"/>
              </a:solidFill>
              <a:latin typeface="Calibri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2620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oneTexte 5"/>
          <p:cNvSpPr txBox="1">
            <a:spLocks noChangeArrowheads="1"/>
          </p:cNvSpPr>
          <p:nvPr/>
        </p:nvSpPr>
        <p:spPr bwMode="auto">
          <a:xfrm>
            <a:off x="0" y="5516563"/>
            <a:ext cx="9144000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latin typeface="Kristen ITC" pitchFamily="66" charset="0"/>
              </a:rPr>
              <a:t>He won’t get the job, because he hasn’t got _____________________________</a:t>
            </a:r>
          </a:p>
        </p:txBody>
      </p:sp>
      <p:sp>
        <p:nvSpPr>
          <p:cNvPr id="8195" name="ZoneTexte 6"/>
          <p:cNvSpPr txBox="1">
            <a:spLocks noChangeArrowheads="1"/>
          </p:cNvSpPr>
          <p:nvPr/>
        </p:nvSpPr>
        <p:spPr bwMode="auto">
          <a:xfrm>
            <a:off x="0" y="0"/>
            <a:ext cx="9144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solidFill>
                  <a:srgbClr val="FF0000"/>
                </a:solidFill>
                <a:latin typeface="Ravie" pitchFamily="82" charset="0"/>
              </a:rPr>
              <a:t>Can you make some sentences using </a:t>
            </a:r>
            <a:r>
              <a:rPr lang="fr-FR" sz="4000">
                <a:latin typeface="Ravie" pitchFamily="82" charset="0"/>
              </a:rPr>
              <a:t>« enough » or « too » </a:t>
            </a:r>
          </a:p>
        </p:txBody>
      </p:sp>
      <p:sp>
        <p:nvSpPr>
          <p:cNvPr id="8196" name="ZoneTexte 4"/>
          <p:cNvSpPr txBox="1">
            <a:spLocks noChangeArrowheads="1"/>
          </p:cNvSpPr>
          <p:nvPr/>
        </p:nvSpPr>
        <p:spPr bwMode="auto">
          <a:xfrm>
            <a:off x="4284663" y="3213100"/>
            <a:ext cx="12239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364163" y="2708275"/>
            <a:ext cx="29527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b="1" dirty="0" err="1" smtClean="0">
                <a:solidFill>
                  <a:srgbClr val="FF0000"/>
                </a:solidFill>
                <a:latin typeface="Kristen ITC" pitchFamily="66" charset="0"/>
              </a:rPr>
              <a:t>experience</a:t>
            </a:r>
            <a:endParaRPr lang="fr-FR" sz="36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2268538" y="6021388"/>
            <a:ext cx="56165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b="1">
                <a:solidFill>
                  <a:srgbClr val="FF0000"/>
                </a:solidFill>
                <a:latin typeface="Kristen ITC" pitchFamily="66" charset="0"/>
              </a:rPr>
              <a:t>enough experience</a:t>
            </a:r>
            <a:endParaRPr lang="fr-FR" sz="3600" b="1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8199" name="Picture 2" descr="C:\Users\JANET\AppData\Local\Microsoft\Windows\Temporary Internet Files\Content.IE5\F4B3IBBB\MC90023330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1989138"/>
            <a:ext cx="332105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2447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oneTexte 5"/>
          <p:cNvSpPr txBox="1">
            <a:spLocks noChangeArrowheads="1"/>
          </p:cNvSpPr>
          <p:nvPr/>
        </p:nvSpPr>
        <p:spPr bwMode="auto">
          <a:xfrm>
            <a:off x="0" y="5516563"/>
            <a:ext cx="9144000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latin typeface="Kristen ITC" pitchFamily="66" charset="0"/>
              </a:rPr>
              <a:t>I’d like to go abroad, but I haven’t got</a:t>
            </a:r>
          </a:p>
          <a:p>
            <a:pPr algn="ctr"/>
            <a:r>
              <a:rPr lang="fr-FR" sz="3600">
                <a:latin typeface="Kristen ITC" pitchFamily="66" charset="0"/>
              </a:rPr>
              <a:t>__________________________ </a:t>
            </a:r>
          </a:p>
        </p:txBody>
      </p:sp>
      <p:sp>
        <p:nvSpPr>
          <p:cNvPr id="9219" name="ZoneTexte 6"/>
          <p:cNvSpPr txBox="1">
            <a:spLocks noChangeArrowheads="1"/>
          </p:cNvSpPr>
          <p:nvPr/>
        </p:nvSpPr>
        <p:spPr bwMode="auto">
          <a:xfrm>
            <a:off x="0" y="0"/>
            <a:ext cx="9144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solidFill>
                  <a:srgbClr val="FF0000"/>
                </a:solidFill>
                <a:latin typeface="Ravie" pitchFamily="82" charset="0"/>
              </a:rPr>
              <a:t>Can you make some sentences using </a:t>
            </a:r>
            <a:r>
              <a:rPr lang="fr-FR" sz="4000">
                <a:latin typeface="Ravie" pitchFamily="82" charset="0"/>
              </a:rPr>
              <a:t>« enough » or « too » </a:t>
            </a:r>
          </a:p>
        </p:txBody>
      </p:sp>
      <p:sp>
        <p:nvSpPr>
          <p:cNvPr id="9220" name="ZoneTexte 4"/>
          <p:cNvSpPr txBox="1">
            <a:spLocks noChangeArrowheads="1"/>
          </p:cNvSpPr>
          <p:nvPr/>
        </p:nvSpPr>
        <p:spPr bwMode="auto">
          <a:xfrm>
            <a:off x="4284663" y="3213100"/>
            <a:ext cx="12239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364163" y="2708275"/>
            <a:ext cx="29527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  <a:latin typeface="Kristen ITC" pitchFamily="66" charset="0"/>
              </a:rPr>
              <a:t>money</a:t>
            </a:r>
            <a:endParaRPr lang="fr-FR" sz="36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1835150" y="6021388"/>
            <a:ext cx="56165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b="1">
                <a:solidFill>
                  <a:srgbClr val="FF0000"/>
                </a:solidFill>
                <a:latin typeface="Kristen ITC" pitchFamily="66" charset="0"/>
              </a:rPr>
              <a:t>enough money</a:t>
            </a:r>
            <a:endParaRPr lang="fr-FR" sz="3600" b="1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9223" name="Picture 2" descr="C:\Users\JANET\AppData\Local\Microsoft\Windows\Temporary Internet Files\Content.IE5\NBF7RYMC\MC90037029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2060575"/>
            <a:ext cx="3384550" cy="338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2028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oneTexte 5"/>
          <p:cNvSpPr txBox="1">
            <a:spLocks noChangeArrowheads="1"/>
          </p:cNvSpPr>
          <p:nvPr/>
        </p:nvSpPr>
        <p:spPr bwMode="auto">
          <a:xfrm>
            <a:off x="0" y="5516563"/>
            <a:ext cx="9144000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latin typeface="Kristen ITC" pitchFamily="66" charset="0"/>
              </a:rPr>
              <a:t>They seem much ________________ </a:t>
            </a:r>
          </a:p>
          <a:p>
            <a:pPr algn="ctr"/>
            <a:r>
              <a:rPr lang="fr-FR" sz="3600">
                <a:latin typeface="Kristen ITC" pitchFamily="66" charset="0"/>
              </a:rPr>
              <a:t>to get married.</a:t>
            </a:r>
          </a:p>
        </p:txBody>
      </p:sp>
      <p:sp>
        <p:nvSpPr>
          <p:cNvPr id="10243" name="ZoneTexte 6"/>
          <p:cNvSpPr txBox="1">
            <a:spLocks noChangeArrowheads="1"/>
          </p:cNvSpPr>
          <p:nvPr/>
        </p:nvSpPr>
        <p:spPr bwMode="auto">
          <a:xfrm>
            <a:off x="0" y="0"/>
            <a:ext cx="9144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solidFill>
                  <a:srgbClr val="FF0000"/>
                </a:solidFill>
                <a:latin typeface="Ravie" pitchFamily="82" charset="0"/>
              </a:rPr>
              <a:t>Can you make some sentences using </a:t>
            </a:r>
            <a:r>
              <a:rPr lang="fr-FR" sz="4000">
                <a:latin typeface="Ravie" pitchFamily="82" charset="0"/>
              </a:rPr>
              <a:t>« enough » or « too » </a:t>
            </a:r>
          </a:p>
        </p:txBody>
      </p:sp>
      <p:sp>
        <p:nvSpPr>
          <p:cNvPr id="10244" name="ZoneTexte 4"/>
          <p:cNvSpPr txBox="1">
            <a:spLocks noChangeArrowheads="1"/>
          </p:cNvSpPr>
          <p:nvPr/>
        </p:nvSpPr>
        <p:spPr bwMode="auto">
          <a:xfrm>
            <a:off x="4284663" y="3213100"/>
            <a:ext cx="12239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364163" y="2708275"/>
            <a:ext cx="29527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b="1" dirty="0" err="1" smtClean="0">
                <a:solidFill>
                  <a:srgbClr val="FF0000"/>
                </a:solidFill>
                <a:latin typeface="Kristen ITC" pitchFamily="66" charset="0"/>
              </a:rPr>
              <a:t>young</a:t>
            </a:r>
            <a:endParaRPr lang="fr-FR" sz="3600" b="1" dirty="0">
              <a:solidFill>
                <a:srgbClr val="FF0000"/>
              </a:solidFill>
              <a:latin typeface="Kristen ITC" pitchFamily="66" charset="0"/>
            </a:endParaRPr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3779838" y="5445125"/>
            <a:ext cx="56165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b="1">
                <a:solidFill>
                  <a:srgbClr val="FF0000"/>
                </a:solidFill>
                <a:latin typeface="Kristen ITC" pitchFamily="66" charset="0"/>
              </a:rPr>
              <a:t>too young</a:t>
            </a:r>
            <a:endParaRPr lang="fr-FR" sz="3600" b="1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10247" name="Picture 3" descr="C:\Users\JANET\AppData\Local\Microsoft\Windows\Temporary Internet Files\Content.IE5\GG3C33ER\MC90041204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1916113"/>
            <a:ext cx="4487863" cy="3436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1795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8.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8.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6.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7.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3.9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|5.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5.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5.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8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3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8.8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8.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7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|10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|14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10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9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|8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8.8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415</Words>
  <Application>Microsoft Office PowerPoint</Application>
  <PresentationFormat>On-screen Show (4:3)</PresentationFormat>
  <Paragraphs>124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JANET</dc:creator>
  <cp:lastModifiedBy>Gareth Pitchford</cp:lastModifiedBy>
  <cp:revision>14</cp:revision>
  <dcterms:created xsi:type="dcterms:W3CDTF">2012-09-22T09:33:06Z</dcterms:created>
  <dcterms:modified xsi:type="dcterms:W3CDTF">2013-04-11T12:54:51Z</dcterms:modified>
</cp:coreProperties>
</file>