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CA38C1-BB52-4F71-8666-E484A617ADC7}" type="datetimeFigureOut">
              <a:rPr lang="en-GB" smtClean="0"/>
              <a:t>30/01/2012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70448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CA38C1-BB52-4F71-8666-E484A617ADC7}" type="datetimeFigureOut">
              <a:rPr lang="en-GB" smtClean="0"/>
              <a:t>30/01/2012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35198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CA38C1-BB52-4F71-8666-E484A617ADC7}" type="datetimeFigureOut">
              <a:rPr lang="en-GB" smtClean="0"/>
              <a:t>30/01/2012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24282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CA38C1-BB52-4F71-8666-E484A617ADC7}" type="datetimeFigureOut">
              <a:rPr lang="en-GB" smtClean="0"/>
              <a:t>30/01/2012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411944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CA38C1-BB52-4F71-8666-E484A617ADC7}" type="datetimeFigureOut">
              <a:rPr lang="en-GB" smtClean="0"/>
              <a:t>30/01/2012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129302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CA38C1-BB52-4F71-8666-E484A617ADC7}" type="datetimeFigureOut">
              <a:rPr lang="en-GB" smtClean="0"/>
              <a:t>30/01/2012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76891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CA38C1-BB52-4F71-8666-E484A617ADC7}" type="datetimeFigureOut">
              <a:rPr lang="en-GB" smtClean="0"/>
              <a:t>30/01/2012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335552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CA38C1-BB52-4F71-8666-E484A617ADC7}" type="datetimeFigureOut">
              <a:rPr lang="en-GB" smtClean="0"/>
              <a:t>30/01/2012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281584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A38C1-BB52-4F71-8666-E484A617ADC7}" type="datetimeFigureOut">
              <a:rPr lang="en-GB" smtClean="0"/>
              <a:t>30/01/2012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360107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A38C1-BB52-4F71-8666-E484A617ADC7}" type="datetimeFigureOut">
              <a:rPr lang="en-GB" smtClean="0"/>
              <a:t>30/01/2012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248293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A38C1-BB52-4F71-8666-E484A617ADC7}" type="datetimeFigureOut">
              <a:rPr lang="en-GB" smtClean="0"/>
              <a:t>30/01/2012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80A191-D98E-4847-87FE-BB5920D84FF2}" type="slidenum">
              <a:rPr lang="en-GB" smtClean="0"/>
              <a:t>‹#›</a:t>
            </a:fld>
            <a:endParaRPr lang="en-GB"/>
          </a:p>
        </p:txBody>
      </p:sp>
    </p:spTree>
    <p:extLst>
      <p:ext uri="{BB962C8B-B14F-4D97-AF65-F5344CB8AC3E}">
        <p14:creationId xmlns:p14="http://schemas.microsoft.com/office/powerpoint/2010/main" val="1504852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A38C1-BB52-4F71-8666-E484A617ADC7}" type="datetimeFigureOut">
              <a:rPr lang="en-GB" smtClean="0"/>
              <a:t>30/01/2012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0A191-D98E-4847-87FE-BB5920D84FF2}" type="slidenum">
              <a:rPr lang="en-GB" smtClean="0"/>
              <a:t>‹#›</a:t>
            </a:fld>
            <a:endParaRPr lang="en-GB"/>
          </a:p>
        </p:txBody>
      </p:sp>
    </p:spTree>
    <p:extLst>
      <p:ext uri="{BB962C8B-B14F-4D97-AF65-F5344CB8AC3E}">
        <p14:creationId xmlns:p14="http://schemas.microsoft.com/office/powerpoint/2010/main" val="101178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1.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2158262"/>
            <a:ext cx="7772400" cy="1470025"/>
          </a:xfrm>
        </p:spPr>
        <p:txBody>
          <a:bodyPr>
            <a:noAutofit/>
          </a:bodyPr>
          <a:lstStyle/>
          <a:p>
            <a:r>
              <a:rPr lang="en-GB" sz="4800" b="1" dirty="0" smtClean="0"/>
              <a:t>Did marrying Anne Boleyn solve Henry VIII’s problems?</a:t>
            </a:r>
            <a:endParaRPr lang="en-GB" sz="4800" b="1" dirty="0"/>
          </a:p>
        </p:txBody>
      </p:sp>
      <p:pic>
        <p:nvPicPr>
          <p:cNvPr id="5" name="Picture 2" descr="C:\Documents and Settings\Neil\Local Settings\Temporary Internet Files\Content.IE5\0V291XZM\MC90044039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163" y="156175"/>
            <a:ext cx="2019672" cy="201967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Teaching\Subject resources\History\Tudors\Pictures of famous Tudors\Henry VIII &amp; his wives\02 Anne Boleyn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4001616"/>
            <a:ext cx="1944216" cy="252416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Documents and Settings\Neil\Local Settings\Temporary Internet Files\Content.IE5\1RMA4SL3\MC90028567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2280" y="188640"/>
            <a:ext cx="1649803" cy="210013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Documents and Settings\Neil\Local Settings\Temporary Internet Files\Content.IE5\2WQYUYLU\MC90041065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9845" y="4109089"/>
            <a:ext cx="2252238" cy="224633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Documents and Settings\Neil\Local Settings\Temporary Internet Files\Content.IE5\3SFFWBA4\MC90041547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5536" y="4001616"/>
            <a:ext cx="2467858" cy="2776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510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332657"/>
            <a:ext cx="8352928" cy="1008111"/>
          </a:xfrm>
        </p:spPr>
        <p:txBody>
          <a:bodyPr>
            <a:noAutofit/>
          </a:bodyPr>
          <a:lstStyle/>
          <a:p>
            <a:r>
              <a:rPr lang="en-GB" b="1" dirty="0" smtClean="0"/>
              <a:t>What were Henry VIII’s problems?</a:t>
            </a:r>
            <a:endParaRPr lang="en-GB" b="1" dirty="0"/>
          </a:p>
        </p:txBody>
      </p:sp>
      <p:sp>
        <p:nvSpPr>
          <p:cNvPr id="3" name="TextBox 2"/>
          <p:cNvSpPr txBox="1"/>
          <p:nvPr/>
        </p:nvSpPr>
        <p:spPr>
          <a:xfrm>
            <a:off x="375072" y="1268760"/>
            <a:ext cx="8229376" cy="830997"/>
          </a:xfrm>
          <a:prstGeom prst="rect">
            <a:avLst/>
          </a:prstGeom>
          <a:noFill/>
        </p:spPr>
        <p:txBody>
          <a:bodyPr wrap="square" rtlCol="0">
            <a:spAutoFit/>
          </a:bodyPr>
          <a:lstStyle/>
          <a:p>
            <a:r>
              <a:rPr lang="en-GB" sz="2400" dirty="0" smtClean="0"/>
              <a:t>Can you remember the reasons why Henry decided to marry Anne Boleyn?   And to become Head of the church of England?</a:t>
            </a:r>
            <a:endParaRPr lang="en-GB" sz="2400" dirty="0"/>
          </a:p>
        </p:txBody>
      </p:sp>
      <p:pic>
        <p:nvPicPr>
          <p:cNvPr id="4" name="Picture 2" descr="C:\Documents and Settings\Neil\Local Settings\Temporary Internet Files\Content.IE5\1RMA4SL3\MC9002856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099757"/>
            <a:ext cx="1564902" cy="19920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Documents and Settings\Neil\Local Settings\Temporary Internet Files\Content.IE5\2WQYUYLU\MC90041065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2257816"/>
            <a:ext cx="1584176" cy="15800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374429" y="4509120"/>
            <a:ext cx="2230660" cy="646331"/>
          </a:xfrm>
          <a:prstGeom prst="rect">
            <a:avLst/>
          </a:prstGeom>
          <a:noFill/>
        </p:spPr>
        <p:txBody>
          <a:bodyPr wrap="square" rtlCol="0">
            <a:spAutoFit/>
          </a:bodyPr>
          <a:lstStyle/>
          <a:p>
            <a:r>
              <a:rPr lang="en-GB" dirty="0" smtClean="0"/>
              <a:t>Catherine was too old to have more children</a:t>
            </a:r>
            <a:endParaRPr lang="en-GB" dirty="0"/>
          </a:p>
        </p:txBody>
      </p:sp>
      <p:sp>
        <p:nvSpPr>
          <p:cNvPr id="7" name="TextBox 6"/>
          <p:cNvSpPr txBox="1"/>
          <p:nvPr/>
        </p:nvSpPr>
        <p:spPr>
          <a:xfrm>
            <a:off x="162782" y="4061389"/>
            <a:ext cx="2664296" cy="646331"/>
          </a:xfrm>
          <a:prstGeom prst="rect">
            <a:avLst/>
          </a:prstGeom>
          <a:noFill/>
        </p:spPr>
        <p:txBody>
          <a:bodyPr wrap="square" rtlCol="0">
            <a:spAutoFit/>
          </a:bodyPr>
          <a:lstStyle/>
          <a:p>
            <a:r>
              <a:rPr lang="en-GB" dirty="0" smtClean="0"/>
              <a:t>Henry had a daughter, but he really wanted a son.</a:t>
            </a:r>
            <a:endParaRPr lang="en-GB" dirty="0"/>
          </a:p>
        </p:txBody>
      </p:sp>
      <p:pic>
        <p:nvPicPr>
          <p:cNvPr id="8" name="Picture 3" descr="I:\Teaching\Subject resources\History\Tudors\Pictures of famous Tudors\Henry VIII &amp; his wives\01 Catherine of Arago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2507" y="2468334"/>
            <a:ext cx="1554505" cy="204078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178628" y="3768647"/>
            <a:ext cx="2685623" cy="646331"/>
          </a:xfrm>
          <a:prstGeom prst="rect">
            <a:avLst/>
          </a:prstGeom>
          <a:noFill/>
        </p:spPr>
        <p:txBody>
          <a:bodyPr wrap="square" rtlCol="0">
            <a:spAutoFit/>
          </a:bodyPr>
          <a:lstStyle/>
          <a:p>
            <a:pPr algn="ctr"/>
            <a:r>
              <a:rPr lang="en-GB" dirty="0" smtClean="0"/>
              <a:t>Henry loved Anne, but he was unable to marry her.</a:t>
            </a:r>
            <a:endParaRPr lang="en-GB" dirty="0"/>
          </a:p>
        </p:txBody>
      </p:sp>
      <p:sp>
        <p:nvSpPr>
          <p:cNvPr id="10" name="TextBox 9"/>
          <p:cNvSpPr txBox="1"/>
          <p:nvPr/>
        </p:nvSpPr>
        <p:spPr>
          <a:xfrm>
            <a:off x="503549" y="6022776"/>
            <a:ext cx="3384375" cy="646331"/>
          </a:xfrm>
          <a:prstGeom prst="rect">
            <a:avLst/>
          </a:prstGeom>
          <a:noFill/>
        </p:spPr>
        <p:txBody>
          <a:bodyPr wrap="square" rtlCol="0">
            <a:spAutoFit/>
          </a:bodyPr>
          <a:lstStyle/>
          <a:p>
            <a:pPr algn="ctr"/>
            <a:r>
              <a:rPr lang="en-GB" dirty="0" smtClean="0"/>
              <a:t>Henry owed a lot of money, and need more to pay his debts.</a:t>
            </a:r>
            <a:endParaRPr lang="en-GB" dirty="0"/>
          </a:p>
        </p:txBody>
      </p:sp>
      <p:pic>
        <p:nvPicPr>
          <p:cNvPr id="11" name="Picture 2" descr="C:\Documents and Settings\Neil\Local Settings\Temporary Internet Files\Content.IE5\0V291XZM\MC900440395[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336" y="4569220"/>
            <a:ext cx="1626904" cy="162690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5053142" y="6025752"/>
            <a:ext cx="3695322" cy="646331"/>
          </a:xfrm>
          <a:prstGeom prst="rect">
            <a:avLst/>
          </a:prstGeom>
          <a:noFill/>
        </p:spPr>
        <p:txBody>
          <a:bodyPr wrap="square" rtlCol="0">
            <a:spAutoFit/>
          </a:bodyPr>
          <a:lstStyle/>
          <a:p>
            <a:pPr algn="ctr"/>
            <a:r>
              <a:rPr lang="en-GB" dirty="0" smtClean="0"/>
              <a:t>Henry didn’t like the pope telling him what he could or could not do.</a:t>
            </a:r>
            <a:endParaRPr lang="en-GB" dirty="0"/>
          </a:p>
        </p:txBody>
      </p:sp>
      <p:pic>
        <p:nvPicPr>
          <p:cNvPr id="13" name="Picture 2" descr="I:\Teaching\Subject resources\History\Tudors\Pictures of famous Tudors\Pope Clement-VII.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74885" y="4509120"/>
            <a:ext cx="1277963" cy="1545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09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
                                        <p:tgtEl>
                                          <p:spTgt spid="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
                                        <p:tgtEl>
                                          <p:spTgt spid="1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744519" cy="1008111"/>
          </a:xfrm>
        </p:spPr>
        <p:txBody>
          <a:bodyPr>
            <a:noAutofit/>
          </a:bodyPr>
          <a:lstStyle/>
          <a:p>
            <a:r>
              <a:rPr lang="en-GB" sz="3600" b="1" dirty="0" smtClean="0"/>
              <a:t>Did marrying Anne solve Henry’s problems?</a:t>
            </a:r>
            <a:br>
              <a:rPr lang="en-GB" sz="3600" b="1" dirty="0" smtClean="0"/>
            </a:br>
            <a:r>
              <a:rPr lang="en-GB" b="1" dirty="0" smtClean="0">
                <a:solidFill>
                  <a:srgbClr val="FF0000"/>
                </a:solidFill>
              </a:rPr>
              <a:t>A son?</a:t>
            </a:r>
            <a:endParaRPr lang="en-GB" b="1" dirty="0">
              <a:solidFill>
                <a:srgbClr val="FF0000"/>
              </a:solidFill>
            </a:endParaRPr>
          </a:p>
        </p:txBody>
      </p:sp>
      <p:sp>
        <p:nvSpPr>
          <p:cNvPr id="3" name="TextBox 2"/>
          <p:cNvSpPr txBox="1"/>
          <p:nvPr/>
        </p:nvSpPr>
        <p:spPr>
          <a:xfrm>
            <a:off x="374328" y="1743199"/>
            <a:ext cx="8229376" cy="461665"/>
          </a:xfrm>
          <a:prstGeom prst="rect">
            <a:avLst/>
          </a:prstGeom>
          <a:noFill/>
        </p:spPr>
        <p:txBody>
          <a:bodyPr wrap="square" rtlCol="0">
            <a:spAutoFit/>
          </a:bodyPr>
          <a:lstStyle/>
          <a:p>
            <a:r>
              <a:rPr lang="en-GB" sz="2400" dirty="0" smtClean="0">
                <a:solidFill>
                  <a:prstClr val="black"/>
                </a:solidFill>
              </a:rPr>
              <a:t>Henry finally married Anne Boleyn on 25</a:t>
            </a:r>
            <a:r>
              <a:rPr lang="en-GB" sz="2400" baseline="30000" dirty="0" smtClean="0">
                <a:solidFill>
                  <a:prstClr val="black"/>
                </a:solidFill>
              </a:rPr>
              <a:t>th</a:t>
            </a:r>
            <a:r>
              <a:rPr lang="en-GB" sz="2400" dirty="0" smtClean="0">
                <a:solidFill>
                  <a:prstClr val="black"/>
                </a:solidFill>
              </a:rPr>
              <a:t> January 1533.</a:t>
            </a:r>
            <a:endParaRPr lang="en-GB" sz="2400" dirty="0">
              <a:solidFill>
                <a:prstClr val="black"/>
              </a:solidFill>
            </a:endParaRPr>
          </a:p>
        </p:txBody>
      </p:sp>
      <p:sp>
        <p:nvSpPr>
          <p:cNvPr id="14" name="TextBox 13"/>
          <p:cNvSpPr txBox="1"/>
          <p:nvPr/>
        </p:nvSpPr>
        <p:spPr>
          <a:xfrm>
            <a:off x="402952" y="2204864"/>
            <a:ext cx="5105151" cy="1200329"/>
          </a:xfrm>
          <a:prstGeom prst="rect">
            <a:avLst/>
          </a:prstGeom>
          <a:noFill/>
        </p:spPr>
        <p:txBody>
          <a:bodyPr wrap="square" rtlCol="0">
            <a:spAutoFit/>
          </a:bodyPr>
          <a:lstStyle/>
          <a:p>
            <a:r>
              <a:rPr lang="en-GB" sz="2400" dirty="0" smtClean="0">
                <a:solidFill>
                  <a:prstClr val="black"/>
                </a:solidFill>
              </a:rPr>
              <a:t>The marriage started well.   Anne became pregnant, and in 7</a:t>
            </a:r>
            <a:r>
              <a:rPr lang="en-GB" sz="2400" baseline="30000" dirty="0" smtClean="0">
                <a:solidFill>
                  <a:prstClr val="black"/>
                </a:solidFill>
              </a:rPr>
              <a:t>th</a:t>
            </a:r>
            <a:r>
              <a:rPr lang="en-GB" sz="2400" dirty="0" smtClean="0">
                <a:solidFill>
                  <a:prstClr val="black"/>
                </a:solidFill>
              </a:rPr>
              <a:t> September 1533, she had a baby!</a:t>
            </a:r>
            <a:endParaRPr lang="en-GB" sz="2400" dirty="0">
              <a:solidFill>
                <a:prstClr val="black"/>
              </a:solidFill>
            </a:endParaRPr>
          </a:p>
        </p:txBody>
      </p:sp>
      <p:sp>
        <p:nvSpPr>
          <p:cNvPr id="15" name="TextBox 14"/>
          <p:cNvSpPr txBox="1"/>
          <p:nvPr/>
        </p:nvSpPr>
        <p:spPr>
          <a:xfrm>
            <a:off x="398786" y="3405193"/>
            <a:ext cx="5109318" cy="1569660"/>
          </a:xfrm>
          <a:prstGeom prst="rect">
            <a:avLst/>
          </a:prstGeom>
          <a:noFill/>
        </p:spPr>
        <p:txBody>
          <a:bodyPr wrap="square" rtlCol="0">
            <a:spAutoFit/>
          </a:bodyPr>
          <a:lstStyle/>
          <a:p>
            <a:r>
              <a:rPr lang="en-GB" sz="2400" dirty="0" smtClean="0">
                <a:solidFill>
                  <a:prstClr val="black"/>
                </a:solidFill>
              </a:rPr>
              <a:t>However, it wasn’t a boy as Henry wished, but a girl.   She was named </a:t>
            </a:r>
            <a:r>
              <a:rPr lang="en-GB" sz="2400" b="1" dirty="0" smtClean="0">
                <a:solidFill>
                  <a:prstClr val="black"/>
                </a:solidFill>
              </a:rPr>
              <a:t>Elizabeth</a:t>
            </a:r>
            <a:r>
              <a:rPr lang="en-GB" sz="2400" dirty="0" smtClean="0">
                <a:solidFill>
                  <a:prstClr val="black"/>
                </a:solidFill>
              </a:rPr>
              <a:t>, and later in 1558, she would become Queen of England.</a:t>
            </a:r>
            <a:endParaRPr lang="en-GB" sz="2400" dirty="0">
              <a:solidFill>
                <a:prstClr val="black"/>
              </a:solidFill>
            </a:endParaRPr>
          </a:p>
        </p:txBody>
      </p:sp>
      <p:pic>
        <p:nvPicPr>
          <p:cNvPr id="2050" name="Picture 2" descr="I:\Teaching\Subject resources\History\Tudors\Pictures of famous Tudors\Elizabeth I\Elizabeth_I - aged 14  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426404"/>
            <a:ext cx="3112380" cy="410470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78942" y="5085184"/>
            <a:ext cx="5129162" cy="1200329"/>
          </a:xfrm>
          <a:prstGeom prst="rect">
            <a:avLst/>
          </a:prstGeom>
          <a:noFill/>
        </p:spPr>
        <p:txBody>
          <a:bodyPr wrap="square" rtlCol="0">
            <a:spAutoFit/>
          </a:bodyPr>
          <a:lstStyle/>
          <a:p>
            <a:r>
              <a:rPr lang="en-GB" sz="2400" dirty="0" smtClean="0">
                <a:solidFill>
                  <a:prstClr val="black"/>
                </a:solidFill>
              </a:rPr>
              <a:t>Anne became pregnant again two more times, but on both occasions the babies died before being born. </a:t>
            </a:r>
            <a:endParaRPr lang="en-GB" sz="2400" dirty="0">
              <a:solidFill>
                <a:prstClr val="black"/>
              </a:solidFill>
            </a:endParaRPr>
          </a:p>
        </p:txBody>
      </p:sp>
      <p:pic>
        <p:nvPicPr>
          <p:cNvPr id="18" name="Picture 2" descr="C:\Documents and Settings\Neil\Local Settings\Temporary Internet Files\Content.IE5\1RMA4SL3\MC9002856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9608" y="711655"/>
            <a:ext cx="864096" cy="109995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Documents and Settings\Neil\Local Settings\Temporary Internet Files\Content.IE5\1RMA4SL3\MC9002856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730730"/>
            <a:ext cx="864096" cy="1099959"/>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336278" y="6300278"/>
            <a:ext cx="5315842" cy="461665"/>
          </a:xfrm>
          <a:prstGeom prst="rect">
            <a:avLst/>
          </a:prstGeom>
          <a:noFill/>
        </p:spPr>
        <p:txBody>
          <a:bodyPr wrap="square" rtlCol="0">
            <a:spAutoFit/>
          </a:bodyPr>
          <a:lstStyle/>
          <a:p>
            <a:r>
              <a:rPr lang="en-GB" sz="2400" b="1" dirty="0" smtClean="0">
                <a:solidFill>
                  <a:srgbClr val="FF0000"/>
                </a:solidFill>
              </a:rPr>
              <a:t>Did marrying Anne fix Henry’s problem?</a:t>
            </a:r>
            <a:endParaRPr lang="en-GB" sz="2400" b="1" dirty="0">
              <a:solidFill>
                <a:srgbClr val="FF0000"/>
              </a:solidFill>
            </a:endParaRPr>
          </a:p>
        </p:txBody>
      </p:sp>
    </p:spTree>
    <p:extLst>
      <p:ext uri="{BB962C8B-B14F-4D97-AF65-F5344CB8AC3E}">
        <p14:creationId xmlns:p14="http://schemas.microsoft.com/office/powerpoint/2010/main" val="213721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
                                        <p:tgtEl>
                                          <p:spTgt spid="15"/>
                                        </p:tgtEl>
                                      </p:cBhvr>
                                    </p:animEffect>
                                  </p:childTnLst>
                                </p:cTn>
                              </p:par>
                              <p:par>
                                <p:cTn id="13" presetID="10" presetClass="entr" presetSubtype="0" fill="hold" nodeType="with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10"/>
                                        <p:tgtEl>
                                          <p:spTgt spid="205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1748" y="1484784"/>
            <a:ext cx="8744519" cy="830997"/>
          </a:xfrm>
          <a:prstGeom prst="rect">
            <a:avLst/>
          </a:prstGeom>
          <a:noFill/>
        </p:spPr>
        <p:txBody>
          <a:bodyPr wrap="square" rtlCol="0">
            <a:spAutoFit/>
          </a:bodyPr>
          <a:lstStyle/>
          <a:p>
            <a:r>
              <a:rPr lang="en-GB" sz="2400" dirty="0" smtClean="0">
                <a:solidFill>
                  <a:prstClr val="black"/>
                </a:solidFill>
              </a:rPr>
              <a:t>Although Henry was madly in love with Anne before he was married, Henry found his feelings toward Anne changed after he was married.</a:t>
            </a:r>
            <a:endParaRPr lang="en-GB" sz="2400" dirty="0">
              <a:solidFill>
                <a:prstClr val="black"/>
              </a:solidFill>
            </a:endParaRPr>
          </a:p>
        </p:txBody>
      </p:sp>
      <p:sp>
        <p:nvSpPr>
          <p:cNvPr id="14" name="TextBox 13"/>
          <p:cNvSpPr txBox="1"/>
          <p:nvPr/>
        </p:nvSpPr>
        <p:spPr>
          <a:xfrm>
            <a:off x="303802" y="2420888"/>
            <a:ext cx="5276310" cy="830997"/>
          </a:xfrm>
          <a:prstGeom prst="rect">
            <a:avLst/>
          </a:prstGeom>
          <a:noFill/>
        </p:spPr>
        <p:txBody>
          <a:bodyPr wrap="square" rtlCol="0">
            <a:spAutoFit/>
          </a:bodyPr>
          <a:lstStyle/>
          <a:p>
            <a:r>
              <a:rPr lang="en-GB" sz="2400" dirty="0" smtClean="0">
                <a:solidFill>
                  <a:prstClr val="black"/>
                </a:solidFill>
              </a:rPr>
              <a:t>Anne was intelligent, and wanted to get involved in the running of the country.</a:t>
            </a:r>
            <a:endParaRPr lang="en-GB" sz="2400" dirty="0">
              <a:solidFill>
                <a:prstClr val="black"/>
              </a:solidFill>
            </a:endParaRPr>
          </a:p>
        </p:txBody>
      </p:sp>
      <p:sp>
        <p:nvSpPr>
          <p:cNvPr id="15" name="TextBox 14"/>
          <p:cNvSpPr txBox="1"/>
          <p:nvPr/>
        </p:nvSpPr>
        <p:spPr>
          <a:xfrm>
            <a:off x="271747" y="3429000"/>
            <a:ext cx="5308365" cy="2308324"/>
          </a:xfrm>
          <a:prstGeom prst="rect">
            <a:avLst/>
          </a:prstGeom>
          <a:noFill/>
        </p:spPr>
        <p:txBody>
          <a:bodyPr wrap="square" rtlCol="0">
            <a:spAutoFit/>
          </a:bodyPr>
          <a:lstStyle/>
          <a:p>
            <a:r>
              <a:rPr lang="en-GB" sz="2400" dirty="0" smtClean="0">
                <a:solidFill>
                  <a:prstClr val="black"/>
                </a:solidFill>
              </a:rPr>
              <a:t>This was a role that Henry had given to advisers such as Thomas Cromwell.  They didn’t like Anne’s involvement in running the country, and certainly didn’t like her bossing them around.  Henry himself, tired of her bossiness.</a:t>
            </a:r>
            <a:endParaRPr lang="en-GB" sz="2400" dirty="0">
              <a:solidFill>
                <a:prstClr val="black"/>
              </a:solidFill>
            </a:endParaRPr>
          </a:p>
        </p:txBody>
      </p:sp>
      <p:sp>
        <p:nvSpPr>
          <p:cNvPr id="8" name="Title 1"/>
          <p:cNvSpPr txBox="1">
            <a:spLocks/>
          </p:cNvSpPr>
          <p:nvPr/>
        </p:nvSpPr>
        <p:spPr>
          <a:xfrm>
            <a:off x="271748" y="332656"/>
            <a:ext cx="8744519"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t>Did marrying Anne solve Henry’s problems?</a:t>
            </a:r>
            <a:br>
              <a:rPr lang="en-GB" sz="3600" b="1" dirty="0" smtClean="0"/>
            </a:br>
            <a:r>
              <a:rPr lang="en-GB" b="1" dirty="0" smtClean="0">
                <a:solidFill>
                  <a:srgbClr val="FF0000"/>
                </a:solidFill>
              </a:rPr>
              <a:t>Love?</a:t>
            </a:r>
            <a:endParaRPr lang="en-GB" sz="3600" b="1" dirty="0">
              <a:solidFill>
                <a:srgbClr val="FF0000"/>
              </a:solidFill>
            </a:endParaRPr>
          </a:p>
        </p:txBody>
      </p:sp>
      <p:pic>
        <p:nvPicPr>
          <p:cNvPr id="9" name="Picture 2" descr="I:\Teaching\Subject resources\History\Tudors\Pictures of famous Tudors\Henry VIII &amp; his wives\02 Anne Boleyn ..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736084"/>
            <a:ext cx="2520280" cy="3272070"/>
          </a:xfrm>
          <a:prstGeom prst="rect">
            <a:avLst/>
          </a:prstGeom>
          <a:noFill/>
          <a:extLst>
            <a:ext uri="{909E8E84-426E-40DD-AFC4-6F175D3DCCD1}">
              <a14:hiddenFill xmlns:a14="http://schemas.microsoft.com/office/drawing/2010/main">
                <a:solidFill>
                  <a:srgbClr val="FFFFFF"/>
                </a:solidFill>
              </a14:hiddenFill>
            </a:ext>
          </a:extLst>
        </p:spPr>
      </p:pic>
      <p:sp>
        <p:nvSpPr>
          <p:cNvPr id="5" name="Heart 4"/>
          <p:cNvSpPr/>
          <p:nvPr/>
        </p:nvSpPr>
        <p:spPr>
          <a:xfrm>
            <a:off x="5688124" y="2564904"/>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Heart 18"/>
          <p:cNvSpPr/>
          <p:nvPr/>
        </p:nvSpPr>
        <p:spPr>
          <a:xfrm>
            <a:off x="5688124" y="5737324"/>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Heart 19"/>
          <p:cNvSpPr/>
          <p:nvPr/>
        </p:nvSpPr>
        <p:spPr>
          <a:xfrm>
            <a:off x="8208404" y="2496530"/>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Heart 20"/>
          <p:cNvSpPr/>
          <p:nvPr/>
        </p:nvSpPr>
        <p:spPr>
          <a:xfrm>
            <a:off x="8208404" y="5756126"/>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Heart 23"/>
          <p:cNvSpPr/>
          <p:nvPr/>
        </p:nvSpPr>
        <p:spPr>
          <a:xfrm>
            <a:off x="3203848" y="860350"/>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Heart 24"/>
          <p:cNvSpPr/>
          <p:nvPr/>
        </p:nvSpPr>
        <p:spPr>
          <a:xfrm>
            <a:off x="5580112" y="870296"/>
            <a:ext cx="504056" cy="504056"/>
          </a:xfrm>
          <a:prstGeom prst="heart">
            <a:avLst/>
          </a:prstGeom>
          <a:solidFill>
            <a:srgbClr val="FF0066"/>
          </a:solid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72282" y="6165304"/>
            <a:ext cx="5315842" cy="461665"/>
          </a:xfrm>
          <a:prstGeom prst="rect">
            <a:avLst/>
          </a:prstGeom>
          <a:noFill/>
        </p:spPr>
        <p:txBody>
          <a:bodyPr wrap="square" rtlCol="0">
            <a:spAutoFit/>
          </a:bodyPr>
          <a:lstStyle/>
          <a:p>
            <a:r>
              <a:rPr lang="en-GB" sz="2400" b="1" dirty="0" smtClean="0">
                <a:solidFill>
                  <a:srgbClr val="FF0000"/>
                </a:solidFill>
              </a:rPr>
              <a:t>Did marrying Anne fix Henry’s problem?</a:t>
            </a:r>
            <a:endParaRPr lang="en-GB" sz="2400" b="1" dirty="0">
              <a:solidFill>
                <a:srgbClr val="FF0000"/>
              </a:solidFill>
            </a:endParaRPr>
          </a:p>
        </p:txBody>
      </p:sp>
    </p:spTree>
    <p:extLst>
      <p:ext uri="{BB962C8B-B14F-4D97-AF65-F5344CB8AC3E}">
        <p14:creationId xmlns:p14="http://schemas.microsoft.com/office/powerpoint/2010/main" val="340050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1000"/>
                                        <p:tgtEl>
                                          <p:spTgt spid="5"/>
                                        </p:tgtEl>
                                      </p:cBhvr>
                                    </p:animEffect>
                                    <p:set>
                                      <p:cBhvr>
                                        <p:cTn id="17" dur="1" fill="hold">
                                          <p:stCondLst>
                                            <p:cond delay="999"/>
                                          </p:stCondLst>
                                        </p:cTn>
                                        <p:tgtEl>
                                          <p:spTgt spid="5"/>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1000"/>
                                        <p:tgtEl>
                                          <p:spTgt spid="20"/>
                                        </p:tgtEl>
                                      </p:cBhvr>
                                    </p:animEffect>
                                    <p:set>
                                      <p:cBhvr>
                                        <p:cTn id="20" dur="1" fill="hold">
                                          <p:stCondLst>
                                            <p:cond delay="999"/>
                                          </p:stCondLst>
                                        </p:cTn>
                                        <p:tgtEl>
                                          <p:spTgt spid="20"/>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1000"/>
                                        <p:tgtEl>
                                          <p:spTgt spid="19"/>
                                        </p:tgtEl>
                                      </p:cBhvr>
                                    </p:animEffect>
                                    <p:set>
                                      <p:cBhvr>
                                        <p:cTn id="23" dur="1" fill="hold">
                                          <p:stCondLst>
                                            <p:cond delay="999"/>
                                          </p:stCondLst>
                                        </p:cTn>
                                        <p:tgtEl>
                                          <p:spTgt spid="19"/>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1000"/>
                                        <p:tgtEl>
                                          <p:spTgt spid="21"/>
                                        </p:tgtEl>
                                      </p:cBhvr>
                                    </p:animEffect>
                                    <p:set>
                                      <p:cBhvr>
                                        <p:cTn id="26" dur="1" fill="hold">
                                          <p:stCondLst>
                                            <p:cond delay="999"/>
                                          </p:stCondLst>
                                        </p:cTn>
                                        <p:tgtEl>
                                          <p:spTgt spid="2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5" grpId="0" animBg="1"/>
      <p:bldP spid="19" grpId="0" animBg="1"/>
      <p:bldP spid="20" grpId="0" animBg="1"/>
      <p:bldP spid="21" grpId="0" animBg="1"/>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87774" y="1610479"/>
            <a:ext cx="5580370" cy="1200329"/>
          </a:xfrm>
          <a:prstGeom prst="rect">
            <a:avLst/>
          </a:prstGeom>
          <a:noFill/>
        </p:spPr>
        <p:txBody>
          <a:bodyPr wrap="square" rtlCol="0">
            <a:spAutoFit/>
          </a:bodyPr>
          <a:lstStyle/>
          <a:p>
            <a:r>
              <a:rPr lang="en-GB" sz="2400" dirty="0" smtClean="0">
                <a:solidFill>
                  <a:prstClr val="black"/>
                </a:solidFill>
              </a:rPr>
              <a:t>In order to marry Anne, in January 1533, Henry made himself Head of the Church of England, so he could divorce Catherine.</a:t>
            </a:r>
            <a:endParaRPr lang="en-GB" sz="2400" dirty="0">
              <a:solidFill>
                <a:prstClr val="black"/>
              </a:solidFill>
            </a:endParaRPr>
          </a:p>
        </p:txBody>
      </p:sp>
      <p:sp>
        <p:nvSpPr>
          <p:cNvPr id="15" name="TextBox 14"/>
          <p:cNvSpPr txBox="1"/>
          <p:nvPr/>
        </p:nvSpPr>
        <p:spPr>
          <a:xfrm>
            <a:off x="287774" y="3095375"/>
            <a:ext cx="5724386" cy="2308324"/>
          </a:xfrm>
          <a:prstGeom prst="rect">
            <a:avLst/>
          </a:prstGeom>
          <a:noFill/>
        </p:spPr>
        <p:txBody>
          <a:bodyPr wrap="square" rtlCol="0">
            <a:spAutoFit/>
          </a:bodyPr>
          <a:lstStyle/>
          <a:p>
            <a:r>
              <a:rPr lang="en-GB" sz="2400" dirty="0" smtClean="0">
                <a:solidFill>
                  <a:prstClr val="black"/>
                </a:solidFill>
              </a:rPr>
              <a:t>He had decided that this was necessary because the Pope wouldn’t allow him to divorce Catherine.   In becoming Head of the Church in England, </a:t>
            </a:r>
            <a:r>
              <a:rPr lang="en-GB" sz="2400" b="1" dirty="0" smtClean="0">
                <a:solidFill>
                  <a:prstClr val="black"/>
                </a:solidFill>
              </a:rPr>
              <a:t>Henry made the decisions about what happened in the Church, rather than the Pope.</a:t>
            </a:r>
            <a:endParaRPr lang="en-GB" sz="2400" b="1" dirty="0">
              <a:solidFill>
                <a:prstClr val="black"/>
              </a:solidFill>
            </a:endParaRPr>
          </a:p>
        </p:txBody>
      </p:sp>
      <p:sp>
        <p:nvSpPr>
          <p:cNvPr id="8" name="Title 1"/>
          <p:cNvSpPr txBox="1">
            <a:spLocks/>
          </p:cNvSpPr>
          <p:nvPr/>
        </p:nvSpPr>
        <p:spPr>
          <a:xfrm>
            <a:off x="271748" y="332656"/>
            <a:ext cx="8744519"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solidFill>
                  <a:prstClr val="black"/>
                </a:solidFill>
              </a:rPr>
              <a:t>Did marrying Anne solve Henry’s problems?</a:t>
            </a:r>
            <a:br>
              <a:rPr lang="en-GB" sz="3600" b="1" dirty="0">
                <a:solidFill>
                  <a:prstClr val="black"/>
                </a:solidFill>
              </a:rPr>
            </a:br>
            <a:r>
              <a:rPr lang="en-GB" sz="2800" b="1" dirty="0" smtClean="0">
                <a:solidFill>
                  <a:srgbClr val="FF0000"/>
                </a:solidFill>
              </a:rPr>
              <a:t>The Pope not telling him what he could do?</a:t>
            </a:r>
            <a:endParaRPr lang="en-GB" sz="2000" b="1" dirty="0">
              <a:solidFill>
                <a:srgbClr val="FF0000"/>
              </a:solidFill>
            </a:endParaRPr>
          </a:p>
        </p:txBody>
      </p:sp>
      <p:pic>
        <p:nvPicPr>
          <p:cNvPr id="13" name="Picture 2" descr="C:\Documents and Settings\Neil\Local Settings\Temporary Internet Files\Content.IE5\3SFFWBA4\MC9004154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1352574"/>
            <a:ext cx="2467858" cy="277695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Teaching\Subject resources\History\Tudors\Pictures of famous Tudors\Pope Clement-VI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1526" y="4221088"/>
            <a:ext cx="2003503" cy="2422372"/>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20169" y="5458914"/>
            <a:ext cx="5691991" cy="830997"/>
          </a:xfrm>
          <a:prstGeom prst="rect">
            <a:avLst/>
          </a:prstGeom>
          <a:noFill/>
        </p:spPr>
        <p:txBody>
          <a:bodyPr wrap="square" rtlCol="0">
            <a:spAutoFit/>
          </a:bodyPr>
          <a:lstStyle/>
          <a:p>
            <a:r>
              <a:rPr lang="en-GB" sz="2400" dirty="0" smtClean="0">
                <a:solidFill>
                  <a:prstClr val="black"/>
                </a:solidFill>
              </a:rPr>
              <a:t>One of the first things that he did was to stop money being sent to the Pope. </a:t>
            </a:r>
            <a:endParaRPr lang="en-GB" sz="2400" dirty="0">
              <a:solidFill>
                <a:prstClr val="black"/>
              </a:solidFill>
            </a:endParaRPr>
          </a:p>
        </p:txBody>
      </p:sp>
      <p:sp>
        <p:nvSpPr>
          <p:cNvPr id="18" name="TextBox 17"/>
          <p:cNvSpPr txBox="1"/>
          <p:nvPr/>
        </p:nvSpPr>
        <p:spPr>
          <a:xfrm>
            <a:off x="372282" y="6289911"/>
            <a:ext cx="5315842" cy="461665"/>
          </a:xfrm>
          <a:prstGeom prst="rect">
            <a:avLst/>
          </a:prstGeom>
          <a:noFill/>
        </p:spPr>
        <p:txBody>
          <a:bodyPr wrap="square" rtlCol="0">
            <a:spAutoFit/>
          </a:bodyPr>
          <a:lstStyle/>
          <a:p>
            <a:r>
              <a:rPr lang="en-GB" sz="2400" b="1" dirty="0" smtClean="0">
                <a:solidFill>
                  <a:srgbClr val="FF0000"/>
                </a:solidFill>
              </a:rPr>
              <a:t>Did marrying Anne fix Henry’s problem?</a:t>
            </a:r>
            <a:endParaRPr lang="en-GB" sz="2400" b="1" dirty="0">
              <a:solidFill>
                <a:srgbClr val="FF0000"/>
              </a:solidFill>
            </a:endParaRPr>
          </a:p>
        </p:txBody>
      </p:sp>
      <p:cxnSp>
        <p:nvCxnSpPr>
          <p:cNvPr id="3" name="Straight Connector 2"/>
          <p:cNvCxnSpPr/>
          <p:nvPr/>
        </p:nvCxnSpPr>
        <p:spPr>
          <a:xfrm>
            <a:off x="6948264" y="4437112"/>
            <a:ext cx="1656184" cy="1944216"/>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7020272" y="4437112"/>
            <a:ext cx="1512168" cy="1944216"/>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59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10" presetClass="entr" presetSubtype="0"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87774" y="1610479"/>
            <a:ext cx="5580370" cy="1200329"/>
          </a:xfrm>
          <a:prstGeom prst="rect">
            <a:avLst/>
          </a:prstGeom>
          <a:noFill/>
        </p:spPr>
        <p:txBody>
          <a:bodyPr wrap="square" rtlCol="0">
            <a:spAutoFit/>
          </a:bodyPr>
          <a:lstStyle/>
          <a:p>
            <a:r>
              <a:rPr lang="en-GB" sz="2400" dirty="0" smtClean="0">
                <a:solidFill>
                  <a:prstClr val="black"/>
                </a:solidFill>
              </a:rPr>
              <a:t>When Henry made himself Head of the Church of England, he came into ownership of all the Church’s buildings and land.</a:t>
            </a:r>
            <a:endParaRPr lang="en-GB" sz="2400" dirty="0">
              <a:solidFill>
                <a:prstClr val="black"/>
              </a:solidFill>
            </a:endParaRPr>
          </a:p>
        </p:txBody>
      </p:sp>
      <p:sp>
        <p:nvSpPr>
          <p:cNvPr id="15" name="TextBox 14"/>
          <p:cNvSpPr txBox="1"/>
          <p:nvPr/>
        </p:nvSpPr>
        <p:spPr>
          <a:xfrm>
            <a:off x="287774" y="2998704"/>
            <a:ext cx="5580370" cy="1200329"/>
          </a:xfrm>
          <a:prstGeom prst="rect">
            <a:avLst/>
          </a:prstGeom>
          <a:noFill/>
        </p:spPr>
        <p:txBody>
          <a:bodyPr wrap="square" rtlCol="0">
            <a:spAutoFit/>
          </a:bodyPr>
          <a:lstStyle/>
          <a:p>
            <a:r>
              <a:rPr lang="en-GB" sz="2400" dirty="0" smtClean="0">
                <a:solidFill>
                  <a:prstClr val="black"/>
                </a:solidFill>
              </a:rPr>
              <a:t>The church in Tudor times was very wealthy, and owned maybe a third of all the land in England.</a:t>
            </a:r>
            <a:endParaRPr lang="en-GB" sz="2400" b="1" dirty="0">
              <a:solidFill>
                <a:prstClr val="black"/>
              </a:solidFill>
            </a:endParaRPr>
          </a:p>
        </p:txBody>
      </p:sp>
      <p:sp>
        <p:nvSpPr>
          <p:cNvPr id="8" name="Title 1"/>
          <p:cNvSpPr txBox="1">
            <a:spLocks/>
          </p:cNvSpPr>
          <p:nvPr/>
        </p:nvSpPr>
        <p:spPr>
          <a:xfrm>
            <a:off x="271748" y="332656"/>
            <a:ext cx="8744519" cy="10081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a:solidFill>
                  <a:prstClr val="black"/>
                </a:solidFill>
              </a:rPr>
              <a:t>Did marrying Anne solve Henry’s problems?</a:t>
            </a:r>
            <a:br>
              <a:rPr lang="en-GB" sz="3600" b="1" dirty="0">
                <a:solidFill>
                  <a:prstClr val="black"/>
                </a:solidFill>
              </a:rPr>
            </a:br>
            <a:r>
              <a:rPr lang="en-GB" sz="2800" b="1" dirty="0" smtClean="0">
                <a:solidFill>
                  <a:srgbClr val="FF0000"/>
                </a:solidFill>
              </a:rPr>
              <a:t>Getting money</a:t>
            </a:r>
            <a:r>
              <a:rPr lang="en-GB" sz="2800" b="1" dirty="0">
                <a:solidFill>
                  <a:srgbClr val="FF0000"/>
                </a:solidFill>
              </a:rPr>
              <a:t> </a:t>
            </a:r>
            <a:r>
              <a:rPr lang="en-GB" sz="2800" b="1" dirty="0" smtClean="0">
                <a:solidFill>
                  <a:srgbClr val="FF0000"/>
                </a:solidFill>
              </a:rPr>
              <a:t>to pay off his debts?</a:t>
            </a:r>
            <a:endParaRPr lang="en-GB" sz="2000" b="1" dirty="0">
              <a:solidFill>
                <a:srgbClr val="FF0000"/>
              </a:solidFill>
            </a:endParaRPr>
          </a:p>
        </p:txBody>
      </p:sp>
      <p:pic>
        <p:nvPicPr>
          <p:cNvPr id="13" name="Picture 2" descr="C:\Documents and Settings\Neil\Local Settings\Temporary Internet Files\Content.IE5\3SFFWBA4\MC9004154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1610479"/>
            <a:ext cx="2467858" cy="2776951"/>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0003" y="4365104"/>
            <a:ext cx="5691991" cy="1569660"/>
          </a:xfrm>
          <a:prstGeom prst="rect">
            <a:avLst/>
          </a:prstGeom>
          <a:noFill/>
        </p:spPr>
        <p:txBody>
          <a:bodyPr wrap="square" rtlCol="0">
            <a:spAutoFit/>
          </a:bodyPr>
          <a:lstStyle/>
          <a:p>
            <a:r>
              <a:rPr lang="en-GB" sz="2400" dirty="0" smtClean="0">
                <a:solidFill>
                  <a:prstClr val="black"/>
                </a:solidFill>
              </a:rPr>
              <a:t>From 1536 to 1541, Henry got rid of the  monasteries in England and sold off their land.  This made him very popular with the nobles of England, and also made him rich.</a:t>
            </a:r>
            <a:endParaRPr lang="en-GB" sz="2400" dirty="0">
              <a:solidFill>
                <a:prstClr val="black"/>
              </a:solidFill>
            </a:endParaRPr>
          </a:p>
        </p:txBody>
      </p:sp>
      <p:sp>
        <p:nvSpPr>
          <p:cNvPr id="18" name="TextBox 17"/>
          <p:cNvSpPr txBox="1"/>
          <p:nvPr/>
        </p:nvSpPr>
        <p:spPr>
          <a:xfrm>
            <a:off x="372282" y="6289911"/>
            <a:ext cx="5315842" cy="461665"/>
          </a:xfrm>
          <a:prstGeom prst="rect">
            <a:avLst/>
          </a:prstGeom>
          <a:noFill/>
        </p:spPr>
        <p:txBody>
          <a:bodyPr wrap="square" rtlCol="0">
            <a:spAutoFit/>
          </a:bodyPr>
          <a:lstStyle/>
          <a:p>
            <a:r>
              <a:rPr lang="en-GB" sz="2400" b="1" dirty="0">
                <a:solidFill>
                  <a:srgbClr val="FF0000"/>
                </a:solidFill>
              </a:rPr>
              <a:t>Did marrying Anne fix Henry’s problem?</a:t>
            </a:r>
          </a:p>
        </p:txBody>
      </p:sp>
      <p:pic>
        <p:nvPicPr>
          <p:cNvPr id="9" name="Picture 2" descr="C:\Documents and Settings\Neil\Local Settings\Temporary Internet Files\Content.IE5\0V291XZM\MC90044039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4409878"/>
            <a:ext cx="2011623" cy="2011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72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1000"/>
                                        <p:tgtEl>
                                          <p:spTgt spid="13"/>
                                        </p:tgtEl>
                                      </p:cBhvr>
                                    </p:animEffect>
                                    <p:set>
                                      <p:cBhvr>
                                        <p:cTn id="22" dur="1" fill="hold">
                                          <p:stCondLst>
                                            <p:cond delay="999"/>
                                          </p:stCondLst>
                                        </p:cTn>
                                        <p:tgtEl>
                                          <p:spTgt spid="13"/>
                                        </p:tgtEl>
                                        <p:attrNameLst>
                                          <p:attrName>style.visibility</p:attrName>
                                        </p:attrNameLst>
                                      </p:cBhvr>
                                      <p:to>
                                        <p:strVal val="hidden"/>
                                      </p:to>
                                    </p:se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00002" y="980728"/>
            <a:ext cx="8592477" cy="1569660"/>
          </a:xfrm>
          <a:prstGeom prst="rect">
            <a:avLst/>
          </a:prstGeom>
          <a:noFill/>
        </p:spPr>
        <p:txBody>
          <a:bodyPr wrap="square" rtlCol="0">
            <a:spAutoFit/>
          </a:bodyPr>
          <a:lstStyle/>
          <a:p>
            <a:r>
              <a:rPr lang="en-GB" sz="2400" dirty="0" smtClean="0">
                <a:solidFill>
                  <a:prstClr val="black"/>
                </a:solidFill>
              </a:rPr>
              <a:t>As Anne became more bossy towards Henry’s advisors, they started to dislike her more and more, and sought to find a way to get rid of her.  In particular, Thomas Cromwell saw Anne as a threat to his job as Henry’s chief advisor.</a:t>
            </a:r>
            <a:endParaRPr lang="en-GB" sz="2400" dirty="0">
              <a:solidFill>
                <a:prstClr val="black"/>
              </a:solidFill>
            </a:endParaRPr>
          </a:p>
        </p:txBody>
      </p:sp>
      <p:sp>
        <p:nvSpPr>
          <p:cNvPr id="15" name="TextBox 14"/>
          <p:cNvSpPr txBox="1"/>
          <p:nvPr/>
        </p:nvSpPr>
        <p:spPr>
          <a:xfrm>
            <a:off x="342720" y="2553225"/>
            <a:ext cx="5853944" cy="1200329"/>
          </a:xfrm>
          <a:prstGeom prst="rect">
            <a:avLst/>
          </a:prstGeom>
          <a:noFill/>
        </p:spPr>
        <p:txBody>
          <a:bodyPr wrap="square" rtlCol="0">
            <a:spAutoFit/>
          </a:bodyPr>
          <a:lstStyle/>
          <a:p>
            <a:r>
              <a:rPr lang="en-GB" sz="2400" dirty="0" smtClean="0">
                <a:solidFill>
                  <a:prstClr val="black"/>
                </a:solidFill>
              </a:rPr>
              <a:t>In April 1536, Anne was accused of having many lovers.  If guilty she would be executed, by having her head chopped off.</a:t>
            </a:r>
            <a:endParaRPr lang="en-GB" sz="2400" b="1" dirty="0">
              <a:solidFill>
                <a:prstClr val="black"/>
              </a:solidFill>
            </a:endParaRPr>
          </a:p>
        </p:txBody>
      </p:sp>
      <p:sp>
        <p:nvSpPr>
          <p:cNvPr id="8" name="Title 1"/>
          <p:cNvSpPr txBox="1">
            <a:spLocks/>
          </p:cNvSpPr>
          <p:nvPr/>
        </p:nvSpPr>
        <p:spPr>
          <a:xfrm>
            <a:off x="271747" y="260648"/>
            <a:ext cx="8744519"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800" b="1" dirty="0" smtClean="0">
                <a:solidFill>
                  <a:prstClr val="black"/>
                </a:solidFill>
              </a:rPr>
              <a:t>Anne beheaded</a:t>
            </a:r>
            <a:endParaRPr lang="en-GB" sz="3200" b="1" dirty="0">
              <a:solidFill>
                <a:srgbClr val="FF0000"/>
              </a:solidFill>
            </a:endParaRPr>
          </a:p>
        </p:txBody>
      </p:sp>
      <p:sp>
        <p:nvSpPr>
          <p:cNvPr id="17" name="TextBox 16"/>
          <p:cNvSpPr txBox="1"/>
          <p:nvPr/>
        </p:nvSpPr>
        <p:spPr>
          <a:xfrm>
            <a:off x="312206" y="3908481"/>
            <a:ext cx="5843970" cy="1569660"/>
          </a:xfrm>
          <a:prstGeom prst="rect">
            <a:avLst/>
          </a:prstGeom>
          <a:noFill/>
        </p:spPr>
        <p:txBody>
          <a:bodyPr wrap="square" rtlCol="0">
            <a:spAutoFit/>
          </a:bodyPr>
          <a:lstStyle/>
          <a:p>
            <a:r>
              <a:rPr lang="en-GB" sz="2400" dirty="0" smtClean="0">
                <a:solidFill>
                  <a:prstClr val="black"/>
                </a:solidFill>
              </a:rPr>
              <a:t>Those accused of being her lovers were tortured and subsequently confessed to the crime.  One 2</a:t>
            </a:r>
            <a:r>
              <a:rPr lang="en-GB" sz="2400" baseline="30000" dirty="0" smtClean="0">
                <a:solidFill>
                  <a:prstClr val="black"/>
                </a:solidFill>
              </a:rPr>
              <a:t>nd</a:t>
            </a:r>
            <a:r>
              <a:rPr lang="en-GB" sz="2400" dirty="0" smtClean="0">
                <a:solidFill>
                  <a:prstClr val="black"/>
                </a:solidFill>
              </a:rPr>
              <a:t> May 1536, Anne was arrested, and later found guilty.</a:t>
            </a:r>
            <a:endParaRPr lang="en-GB" sz="2400" dirty="0">
              <a:solidFill>
                <a:prstClr val="black"/>
              </a:solidFill>
            </a:endParaRPr>
          </a:p>
        </p:txBody>
      </p:sp>
      <p:pic>
        <p:nvPicPr>
          <p:cNvPr id="11" name="Picture 4" descr="G:\Teaching\Subject resources\History\Tudors\Pictures of famous Tudors\Thomas Cromwe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2271228"/>
            <a:ext cx="1670273" cy="203564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83208" y="5589240"/>
            <a:ext cx="5772968" cy="1200329"/>
          </a:xfrm>
          <a:prstGeom prst="rect">
            <a:avLst/>
          </a:prstGeom>
          <a:noFill/>
        </p:spPr>
        <p:txBody>
          <a:bodyPr wrap="square" rtlCol="0">
            <a:spAutoFit/>
          </a:bodyPr>
          <a:lstStyle/>
          <a:p>
            <a:r>
              <a:rPr lang="en-GB" sz="2400" dirty="0" smtClean="0">
                <a:solidFill>
                  <a:prstClr val="black"/>
                </a:solidFill>
              </a:rPr>
              <a:t>On 19</a:t>
            </a:r>
            <a:r>
              <a:rPr lang="en-GB" sz="2400" baseline="30000" dirty="0" smtClean="0">
                <a:solidFill>
                  <a:prstClr val="black"/>
                </a:solidFill>
              </a:rPr>
              <a:t>th</a:t>
            </a:r>
            <a:r>
              <a:rPr lang="en-GB" sz="2400" dirty="0" smtClean="0">
                <a:solidFill>
                  <a:prstClr val="black"/>
                </a:solidFill>
              </a:rPr>
              <a:t> May 1536, she was taken to Tower Green, and was beheaded by a French Swordsman, Jean </a:t>
            </a:r>
            <a:r>
              <a:rPr lang="en-GB" sz="2400" dirty="0" err="1" smtClean="0">
                <a:solidFill>
                  <a:prstClr val="black"/>
                </a:solidFill>
              </a:rPr>
              <a:t>Rombaud</a:t>
            </a:r>
            <a:r>
              <a:rPr lang="en-GB" sz="2400" dirty="0" smtClean="0">
                <a:solidFill>
                  <a:prstClr val="black"/>
                </a:solidFill>
              </a:rPr>
              <a:t>.</a:t>
            </a:r>
            <a:endParaRPr lang="en-GB" sz="2400" dirty="0">
              <a:solidFill>
                <a:prstClr val="black"/>
              </a:solidFill>
            </a:endParaRPr>
          </a:p>
        </p:txBody>
      </p:sp>
      <p:pic>
        <p:nvPicPr>
          <p:cNvPr id="4098" name="Picture 2" descr="http://26.media.tumblr.com/tumblr_lpexcmD8371qerokvo1_5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5228" y="4437112"/>
            <a:ext cx="2297212" cy="2191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988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
                                        <p:tgtEl>
                                          <p:spTgt spid="12"/>
                                        </p:tgtEl>
                                      </p:cBhvr>
                                    </p:animEffect>
                                  </p:childTnLst>
                                </p:cTn>
                              </p:par>
                              <p:par>
                                <p:cTn id="28" presetID="10" presetClass="entr" presetSubtype="0" fill="hold" nodeType="withEffect">
                                  <p:stCondLst>
                                    <p:cond delay="0"/>
                                  </p:stCondLst>
                                  <p:childTnLst>
                                    <p:set>
                                      <p:cBhvr>
                                        <p:cTn id="29" dur="1" fill="hold">
                                          <p:stCondLst>
                                            <p:cond delay="0"/>
                                          </p:stCondLst>
                                        </p:cTn>
                                        <p:tgtEl>
                                          <p:spTgt spid="4098"/>
                                        </p:tgtEl>
                                        <p:attrNameLst>
                                          <p:attrName>style.visibility</p:attrName>
                                        </p:attrNameLst>
                                      </p:cBhvr>
                                      <p:to>
                                        <p:strVal val="visible"/>
                                      </p:to>
                                    </p:set>
                                    <p:animEffect transition="in" filter="fade">
                                      <p:cBhvr>
                                        <p:cTn id="3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332657"/>
            <a:ext cx="8352928" cy="792087"/>
          </a:xfrm>
        </p:spPr>
        <p:txBody>
          <a:bodyPr>
            <a:noAutofit/>
          </a:bodyPr>
          <a:lstStyle/>
          <a:p>
            <a:r>
              <a:rPr lang="en-GB" sz="3200" b="1" dirty="0" smtClean="0"/>
              <a:t>Did marrying Anne solve Henry VIII’s problems?</a:t>
            </a:r>
            <a:endParaRPr lang="en-GB" sz="3200" b="1" dirty="0"/>
          </a:p>
        </p:txBody>
      </p:sp>
      <p:sp>
        <p:nvSpPr>
          <p:cNvPr id="3" name="TextBox 2"/>
          <p:cNvSpPr txBox="1"/>
          <p:nvPr/>
        </p:nvSpPr>
        <p:spPr>
          <a:xfrm>
            <a:off x="375072" y="1268760"/>
            <a:ext cx="8229376" cy="461665"/>
          </a:xfrm>
          <a:prstGeom prst="rect">
            <a:avLst/>
          </a:prstGeom>
          <a:noFill/>
        </p:spPr>
        <p:txBody>
          <a:bodyPr wrap="square" rtlCol="0">
            <a:spAutoFit/>
          </a:bodyPr>
          <a:lstStyle/>
          <a:p>
            <a:r>
              <a:rPr lang="en-GB" sz="2400" dirty="0" smtClean="0">
                <a:solidFill>
                  <a:prstClr val="black"/>
                </a:solidFill>
              </a:rPr>
              <a:t>Did marrying Ann solve Henry’s problems?  What do you think?</a:t>
            </a:r>
            <a:endParaRPr lang="en-GB" sz="2400" dirty="0">
              <a:solidFill>
                <a:prstClr val="black"/>
              </a:solidFill>
            </a:endParaRPr>
          </a:p>
        </p:txBody>
      </p:sp>
      <p:pic>
        <p:nvPicPr>
          <p:cNvPr id="4" name="Picture 2" descr="C:\Documents and Settings\Neil\Local Settings\Temporary Internet Files\Content.IE5\1RMA4SL3\MC9002856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763" y="1856368"/>
            <a:ext cx="1872208" cy="23832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Documents and Settings\Neil\Local Settings\Temporary Internet Files\Content.IE5\2WQYUYLU\MC90041065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0352" y="1894222"/>
            <a:ext cx="1980766" cy="197557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67544" y="4182600"/>
            <a:ext cx="2032954" cy="461665"/>
          </a:xfrm>
          <a:prstGeom prst="rect">
            <a:avLst/>
          </a:prstGeom>
          <a:noFill/>
        </p:spPr>
        <p:txBody>
          <a:bodyPr wrap="square" rtlCol="0">
            <a:spAutoFit/>
          </a:bodyPr>
          <a:lstStyle/>
          <a:p>
            <a:pPr algn="ctr"/>
            <a:r>
              <a:rPr lang="en-GB" sz="2400" dirty="0" smtClean="0">
                <a:solidFill>
                  <a:prstClr val="black"/>
                </a:solidFill>
              </a:rPr>
              <a:t>To get a son?</a:t>
            </a:r>
            <a:endParaRPr lang="en-GB" sz="2400" dirty="0">
              <a:solidFill>
                <a:prstClr val="black"/>
              </a:solidFill>
            </a:endParaRPr>
          </a:p>
        </p:txBody>
      </p:sp>
      <p:sp>
        <p:nvSpPr>
          <p:cNvPr id="9" name="TextBox 8"/>
          <p:cNvSpPr txBox="1"/>
          <p:nvPr/>
        </p:nvSpPr>
        <p:spPr>
          <a:xfrm>
            <a:off x="3887924" y="3824114"/>
            <a:ext cx="2685623" cy="830997"/>
          </a:xfrm>
          <a:prstGeom prst="rect">
            <a:avLst/>
          </a:prstGeom>
          <a:noFill/>
        </p:spPr>
        <p:txBody>
          <a:bodyPr wrap="square" rtlCol="0">
            <a:spAutoFit/>
          </a:bodyPr>
          <a:lstStyle/>
          <a:p>
            <a:pPr algn="ctr"/>
            <a:r>
              <a:rPr lang="en-GB" sz="2400" dirty="0" smtClean="0">
                <a:solidFill>
                  <a:prstClr val="black"/>
                </a:solidFill>
              </a:rPr>
              <a:t>To find love with Anne?</a:t>
            </a:r>
            <a:endParaRPr lang="en-GB" sz="2400" dirty="0">
              <a:solidFill>
                <a:prstClr val="black"/>
              </a:solidFill>
            </a:endParaRPr>
          </a:p>
        </p:txBody>
      </p:sp>
      <p:sp>
        <p:nvSpPr>
          <p:cNvPr id="10" name="TextBox 9"/>
          <p:cNvSpPr txBox="1"/>
          <p:nvPr/>
        </p:nvSpPr>
        <p:spPr>
          <a:xfrm>
            <a:off x="1614624" y="6179806"/>
            <a:ext cx="3384375" cy="461665"/>
          </a:xfrm>
          <a:prstGeom prst="rect">
            <a:avLst/>
          </a:prstGeom>
          <a:noFill/>
        </p:spPr>
        <p:txBody>
          <a:bodyPr wrap="square" rtlCol="0">
            <a:spAutoFit/>
          </a:bodyPr>
          <a:lstStyle/>
          <a:p>
            <a:pPr algn="ctr"/>
            <a:r>
              <a:rPr lang="en-GB" sz="2400" dirty="0" smtClean="0">
                <a:solidFill>
                  <a:prstClr val="black"/>
                </a:solidFill>
              </a:rPr>
              <a:t>To </a:t>
            </a:r>
            <a:r>
              <a:rPr lang="en-GB" sz="2400" dirty="0">
                <a:solidFill>
                  <a:prstClr val="black"/>
                </a:solidFill>
              </a:rPr>
              <a:t>pay his </a:t>
            </a:r>
            <a:r>
              <a:rPr lang="en-GB" sz="2400" dirty="0" smtClean="0">
                <a:solidFill>
                  <a:prstClr val="black"/>
                </a:solidFill>
              </a:rPr>
              <a:t>debts?</a:t>
            </a:r>
            <a:endParaRPr lang="en-GB" sz="2400" dirty="0">
              <a:solidFill>
                <a:prstClr val="black"/>
              </a:solidFill>
            </a:endParaRPr>
          </a:p>
        </p:txBody>
      </p:sp>
      <p:pic>
        <p:nvPicPr>
          <p:cNvPr id="11" name="Picture 2" descr="C:\Documents and Settings\Neil\Local Settings\Temporary Internet Files\Content.IE5\0V291XZM\MC90044039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2120" y="4207961"/>
            <a:ext cx="2088232" cy="208823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5448678" y="5606680"/>
            <a:ext cx="3371794" cy="1200329"/>
          </a:xfrm>
          <a:prstGeom prst="rect">
            <a:avLst/>
          </a:prstGeom>
          <a:noFill/>
        </p:spPr>
        <p:txBody>
          <a:bodyPr wrap="square" rtlCol="0">
            <a:spAutoFit/>
          </a:bodyPr>
          <a:lstStyle/>
          <a:p>
            <a:pPr algn="ctr"/>
            <a:r>
              <a:rPr lang="en-GB" sz="2400" dirty="0" smtClean="0">
                <a:solidFill>
                  <a:prstClr val="black"/>
                </a:solidFill>
              </a:rPr>
              <a:t>To stop the Pope ruling the church and telling Henry what he could do?</a:t>
            </a:r>
            <a:endParaRPr lang="en-GB" sz="2400" dirty="0">
              <a:solidFill>
                <a:prstClr val="black"/>
              </a:solidFill>
            </a:endParaRPr>
          </a:p>
        </p:txBody>
      </p:sp>
      <p:pic>
        <p:nvPicPr>
          <p:cNvPr id="13" name="Picture 2" descr="I:\Teaching\Subject resources\History\Tudors\Pictures of famous Tudors\Pope Clement-VII.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2240" y="3305941"/>
            <a:ext cx="1872208" cy="2263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868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332657"/>
            <a:ext cx="8352928" cy="792087"/>
          </a:xfrm>
        </p:spPr>
        <p:txBody>
          <a:bodyPr>
            <a:noAutofit/>
          </a:bodyPr>
          <a:lstStyle/>
          <a:p>
            <a:r>
              <a:rPr lang="en-GB" sz="4800" b="1" dirty="0" smtClean="0"/>
              <a:t>Your task</a:t>
            </a:r>
            <a:endParaRPr lang="en-GB" sz="4800" b="1" dirty="0"/>
          </a:p>
        </p:txBody>
      </p:sp>
      <p:sp>
        <p:nvSpPr>
          <p:cNvPr id="3" name="TextBox 2"/>
          <p:cNvSpPr txBox="1"/>
          <p:nvPr/>
        </p:nvSpPr>
        <p:spPr>
          <a:xfrm>
            <a:off x="375072" y="1268760"/>
            <a:ext cx="8229376" cy="461665"/>
          </a:xfrm>
          <a:prstGeom prst="rect">
            <a:avLst/>
          </a:prstGeom>
          <a:noFill/>
        </p:spPr>
        <p:txBody>
          <a:bodyPr wrap="square" rtlCol="0">
            <a:spAutoFit/>
          </a:bodyPr>
          <a:lstStyle/>
          <a:p>
            <a:r>
              <a:rPr lang="en-GB" sz="2400" dirty="0" smtClean="0">
                <a:solidFill>
                  <a:prstClr val="black"/>
                </a:solidFill>
              </a:rPr>
              <a:t>Learning objective:  Did </a:t>
            </a:r>
            <a:r>
              <a:rPr lang="en-GB" sz="2400" dirty="0">
                <a:solidFill>
                  <a:prstClr val="black"/>
                </a:solidFill>
              </a:rPr>
              <a:t>marrying Ann solve Henry’s problems?  </a:t>
            </a:r>
          </a:p>
        </p:txBody>
      </p:sp>
      <p:sp>
        <p:nvSpPr>
          <p:cNvPr id="14" name="TextBox 13"/>
          <p:cNvSpPr txBox="1"/>
          <p:nvPr/>
        </p:nvSpPr>
        <p:spPr>
          <a:xfrm>
            <a:off x="375072" y="1988840"/>
            <a:ext cx="8229376" cy="4370427"/>
          </a:xfrm>
          <a:prstGeom prst="rect">
            <a:avLst/>
          </a:prstGeom>
          <a:noFill/>
        </p:spPr>
        <p:txBody>
          <a:bodyPr wrap="square" rtlCol="0">
            <a:spAutoFit/>
          </a:bodyPr>
          <a:lstStyle/>
          <a:p>
            <a:r>
              <a:rPr lang="en-GB" sz="2800" u="sng" dirty="0" smtClean="0">
                <a:solidFill>
                  <a:prstClr val="black"/>
                </a:solidFill>
              </a:rPr>
              <a:t>Success criteria</a:t>
            </a:r>
          </a:p>
          <a:p>
            <a:endParaRPr lang="en-GB" sz="1400" dirty="0" smtClean="0">
              <a:solidFill>
                <a:prstClr val="black"/>
              </a:solidFill>
            </a:endParaRPr>
          </a:p>
          <a:p>
            <a:r>
              <a:rPr lang="en-GB" sz="2800" dirty="0" smtClean="0">
                <a:solidFill>
                  <a:prstClr val="black"/>
                </a:solidFill>
              </a:rPr>
              <a:t>You need to look at each of Henry’s problems, and consider if marrying Anne Boleyn solved his problems.</a:t>
            </a:r>
          </a:p>
          <a:p>
            <a:endParaRPr lang="en-GB" sz="1200" dirty="0">
              <a:solidFill>
                <a:prstClr val="black"/>
              </a:solidFill>
            </a:endParaRPr>
          </a:p>
          <a:p>
            <a:r>
              <a:rPr lang="en-GB" sz="2800" b="1" dirty="0" smtClean="0">
                <a:solidFill>
                  <a:prstClr val="black"/>
                </a:solidFill>
              </a:rPr>
              <a:t>You must </a:t>
            </a:r>
            <a:r>
              <a:rPr lang="en-GB" sz="2800" b="1" dirty="0" smtClean="0">
                <a:solidFill>
                  <a:srgbClr val="FF0000"/>
                </a:solidFill>
              </a:rPr>
              <a:t>explain your answers</a:t>
            </a:r>
            <a:r>
              <a:rPr lang="en-GB" sz="2800" dirty="0" smtClean="0">
                <a:solidFill>
                  <a:prstClr val="black"/>
                </a:solidFill>
              </a:rPr>
              <a:t>, not merely write ‘yes’ or ‘no’.   </a:t>
            </a:r>
            <a:r>
              <a:rPr lang="en-GB" sz="2800" b="1" dirty="0" smtClean="0">
                <a:solidFill>
                  <a:srgbClr val="FF0000"/>
                </a:solidFill>
              </a:rPr>
              <a:t>Give details of what happened</a:t>
            </a:r>
            <a:r>
              <a:rPr lang="en-GB" sz="2800" dirty="0" smtClean="0">
                <a:solidFill>
                  <a:prstClr val="black"/>
                </a:solidFill>
              </a:rPr>
              <a:t>.</a:t>
            </a:r>
          </a:p>
          <a:p>
            <a:endParaRPr lang="en-GB" sz="2800" dirty="0" smtClean="0">
              <a:solidFill>
                <a:prstClr val="black"/>
              </a:solidFill>
            </a:endParaRPr>
          </a:p>
          <a:p>
            <a:r>
              <a:rPr lang="en-GB" sz="2800" b="1" dirty="0" smtClean="0">
                <a:solidFill>
                  <a:srgbClr val="00B050"/>
                </a:solidFill>
              </a:rPr>
              <a:t>You could </a:t>
            </a:r>
            <a:r>
              <a:rPr lang="en-GB" sz="2800" dirty="0" smtClean="0">
                <a:solidFill>
                  <a:prstClr val="black"/>
                </a:solidFill>
              </a:rPr>
              <a:t>comment on whether you think Henry was right in marrying Anne?</a:t>
            </a:r>
          </a:p>
          <a:p>
            <a:endParaRPr lang="en-GB" sz="2800" dirty="0">
              <a:solidFill>
                <a:prstClr val="black"/>
              </a:solidFill>
            </a:endParaRPr>
          </a:p>
        </p:txBody>
      </p:sp>
    </p:spTree>
    <p:extLst>
      <p:ext uri="{BB962C8B-B14F-4D97-AF65-F5344CB8AC3E}">
        <p14:creationId xmlns:p14="http://schemas.microsoft.com/office/powerpoint/2010/main" val="2944149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734</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Did marrying Anne Boleyn solve Henry VIII’s problems?</vt:lpstr>
      <vt:lpstr>What were Henry VIII’s problems?</vt:lpstr>
      <vt:lpstr>Did marrying Anne solve Henry’s problems? A son?</vt:lpstr>
      <vt:lpstr>PowerPoint Presentation</vt:lpstr>
      <vt:lpstr>PowerPoint Presentation</vt:lpstr>
      <vt:lpstr>PowerPoint Presentation</vt:lpstr>
      <vt:lpstr>PowerPoint Presentation</vt:lpstr>
      <vt:lpstr>Did marrying Anne solve Henry VIII’s problems?</vt:lpstr>
      <vt:lpstr>Your task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marrying Anne Boleyn solve Henry VIII’s problems?</dc:title>
  <dc:creator>Neil Harverson</dc:creator>
  <cp:lastModifiedBy>Gareth Pitchford</cp:lastModifiedBy>
  <cp:revision>30</cp:revision>
  <dcterms:created xsi:type="dcterms:W3CDTF">2012-01-22T22:30:16Z</dcterms:created>
  <dcterms:modified xsi:type="dcterms:W3CDTF">2012-01-30T15:55:03Z</dcterms:modified>
</cp:coreProperties>
</file>