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p:scale>
          <a:sx n="76" d="100"/>
          <a:sy n="76" d="100"/>
        </p:scale>
        <p:origin x="-1212"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3F33381-0DF2-4BAC-B72E-56927A35A49C}" type="datetimeFigureOut">
              <a:rPr lang="en-GB" smtClean="0"/>
              <a:t>30/01/2012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69D1DB-8570-4FB3-A5B8-CEF15A9592EA}" type="slidenum">
              <a:rPr lang="en-GB" smtClean="0"/>
              <a:t>‹#›</a:t>
            </a:fld>
            <a:endParaRPr lang="en-GB"/>
          </a:p>
        </p:txBody>
      </p:sp>
    </p:spTree>
    <p:extLst>
      <p:ext uri="{BB962C8B-B14F-4D97-AF65-F5344CB8AC3E}">
        <p14:creationId xmlns:p14="http://schemas.microsoft.com/office/powerpoint/2010/main" val="321037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F33381-0DF2-4BAC-B72E-56927A35A49C}" type="datetimeFigureOut">
              <a:rPr lang="en-GB" smtClean="0"/>
              <a:t>30/01/2012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69D1DB-8570-4FB3-A5B8-CEF15A9592EA}" type="slidenum">
              <a:rPr lang="en-GB" smtClean="0"/>
              <a:t>‹#›</a:t>
            </a:fld>
            <a:endParaRPr lang="en-GB"/>
          </a:p>
        </p:txBody>
      </p:sp>
    </p:spTree>
    <p:extLst>
      <p:ext uri="{BB962C8B-B14F-4D97-AF65-F5344CB8AC3E}">
        <p14:creationId xmlns:p14="http://schemas.microsoft.com/office/powerpoint/2010/main" val="392360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F33381-0DF2-4BAC-B72E-56927A35A49C}" type="datetimeFigureOut">
              <a:rPr lang="en-GB" smtClean="0"/>
              <a:t>30/01/2012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69D1DB-8570-4FB3-A5B8-CEF15A9592EA}" type="slidenum">
              <a:rPr lang="en-GB" smtClean="0"/>
              <a:t>‹#›</a:t>
            </a:fld>
            <a:endParaRPr lang="en-GB"/>
          </a:p>
        </p:txBody>
      </p:sp>
    </p:spTree>
    <p:extLst>
      <p:ext uri="{BB962C8B-B14F-4D97-AF65-F5344CB8AC3E}">
        <p14:creationId xmlns:p14="http://schemas.microsoft.com/office/powerpoint/2010/main" val="133599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F33381-0DF2-4BAC-B72E-56927A35A49C}" type="datetimeFigureOut">
              <a:rPr lang="en-GB" smtClean="0"/>
              <a:t>30/01/2012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69D1DB-8570-4FB3-A5B8-CEF15A9592EA}" type="slidenum">
              <a:rPr lang="en-GB" smtClean="0"/>
              <a:t>‹#›</a:t>
            </a:fld>
            <a:endParaRPr lang="en-GB"/>
          </a:p>
        </p:txBody>
      </p:sp>
    </p:spTree>
    <p:extLst>
      <p:ext uri="{BB962C8B-B14F-4D97-AF65-F5344CB8AC3E}">
        <p14:creationId xmlns:p14="http://schemas.microsoft.com/office/powerpoint/2010/main" val="60403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F33381-0DF2-4BAC-B72E-56927A35A49C}" type="datetimeFigureOut">
              <a:rPr lang="en-GB" smtClean="0"/>
              <a:t>30/01/2012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69D1DB-8570-4FB3-A5B8-CEF15A9592EA}" type="slidenum">
              <a:rPr lang="en-GB" smtClean="0"/>
              <a:t>‹#›</a:t>
            </a:fld>
            <a:endParaRPr lang="en-GB"/>
          </a:p>
        </p:txBody>
      </p:sp>
    </p:spTree>
    <p:extLst>
      <p:ext uri="{BB962C8B-B14F-4D97-AF65-F5344CB8AC3E}">
        <p14:creationId xmlns:p14="http://schemas.microsoft.com/office/powerpoint/2010/main" val="83257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F33381-0DF2-4BAC-B72E-56927A35A49C}" type="datetimeFigureOut">
              <a:rPr lang="en-GB" smtClean="0"/>
              <a:t>30/01/2012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69D1DB-8570-4FB3-A5B8-CEF15A9592EA}" type="slidenum">
              <a:rPr lang="en-GB" smtClean="0"/>
              <a:t>‹#›</a:t>
            </a:fld>
            <a:endParaRPr lang="en-GB"/>
          </a:p>
        </p:txBody>
      </p:sp>
    </p:spTree>
    <p:extLst>
      <p:ext uri="{BB962C8B-B14F-4D97-AF65-F5344CB8AC3E}">
        <p14:creationId xmlns:p14="http://schemas.microsoft.com/office/powerpoint/2010/main" val="70753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F33381-0DF2-4BAC-B72E-56927A35A49C}" type="datetimeFigureOut">
              <a:rPr lang="en-GB" smtClean="0"/>
              <a:t>30/01/2012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69D1DB-8570-4FB3-A5B8-CEF15A9592EA}" type="slidenum">
              <a:rPr lang="en-GB" smtClean="0"/>
              <a:t>‹#›</a:t>
            </a:fld>
            <a:endParaRPr lang="en-GB"/>
          </a:p>
        </p:txBody>
      </p:sp>
    </p:spTree>
    <p:extLst>
      <p:ext uri="{BB962C8B-B14F-4D97-AF65-F5344CB8AC3E}">
        <p14:creationId xmlns:p14="http://schemas.microsoft.com/office/powerpoint/2010/main" val="409974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F33381-0DF2-4BAC-B72E-56927A35A49C}" type="datetimeFigureOut">
              <a:rPr lang="en-GB" smtClean="0"/>
              <a:t>30/01/2012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69D1DB-8570-4FB3-A5B8-CEF15A9592EA}" type="slidenum">
              <a:rPr lang="en-GB" smtClean="0"/>
              <a:t>‹#›</a:t>
            </a:fld>
            <a:endParaRPr lang="en-GB"/>
          </a:p>
        </p:txBody>
      </p:sp>
    </p:spTree>
    <p:extLst>
      <p:ext uri="{BB962C8B-B14F-4D97-AF65-F5344CB8AC3E}">
        <p14:creationId xmlns:p14="http://schemas.microsoft.com/office/powerpoint/2010/main" val="195607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33381-0DF2-4BAC-B72E-56927A35A49C}" type="datetimeFigureOut">
              <a:rPr lang="en-GB" smtClean="0"/>
              <a:t>30/01/2012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69D1DB-8570-4FB3-A5B8-CEF15A9592EA}" type="slidenum">
              <a:rPr lang="en-GB" smtClean="0"/>
              <a:t>‹#›</a:t>
            </a:fld>
            <a:endParaRPr lang="en-GB"/>
          </a:p>
        </p:txBody>
      </p:sp>
    </p:spTree>
    <p:extLst>
      <p:ext uri="{BB962C8B-B14F-4D97-AF65-F5344CB8AC3E}">
        <p14:creationId xmlns:p14="http://schemas.microsoft.com/office/powerpoint/2010/main" val="204615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F33381-0DF2-4BAC-B72E-56927A35A49C}" type="datetimeFigureOut">
              <a:rPr lang="en-GB" smtClean="0"/>
              <a:t>30/01/2012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69D1DB-8570-4FB3-A5B8-CEF15A9592EA}" type="slidenum">
              <a:rPr lang="en-GB" smtClean="0"/>
              <a:t>‹#›</a:t>
            </a:fld>
            <a:endParaRPr lang="en-GB"/>
          </a:p>
        </p:txBody>
      </p:sp>
    </p:spTree>
    <p:extLst>
      <p:ext uri="{BB962C8B-B14F-4D97-AF65-F5344CB8AC3E}">
        <p14:creationId xmlns:p14="http://schemas.microsoft.com/office/powerpoint/2010/main" val="188400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F33381-0DF2-4BAC-B72E-56927A35A49C}" type="datetimeFigureOut">
              <a:rPr lang="en-GB" smtClean="0"/>
              <a:t>30/01/2012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69D1DB-8570-4FB3-A5B8-CEF15A9592EA}" type="slidenum">
              <a:rPr lang="en-GB" smtClean="0"/>
              <a:t>‹#›</a:t>
            </a:fld>
            <a:endParaRPr lang="en-GB"/>
          </a:p>
        </p:txBody>
      </p:sp>
    </p:spTree>
    <p:extLst>
      <p:ext uri="{BB962C8B-B14F-4D97-AF65-F5344CB8AC3E}">
        <p14:creationId xmlns:p14="http://schemas.microsoft.com/office/powerpoint/2010/main" val="213257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66CC"/>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33381-0DF2-4BAC-B72E-56927A35A49C}" type="datetimeFigureOut">
              <a:rPr lang="en-GB" smtClean="0"/>
              <a:t>30/01/2012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9D1DB-8570-4FB3-A5B8-CEF15A9592EA}" type="slidenum">
              <a:rPr lang="en-GB" smtClean="0"/>
              <a:t>‹#›</a:t>
            </a:fld>
            <a:endParaRPr lang="en-GB"/>
          </a:p>
        </p:txBody>
      </p:sp>
    </p:spTree>
    <p:extLst>
      <p:ext uri="{BB962C8B-B14F-4D97-AF65-F5344CB8AC3E}">
        <p14:creationId xmlns:p14="http://schemas.microsoft.com/office/powerpoint/2010/main" val="3009311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268760"/>
            <a:ext cx="8424936" cy="1470025"/>
          </a:xfrm>
        </p:spPr>
        <p:txBody>
          <a:bodyPr>
            <a:noAutofit/>
          </a:bodyPr>
          <a:lstStyle/>
          <a:p>
            <a:r>
              <a:rPr lang="en-GB" sz="5400" b="1" dirty="0" smtClean="0"/>
              <a:t>Why did Henry VIII divorce Catherine of Aragon?</a:t>
            </a:r>
            <a:endParaRPr lang="en-GB" sz="5400" b="1" dirty="0"/>
          </a:p>
        </p:txBody>
      </p:sp>
      <p:pic>
        <p:nvPicPr>
          <p:cNvPr id="1026" name="Picture 2" descr="I:\Teaching\Subject resources\History\Tudors\Pictures of famous Tudors\Henry VIII &amp; his wives\Henry VII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356992"/>
            <a:ext cx="2487613"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Teaching\Subject resources\History\Tudors\Pictures of famous Tudors\Henry VIII &amp; his wives\01 Catherine of Arag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206" y="3350121"/>
            <a:ext cx="2263676"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874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8136904" cy="648072"/>
          </a:xfrm>
        </p:spPr>
        <p:txBody>
          <a:bodyPr>
            <a:noAutofit/>
          </a:bodyPr>
          <a:lstStyle/>
          <a:p>
            <a:r>
              <a:rPr lang="en-GB" sz="4000" b="1" dirty="0" smtClean="0"/>
              <a:t>Anne becomes Queen</a:t>
            </a:r>
            <a:endParaRPr lang="en-GB" sz="4000" b="1" dirty="0"/>
          </a:p>
        </p:txBody>
      </p:sp>
      <p:sp>
        <p:nvSpPr>
          <p:cNvPr id="6" name="Rectangle 5"/>
          <p:cNvSpPr/>
          <p:nvPr/>
        </p:nvSpPr>
        <p:spPr>
          <a:xfrm>
            <a:off x="179512" y="1265870"/>
            <a:ext cx="8712968" cy="461665"/>
          </a:xfrm>
          <a:prstGeom prst="rect">
            <a:avLst/>
          </a:prstGeom>
        </p:spPr>
        <p:txBody>
          <a:bodyPr wrap="square">
            <a:spAutoFit/>
          </a:bodyPr>
          <a:lstStyle/>
          <a:p>
            <a:r>
              <a:rPr lang="en-GB" sz="2400" dirty="0" smtClean="0">
                <a:solidFill>
                  <a:prstClr val="black"/>
                </a:solidFill>
              </a:rPr>
              <a:t>On 25th January 1533, Henry married Anne, and she became Queen.</a:t>
            </a:r>
            <a:endParaRPr lang="en-GB" sz="2400" dirty="0">
              <a:solidFill>
                <a:prstClr val="black"/>
              </a:solidFill>
            </a:endParaRPr>
          </a:p>
        </p:txBody>
      </p:sp>
      <p:pic>
        <p:nvPicPr>
          <p:cNvPr id="9" name="Picture 2" descr="I:\Teaching\Subject resources\History\Tudors\Pictures of famous Tudors\Henry VIII &amp; his wives\Henry VII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132856"/>
            <a:ext cx="3556281" cy="4248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Teaching\Subject resources\History\Tudors\Pictures of famous Tudors\Henry VIII &amp; his wives\02 Anne Boleyn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130946"/>
            <a:ext cx="3273816" cy="425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730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8136904" cy="576064"/>
          </a:xfrm>
        </p:spPr>
        <p:txBody>
          <a:bodyPr>
            <a:noAutofit/>
          </a:bodyPr>
          <a:lstStyle/>
          <a:p>
            <a:r>
              <a:rPr lang="en-GB" sz="4000" b="1" dirty="0" smtClean="0"/>
              <a:t>Your task…</a:t>
            </a:r>
            <a:endParaRPr lang="en-GB" sz="4000" b="1" dirty="0"/>
          </a:p>
        </p:txBody>
      </p:sp>
      <p:sp>
        <p:nvSpPr>
          <p:cNvPr id="6" name="Rectangle 5"/>
          <p:cNvSpPr/>
          <p:nvPr/>
        </p:nvSpPr>
        <p:spPr>
          <a:xfrm>
            <a:off x="402084" y="1052736"/>
            <a:ext cx="8490396" cy="954107"/>
          </a:xfrm>
          <a:prstGeom prst="rect">
            <a:avLst/>
          </a:prstGeom>
        </p:spPr>
        <p:txBody>
          <a:bodyPr wrap="square">
            <a:spAutoFit/>
          </a:bodyPr>
          <a:lstStyle/>
          <a:p>
            <a:r>
              <a:rPr lang="en-GB" sz="3200" b="1" dirty="0" smtClean="0">
                <a:solidFill>
                  <a:srgbClr val="FFC000"/>
                </a:solidFill>
              </a:rPr>
              <a:t>Task 1</a:t>
            </a:r>
            <a:r>
              <a:rPr lang="en-GB" sz="2400" dirty="0" smtClean="0">
                <a:solidFill>
                  <a:prstClr val="black"/>
                </a:solidFill>
              </a:rPr>
              <a:t>  Imagine that you are Henry VIII, and that you are writing your diary about your decision to </a:t>
            </a:r>
            <a:r>
              <a:rPr lang="en-GB" sz="2400" b="1" dirty="0" smtClean="0">
                <a:solidFill>
                  <a:srgbClr val="FF0000"/>
                </a:solidFill>
              </a:rPr>
              <a:t>divorce Catherine of Aragon</a:t>
            </a:r>
            <a:r>
              <a:rPr lang="en-GB" sz="2400" dirty="0" smtClean="0">
                <a:solidFill>
                  <a:prstClr val="black"/>
                </a:solidFill>
              </a:rPr>
              <a:t>.   </a:t>
            </a:r>
            <a:endParaRPr lang="en-GB" sz="2400" dirty="0">
              <a:solidFill>
                <a:prstClr val="black"/>
              </a:solidFill>
            </a:endParaRPr>
          </a:p>
        </p:txBody>
      </p:sp>
      <p:sp>
        <p:nvSpPr>
          <p:cNvPr id="3" name="TextBox 2"/>
          <p:cNvSpPr txBox="1"/>
          <p:nvPr/>
        </p:nvSpPr>
        <p:spPr>
          <a:xfrm>
            <a:off x="425351" y="2046707"/>
            <a:ext cx="8064896" cy="1938992"/>
          </a:xfrm>
          <a:prstGeom prst="rect">
            <a:avLst/>
          </a:prstGeom>
          <a:noFill/>
        </p:spPr>
        <p:txBody>
          <a:bodyPr wrap="square" rtlCol="0">
            <a:spAutoFit/>
          </a:bodyPr>
          <a:lstStyle/>
          <a:p>
            <a:r>
              <a:rPr lang="en-GB" sz="2400" u="sng" dirty="0" smtClean="0"/>
              <a:t>Success criteria</a:t>
            </a:r>
          </a:p>
          <a:p>
            <a:pPr marL="342900" indent="-342900">
              <a:buFont typeface="Arial" pitchFamily="34" charset="0"/>
              <a:buChar char="•"/>
            </a:pPr>
            <a:r>
              <a:rPr lang="en-GB" sz="2400" dirty="0" smtClean="0"/>
              <a:t>Write about the </a:t>
            </a:r>
            <a:r>
              <a:rPr lang="en-GB" sz="2400" b="1" dirty="0" smtClean="0"/>
              <a:t>reasons why </a:t>
            </a:r>
            <a:r>
              <a:rPr lang="en-GB" sz="2400" dirty="0" smtClean="0"/>
              <a:t>you have decided to divorce Catherine</a:t>
            </a:r>
          </a:p>
          <a:p>
            <a:pPr marL="342900" indent="-342900">
              <a:buFont typeface="Arial" pitchFamily="34" charset="0"/>
              <a:buChar char="•"/>
            </a:pPr>
            <a:r>
              <a:rPr lang="en-GB" sz="2400" dirty="0" smtClean="0"/>
              <a:t>Write about </a:t>
            </a:r>
            <a:r>
              <a:rPr lang="en-GB" sz="2400" b="1" dirty="0" smtClean="0"/>
              <a:t>your hopes </a:t>
            </a:r>
            <a:r>
              <a:rPr lang="en-GB" sz="2400" dirty="0" smtClean="0"/>
              <a:t>in marrying Anne</a:t>
            </a:r>
            <a:endParaRPr lang="en-GB" sz="2400" dirty="0"/>
          </a:p>
          <a:p>
            <a:endParaRPr lang="en-GB" sz="2400" dirty="0"/>
          </a:p>
        </p:txBody>
      </p:sp>
      <p:sp>
        <p:nvSpPr>
          <p:cNvPr id="7" name="Rectangle 6"/>
          <p:cNvSpPr/>
          <p:nvPr/>
        </p:nvSpPr>
        <p:spPr>
          <a:xfrm>
            <a:off x="425351" y="3856696"/>
            <a:ext cx="8490396" cy="954107"/>
          </a:xfrm>
          <a:prstGeom prst="rect">
            <a:avLst/>
          </a:prstGeom>
        </p:spPr>
        <p:txBody>
          <a:bodyPr wrap="square">
            <a:spAutoFit/>
          </a:bodyPr>
          <a:lstStyle/>
          <a:p>
            <a:r>
              <a:rPr lang="en-GB" sz="3200" b="1" dirty="0" smtClean="0">
                <a:solidFill>
                  <a:srgbClr val="7030A0"/>
                </a:solidFill>
              </a:rPr>
              <a:t>Task 2</a:t>
            </a:r>
            <a:r>
              <a:rPr lang="en-GB" sz="2400" dirty="0" smtClean="0">
                <a:solidFill>
                  <a:prstClr val="black"/>
                </a:solidFill>
              </a:rPr>
              <a:t>.  As Henry VIII, write your diary entry of your decision to </a:t>
            </a:r>
            <a:r>
              <a:rPr lang="en-GB" sz="2400" b="1" dirty="0" smtClean="0">
                <a:solidFill>
                  <a:srgbClr val="FF0000"/>
                </a:solidFill>
              </a:rPr>
              <a:t>become Head of the Church of England </a:t>
            </a:r>
            <a:r>
              <a:rPr lang="en-GB" sz="2400" dirty="0" smtClean="0">
                <a:solidFill>
                  <a:prstClr val="black"/>
                </a:solidFill>
              </a:rPr>
              <a:t>instead of the Pope.   </a:t>
            </a:r>
            <a:endParaRPr lang="en-GB" sz="2400" dirty="0">
              <a:solidFill>
                <a:prstClr val="black"/>
              </a:solidFill>
            </a:endParaRPr>
          </a:p>
        </p:txBody>
      </p:sp>
      <p:sp>
        <p:nvSpPr>
          <p:cNvPr id="8" name="TextBox 7"/>
          <p:cNvSpPr txBox="1"/>
          <p:nvPr/>
        </p:nvSpPr>
        <p:spPr>
          <a:xfrm>
            <a:off x="425351" y="4797152"/>
            <a:ext cx="8064896" cy="1938992"/>
          </a:xfrm>
          <a:prstGeom prst="rect">
            <a:avLst/>
          </a:prstGeom>
          <a:noFill/>
        </p:spPr>
        <p:txBody>
          <a:bodyPr wrap="square" rtlCol="0">
            <a:spAutoFit/>
          </a:bodyPr>
          <a:lstStyle/>
          <a:p>
            <a:r>
              <a:rPr lang="en-GB" sz="2400" u="sng" dirty="0" smtClean="0"/>
              <a:t>Success criteria</a:t>
            </a:r>
          </a:p>
          <a:p>
            <a:pPr marL="342900" indent="-342900">
              <a:buFont typeface="Arial" pitchFamily="34" charset="0"/>
              <a:buChar char="•"/>
            </a:pPr>
            <a:r>
              <a:rPr lang="en-GB" sz="2400" dirty="0" smtClean="0"/>
              <a:t>Write about the </a:t>
            </a:r>
            <a:r>
              <a:rPr lang="en-GB" sz="2400" b="1" dirty="0" smtClean="0"/>
              <a:t>reasons why </a:t>
            </a:r>
            <a:r>
              <a:rPr lang="en-GB" sz="2400" dirty="0" smtClean="0"/>
              <a:t>you have decided to replace the Pope as Head of the Church of England</a:t>
            </a:r>
          </a:p>
          <a:p>
            <a:pPr marL="342900" indent="-342900">
              <a:buFont typeface="Arial" pitchFamily="34" charset="0"/>
              <a:buChar char="•"/>
            </a:pPr>
            <a:r>
              <a:rPr lang="en-GB" sz="2400" dirty="0" smtClean="0"/>
              <a:t>Write about </a:t>
            </a:r>
            <a:r>
              <a:rPr lang="en-GB" sz="2400" b="1" dirty="0" smtClean="0"/>
              <a:t>your hopes </a:t>
            </a:r>
            <a:r>
              <a:rPr lang="en-GB" sz="2400" dirty="0" smtClean="0"/>
              <a:t>in doing this</a:t>
            </a:r>
            <a:endParaRPr lang="en-GB" sz="2400" dirty="0"/>
          </a:p>
          <a:p>
            <a:endParaRPr lang="en-GB" sz="2400" dirty="0"/>
          </a:p>
        </p:txBody>
      </p:sp>
    </p:spTree>
    <p:extLst>
      <p:ext uri="{BB962C8B-B14F-4D97-AF65-F5344CB8AC3E}">
        <p14:creationId xmlns:p14="http://schemas.microsoft.com/office/powerpoint/2010/main" val="228515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7"/>
            <a:ext cx="7772400" cy="648072"/>
          </a:xfrm>
        </p:spPr>
        <p:txBody>
          <a:bodyPr>
            <a:noAutofit/>
          </a:bodyPr>
          <a:lstStyle/>
          <a:p>
            <a:r>
              <a:rPr lang="en-GB" sz="4800" b="1" dirty="0" smtClean="0"/>
              <a:t>Catherine of Aragon</a:t>
            </a:r>
            <a:endParaRPr lang="en-GB" sz="4800" b="1" dirty="0"/>
          </a:p>
        </p:txBody>
      </p:sp>
      <p:pic>
        <p:nvPicPr>
          <p:cNvPr id="2050" name="Picture 2" descr="I:\Teaching\Subject resources\History\Tudors\Pictures of famous Tudors\Henry VIII &amp; his wives\01 Catherine of Aragon - as a young wo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9" y="1196753"/>
            <a:ext cx="1752796" cy="24725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1412776"/>
            <a:ext cx="4968552" cy="1569660"/>
          </a:xfrm>
          <a:prstGeom prst="rect">
            <a:avLst/>
          </a:prstGeom>
          <a:noFill/>
        </p:spPr>
        <p:txBody>
          <a:bodyPr wrap="square" rtlCol="0">
            <a:spAutoFit/>
          </a:bodyPr>
          <a:lstStyle/>
          <a:p>
            <a:r>
              <a:rPr lang="en-GB" sz="2400" dirty="0" smtClean="0"/>
              <a:t>Catherine of Aragon was the daughter of the King and Queen of Spain.   She was born in 1485, and so she was 6 years older than Henry VIII.   </a:t>
            </a:r>
            <a:endParaRPr lang="en-GB" sz="2400" dirty="0"/>
          </a:p>
        </p:txBody>
      </p:sp>
      <p:sp>
        <p:nvSpPr>
          <p:cNvPr id="7" name="TextBox 6"/>
          <p:cNvSpPr txBox="1"/>
          <p:nvPr/>
        </p:nvSpPr>
        <p:spPr>
          <a:xfrm>
            <a:off x="395536" y="3069184"/>
            <a:ext cx="5040560" cy="1200329"/>
          </a:xfrm>
          <a:prstGeom prst="rect">
            <a:avLst/>
          </a:prstGeom>
          <a:noFill/>
        </p:spPr>
        <p:txBody>
          <a:bodyPr wrap="square" rtlCol="0">
            <a:spAutoFit/>
          </a:bodyPr>
          <a:lstStyle/>
          <a:p>
            <a:r>
              <a:rPr lang="en-GB" sz="2400" dirty="0" smtClean="0"/>
              <a:t>Catherine had originally come to England to marry not Henry, but his older brother Arthur.   </a:t>
            </a:r>
            <a:endParaRPr lang="en-GB" sz="2400" dirty="0"/>
          </a:p>
        </p:txBody>
      </p:sp>
      <p:sp>
        <p:nvSpPr>
          <p:cNvPr id="5" name="Rectangle 4"/>
          <p:cNvSpPr/>
          <p:nvPr/>
        </p:nvSpPr>
        <p:spPr>
          <a:xfrm>
            <a:off x="396304" y="4347727"/>
            <a:ext cx="5255816" cy="2308324"/>
          </a:xfrm>
          <a:prstGeom prst="rect">
            <a:avLst/>
          </a:prstGeom>
        </p:spPr>
        <p:txBody>
          <a:bodyPr wrap="square">
            <a:spAutoFit/>
          </a:bodyPr>
          <a:lstStyle/>
          <a:p>
            <a:r>
              <a:rPr lang="en-GB" sz="2400" dirty="0">
                <a:solidFill>
                  <a:prstClr val="black"/>
                </a:solidFill>
              </a:rPr>
              <a:t>In Tudor times, Kings and Queens did not marry for love, as people do today.  Rather, they married in order to form a friendship between </a:t>
            </a:r>
            <a:r>
              <a:rPr lang="en-GB" sz="2400" dirty="0" smtClean="0">
                <a:solidFill>
                  <a:prstClr val="black"/>
                </a:solidFill>
              </a:rPr>
              <a:t>countries.  By Catherine marrying Arthur, England and Spain would be friends, and allies in war.</a:t>
            </a:r>
            <a:endParaRPr lang="en-GB" dirty="0"/>
          </a:p>
        </p:txBody>
      </p:sp>
      <p:sp>
        <p:nvSpPr>
          <p:cNvPr id="6" name="TextBox 5"/>
          <p:cNvSpPr txBox="1"/>
          <p:nvPr/>
        </p:nvSpPr>
        <p:spPr>
          <a:xfrm>
            <a:off x="5156287" y="3669349"/>
            <a:ext cx="2304256" cy="646331"/>
          </a:xfrm>
          <a:prstGeom prst="rect">
            <a:avLst/>
          </a:prstGeom>
          <a:noFill/>
        </p:spPr>
        <p:txBody>
          <a:bodyPr wrap="square" rtlCol="0">
            <a:spAutoFit/>
          </a:bodyPr>
          <a:lstStyle/>
          <a:p>
            <a:pPr algn="ctr"/>
            <a:r>
              <a:rPr lang="en-GB" dirty="0" smtClean="0"/>
              <a:t>Catherine as a young woman</a:t>
            </a:r>
            <a:endParaRPr lang="en-GB" dirty="0"/>
          </a:p>
        </p:txBody>
      </p:sp>
      <p:pic>
        <p:nvPicPr>
          <p:cNvPr id="12" name="Picture 2" descr="I:\Teaching\Subject resources\History\Tudors\Pictures of famous Tudors\Arthur_Prince_of_Wales_c_1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8637" y="3992514"/>
            <a:ext cx="1734842" cy="24296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471458" y="6421636"/>
            <a:ext cx="2489200" cy="369332"/>
          </a:xfrm>
          <a:prstGeom prst="rect">
            <a:avLst/>
          </a:prstGeom>
          <a:noFill/>
        </p:spPr>
        <p:txBody>
          <a:bodyPr wrap="square" rtlCol="0">
            <a:spAutoFit/>
          </a:bodyPr>
          <a:lstStyle/>
          <a:p>
            <a:pPr algn="ctr"/>
            <a:r>
              <a:rPr lang="en-GB" dirty="0" smtClean="0"/>
              <a:t>Prince Arthur</a:t>
            </a:r>
            <a:endParaRPr lang="en-GB" dirty="0"/>
          </a:p>
        </p:txBody>
      </p:sp>
    </p:spTree>
    <p:extLst>
      <p:ext uri="{BB962C8B-B14F-4D97-AF65-F5344CB8AC3E}">
        <p14:creationId xmlns:p14="http://schemas.microsoft.com/office/powerpoint/2010/main" val="51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8136904" cy="648072"/>
          </a:xfrm>
        </p:spPr>
        <p:txBody>
          <a:bodyPr>
            <a:noAutofit/>
          </a:bodyPr>
          <a:lstStyle/>
          <a:p>
            <a:r>
              <a:rPr lang="en-GB" sz="4800" b="1" dirty="0" smtClean="0"/>
              <a:t>Henry marries Catherine - 1509</a:t>
            </a:r>
            <a:endParaRPr lang="en-GB" sz="4800" b="1" dirty="0"/>
          </a:p>
        </p:txBody>
      </p:sp>
      <p:sp>
        <p:nvSpPr>
          <p:cNvPr id="6" name="Rectangle 5"/>
          <p:cNvSpPr/>
          <p:nvPr/>
        </p:nvSpPr>
        <p:spPr>
          <a:xfrm>
            <a:off x="402084" y="1340768"/>
            <a:ext cx="8490396" cy="461665"/>
          </a:xfrm>
          <a:prstGeom prst="rect">
            <a:avLst/>
          </a:prstGeom>
        </p:spPr>
        <p:txBody>
          <a:bodyPr wrap="square">
            <a:spAutoFit/>
          </a:bodyPr>
          <a:lstStyle/>
          <a:p>
            <a:pPr lvl="0"/>
            <a:r>
              <a:rPr lang="en-GB" sz="2400" dirty="0">
                <a:solidFill>
                  <a:prstClr val="black"/>
                </a:solidFill>
              </a:rPr>
              <a:t>However, </a:t>
            </a:r>
            <a:r>
              <a:rPr lang="en-GB" sz="2400" dirty="0" smtClean="0">
                <a:solidFill>
                  <a:prstClr val="black"/>
                </a:solidFill>
              </a:rPr>
              <a:t>shortly after Catherine married </a:t>
            </a:r>
            <a:r>
              <a:rPr lang="en-GB" sz="2400" dirty="0">
                <a:solidFill>
                  <a:prstClr val="black"/>
                </a:solidFill>
              </a:rPr>
              <a:t>Arthur, he </a:t>
            </a:r>
            <a:r>
              <a:rPr lang="en-GB" sz="2400" dirty="0" smtClean="0">
                <a:solidFill>
                  <a:prstClr val="black"/>
                </a:solidFill>
              </a:rPr>
              <a:t>died.</a:t>
            </a:r>
            <a:endParaRPr lang="en-GB" sz="2400" dirty="0">
              <a:solidFill>
                <a:prstClr val="black"/>
              </a:solidFill>
            </a:endParaRPr>
          </a:p>
        </p:txBody>
      </p:sp>
      <p:sp>
        <p:nvSpPr>
          <p:cNvPr id="8" name="TextBox 7"/>
          <p:cNvSpPr txBox="1"/>
          <p:nvPr/>
        </p:nvSpPr>
        <p:spPr>
          <a:xfrm>
            <a:off x="458311" y="4936628"/>
            <a:ext cx="8459539" cy="830997"/>
          </a:xfrm>
          <a:prstGeom prst="rect">
            <a:avLst/>
          </a:prstGeom>
          <a:noFill/>
        </p:spPr>
        <p:txBody>
          <a:bodyPr wrap="square" rtlCol="0">
            <a:spAutoFit/>
          </a:bodyPr>
          <a:lstStyle/>
          <a:p>
            <a:r>
              <a:rPr lang="en-GB" sz="2400" dirty="0" smtClean="0">
                <a:solidFill>
                  <a:prstClr val="black"/>
                </a:solidFill>
              </a:rPr>
              <a:t>So </a:t>
            </a:r>
            <a:r>
              <a:rPr lang="en-GB" sz="2400" dirty="0">
                <a:solidFill>
                  <a:prstClr val="black"/>
                </a:solidFill>
              </a:rPr>
              <a:t>it was decided by Catherine’s parents and Henry’s </a:t>
            </a:r>
            <a:r>
              <a:rPr lang="en-GB" sz="2400" dirty="0" smtClean="0">
                <a:solidFill>
                  <a:prstClr val="black"/>
                </a:solidFill>
              </a:rPr>
              <a:t>father, </a:t>
            </a:r>
            <a:r>
              <a:rPr lang="en-GB" sz="2400" dirty="0">
                <a:solidFill>
                  <a:prstClr val="black"/>
                </a:solidFill>
              </a:rPr>
              <a:t>that </a:t>
            </a:r>
            <a:r>
              <a:rPr lang="en-GB" sz="2400" dirty="0" smtClean="0">
                <a:solidFill>
                  <a:prstClr val="black"/>
                </a:solidFill>
              </a:rPr>
              <a:t>Catherine should marry Arthur’s younger brother Henry.  </a:t>
            </a:r>
            <a:endParaRPr lang="en-GB" sz="2400" dirty="0">
              <a:solidFill>
                <a:prstClr val="black"/>
              </a:solidFill>
            </a:endParaRPr>
          </a:p>
        </p:txBody>
      </p:sp>
      <p:sp>
        <p:nvSpPr>
          <p:cNvPr id="12" name="TextBox 11"/>
          <p:cNvSpPr txBox="1"/>
          <p:nvPr/>
        </p:nvSpPr>
        <p:spPr>
          <a:xfrm>
            <a:off x="539552" y="5845894"/>
            <a:ext cx="8424936" cy="830997"/>
          </a:xfrm>
          <a:prstGeom prst="rect">
            <a:avLst/>
          </a:prstGeom>
          <a:noFill/>
        </p:spPr>
        <p:txBody>
          <a:bodyPr wrap="square" rtlCol="0">
            <a:spAutoFit/>
          </a:bodyPr>
          <a:lstStyle/>
          <a:p>
            <a:r>
              <a:rPr lang="en-GB" sz="2400" dirty="0">
                <a:solidFill>
                  <a:prstClr val="black"/>
                </a:solidFill>
              </a:rPr>
              <a:t>In 1509, after he became King, Henry did marry Catherine. </a:t>
            </a:r>
            <a:r>
              <a:rPr lang="en-GB" sz="2400" dirty="0" smtClean="0">
                <a:solidFill>
                  <a:prstClr val="black"/>
                </a:solidFill>
              </a:rPr>
              <a:t>It appears that Henry and Catherine loved each other.</a:t>
            </a:r>
            <a:endParaRPr lang="en-GB" sz="2400" dirty="0">
              <a:solidFill>
                <a:prstClr val="black"/>
              </a:solidFill>
            </a:endParaRPr>
          </a:p>
        </p:txBody>
      </p:sp>
      <p:pic>
        <p:nvPicPr>
          <p:cNvPr id="13" name="Picture 2" descr="I:\Teaching\Subject resources\History\Tudors\Pictures of famous Tudors\Henry VIII &amp; his wives\01 Catherine of Aragon - as a young wo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0349" y="2022002"/>
            <a:ext cx="1888655" cy="266424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I:\Teaching\Subject resources\History\Tudors\Pictures of famous Tudors\Henry VIII &amp; his wives\Henry VIII - 1520 - aged 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022002"/>
            <a:ext cx="1886286" cy="26642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Teaching\Subject resources\History\Tudors\Pictures of famous Tudors\Arthur_Prince_of_Wales_c_15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2022002"/>
            <a:ext cx="1902341" cy="26642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65224" y="4686248"/>
            <a:ext cx="1163364" cy="369332"/>
          </a:xfrm>
          <a:prstGeom prst="rect">
            <a:avLst/>
          </a:prstGeom>
          <a:noFill/>
        </p:spPr>
        <p:txBody>
          <a:bodyPr wrap="square" rtlCol="0">
            <a:spAutoFit/>
          </a:bodyPr>
          <a:lstStyle/>
          <a:p>
            <a:r>
              <a:rPr lang="en-GB" dirty="0" smtClean="0"/>
              <a:t>Henry VIII</a:t>
            </a:r>
            <a:endParaRPr lang="en-GB" dirty="0"/>
          </a:p>
        </p:txBody>
      </p:sp>
    </p:spTree>
    <p:extLst>
      <p:ext uri="{BB962C8B-B14F-4D97-AF65-F5344CB8AC3E}">
        <p14:creationId xmlns:p14="http://schemas.microsoft.com/office/powerpoint/2010/main" val="264796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076"/>
                                        </p:tgtEl>
                                      </p:cBhvr>
                                    </p:animEffect>
                                    <p:set>
                                      <p:cBhvr>
                                        <p:cTn id="7" dur="1" fill="hold">
                                          <p:stCondLst>
                                            <p:cond delay="999"/>
                                          </p:stCondLst>
                                        </p:cTn>
                                        <p:tgtEl>
                                          <p:spTgt spid="307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1000"/>
                                        <p:tgtEl>
                                          <p:spTgt spid="307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8136904" cy="648072"/>
          </a:xfrm>
        </p:spPr>
        <p:txBody>
          <a:bodyPr>
            <a:noAutofit/>
          </a:bodyPr>
          <a:lstStyle/>
          <a:p>
            <a:r>
              <a:rPr lang="en-GB" sz="4800" b="1" dirty="0" smtClean="0"/>
              <a:t>Catherine has a child - Mary</a:t>
            </a:r>
            <a:endParaRPr lang="en-GB" sz="4800" b="1" dirty="0"/>
          </a:p>
        </p:txBody>
      </p:sp>
      <p:sp>
        <p:nvSpPr>
          <p:cNvPr id="6" name="Rectangle 5"/>
          <p:cNvSpPr/>
          <p:nvPr/>
        </p:nvSpPr>
        <p:spPr>
          <a:xfrm>
            <a:off x="402084" y="1265870"/>
            <a:ext cx="8490396" cy="830997"/>
          </a:xfrm>
          <a:prstGeom prst="rect">
            <a:avLst/>
          </a:prstGeom>
        </p:spPr>
        <p:txBody>
          <a:bodyPr wrap="square">
            <a:spAutoFit/>
          </a:bodyPr>
          <a:lstStyle/>
          <a:p>
            <a:r>
              <a:rPr lang="en-GB" sz="2400" dirty="0" smtClean="0">
                <a:solidFill>
                  <a:prstClr val="black"/>
                </a:solidFill>
              </a:rPr>
              <a:t>Above all other things, Henry wanted to have a son, so that the House of Tudor would continue to rule England.</a:t>
            </a:r>
            <a:endParaRPr lang="en-GB" sz="2400" dirty="0">
              <a:solidFill>
                <a:prstClr val="black"/>
              </a:solidFill>
            </a:endParaRPr>
          </a:p>
        </p:txBody>
      </p:sp>
      <p:sp>
        <p:nvSpPr>
          <p:cNvPr id="8" name="TextBox 7"/>
          <p:cNvSpPr txBox="1"/>
          <p:nvPr/>
        </p:nvSpPr>
        <p:spPr>
          <a:xfrm>
            <a:off x="402084" y="2204864"/>
            <a:ext cx="4817988" cy="1569660"/>
          </a:xfrm>
          <a:prstGeom prst="rect">
            <a:avLst/>
          </a:prstGeom>
          <a:noFill/>
        </p:spPr>
        <p:txBody>
          <a:bodyPr wrap="square" rtlCol="0">
            <a:spAutoFit/>
          </a:bodyPr>
          <a:lstStyle/>
          <a:p>
            <a:r>
              <a:rPr lang="en-GB" sz="2400" dirty="0" smtClean="0">
                <a:solidFill>
                  <a:prstClr val="black"/>
                </a:solidFill>
              </a:rPr>
              <a:t>However, although Catherine had six children, only one survived, and this was a girl – Mary, who was born in 1516.</a:t>
            </a:r>
            <a:endParaRPr lang="en-GB" sz="2400" dirty="0">
              <a:solidFill>
                <a:prstClr val="black"/>
              </a:solidFill>
            </a:endParaRPr>
          </a:p>
        </p:txBody>
      </p:sp>
      <p:sp>
        <p:nvSpPr>
          <p:cNvPr id="12" name="TextBox 11"/>
          <p:cNvSpPr txBox="1"/>
          <p:nvPr/>
        </p:nvSpPr>
        <p:spPr>
          <a:xfrm>
            <a:off x="402084" y="3933056"/>
            <a:ext cx="4817988" cy="830997"/>
          </a:xfrm>
          <a:prstGeom prst="rect">
            <a:avLst/>
          </a:prstGeom>
          <a:noFill/>
        </p:spPr>
        <p:txBody>
          <a:bodyPr wrap="square" rtlCol="0">
            <a:spAutoFit/>
          </a:bodyPr>
          <a:lstStyle/>
          <a:p>
            <a:r>
              <a:rPr lang="en-GB" sz="2400" dirty="0" smtClean="0">
                <a:solidFill>
                  <a:prstClr val="black"/>
                </a:solidFill>
              </a:rPr>
              <a:t>By 1525, Catherine was </a:t>
            </a:r>
            <a:r>
              <a:rPr lang="en-GB" sz="2400" b="1" dirty="0" smtClean="0">
                <a:solidFill>
                  <a:prstClr val="black"/>
                </a:solidFill>
              </a:rPr>
              <a:t>too old to have more children</a:t>
            </a:r>
            <a:r>
              <a:rPr lang="en-GB" sz="2400" dirty="0" smtClean="0">
                <a:solidFill>
                  <a:prstClr val="black"/>
                </a:solidFill>
              </a:rPr>
              <a:t>.  </a:t>
            </a:r>
            <a:endParaRPr lang="en-GB" sz="2400" dirty="0">
              <a:solidFill>
                <a:prstClr val="black"/>
              </a:solidFill>
            </a:endParaRPr>
          </a:p>
        </p:txBody>
      </p:sp>
      <p:pic>
        <p:nvPicPr>
          <p:cNvPr id="4098" name="Picture 2" descr="I:\Teaching\Subject resources\History\Tudors\Pictures of famous Tudors\Mary I  - 15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604" y="2096866"/>
            <a:ext cx="3355955" cy="44284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68144" y="6525344"/>
            <a:ext cx="2592288" cy="369332"/>
          </a:xfrm>
          <a:prstGeom prst="rect">
            <a:avLst/>
          </a:prstGeom>
          <a:noFill/>
        </p:spPr>
        <p:txBody>
          <a:bodyPr wrap="square" rtlCol="0">
            <a:spAutoFit/>
          </a:bodyPr>
          <a:lstStyle/>
          <a:p>
            <a:pPr algn="ctr"/>
            <a:r>
              <a:rPr lang="en-GB" dirty="0" smtClean="0"/>
              <a:t>Mary Tudor</a:t>
            </a:r>
            <a:endParaRPr lang="en-GB" dirty="0"/>
          </a:p>
        </p:txBody>
      </p:sp>
      <p:sp>
        <p:nvSpPr>
          <p:cNvPr id="4" name="Rectangle 3"/>
          <p:cNvSpPr/>
          <p:nvPr/>
        </p:nvSpPr>
        <p:spPr>
          <a:xfrm>
            <a:off x="402084" y="4941168"/>
            <a:ext cx="4962004" cy="1569660"/>
          </a:xfrm>
          <a:prstGeom prst="rect">
            <a:avLst/>
          </a:prstGeom>
        </p:spPr>
        <p:txBody>
          <a:bodyPr wrap="square">
            <a:spAutoFit/>
          </a:bodyPr>
          <a:lstStyle/>
          <a:p>
            <a:pPr lvl="0"/>
            <a:r>
              <a:rPr lang="en-GB" sz="2400" dirty="0" smtClean="0">
                <a:solidFill>
                  <a:prstClr val="black"/>
                </a:solidFill>
              </a:rPr>
              <a:t>Without a son, the </a:t>
            </a:r>
            <a:r>
              <a:rPr lang="en-GB" sz="2400" dirty="0">
                <a:solidFill>
                  <a:prstClr val="black"/>
                </a:solidFill>
              </a:rPr>
              <a:t>throne of England be taken over by someone who was not a Tudor</a:t>
            </a:r>
            <a:r>
              <a:rPr lang="en-GB" sz="2400" dirty="0" smtClean="0">
                <a:solidFill>
                  <a:prstClr val="black"/>
                </a:solidFill>
              </a:rPr>
              <a:t>? </a:t>
            </a:r>
          </a:p>
          <a:p>
            <a:pPr lvl="0"/>
            <a:r>
              <a:rPr lang="en-GB" sz="2400" b="1" dirty="0" smtClean="0">
                <a:solidFill>
                  <a:srgbClr val="FF0000"/>
                </a:solidFill>
              </a:rPr>
              <a:t>What do you think Henry should do</a:t>
            </a:r>
            <a:r>
              <a:rPr lang="en-GB" sz="2400" b="1" dirty="0">
                <a:solidFill>
                  <a:srgbClr val="FF0000"/>
                </a:solidFill>
              </a:rPr>
              <a:t>? </a:t>
            </a:r>
          </a:p>
        </p:txBody>
      </p:sp>
    </p:spTree>
    <p:extLst>
      <p:ext uri="{BB962C8B-B14F-4D97-AF65-F5344CB8AC3E}">
        <p14:creationId xmlns:p14="http://schemas.microsoft.com/office/powerpoint/2010/main" val="133884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
                                        <p:tgtEl>
                                          <p:spTgt spid="409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8136904" cy="648072"/>
          </a:xfrm>
        </p:spPr>
        <p:txBody>
          <a:bodyPr>
            <a:noAutofit/>
          </a:bodyPr>
          <a:lstStyle/>
          <a:p>
            <a:r>
              <a:rPr lang="en-GB" sz="4800" b="1" dirty="0" smtClean="0"/>
              <a:t>Anne Boleyn</a:t>
            </a:r>
            <a:endParaRPr lang="en-GB" sz="4800" b="1" dirty="0"/>
          </a:p>
        </p:txBody>
      </p:sp>
      <p:sp>
        <p:nvSpPr>
          <p:cNvPr id="6" name="Rectangle 5"/>
          <p:cNvSpPr/>
          <p:nvPr/>
        </p:nvSpPr>
        <p:spPr>
          <a:xfrm>
            <a:off x="402084" y="1265870"/>
            <a:ext cx="8490396" cy="830997"/>
          </a:xfrm>
          <a:prstGeom prst="rect">
            <a:avLst/>
          </a:prstGeom>
        </p:spPr>
        <p:txBody>
          <a:bodyPr wrap="square">
            <a:spAutoFit/>
          </a:bodyPr>
          <a:lstStyle/>
          <a:p>
            <a:r>
              <a:rPr lang="en-GB" sz="2400" dirty="0" smtClean="0">
                <a:solidFill>
                  <a:prstClr val="black"/>
                </a:solidFill>
              </a:rPr>
              <a:t>In 1522, a young woman called Anne Boleyn, became one of Catherine’s ladies-in-waiting.  </a:t>
            </a:r>
            <a:endParaRPr lang="en-GB" sz="2400" dirty="0">
              <a:solidFill>
                <a:prstClr val="black"/>
              </a:solidFill>
            </a:endParaRPr>
          </a:p>
        </p:txBody>
      </p:sp>
      <p:sp>
        <p:nvSpPr>
          <p:cNvPr id="8" name="TextBox 7"/>
          <p:cNvSpPr txBox="1"/>
          <p:nvPr/>
        </p:nvSpPr>
        <p:spPr>
          <a:xfrm>
            <a:off x="402083" y="2276872"/>
            <a:ext cx="5322045" cy="1200329"/>
          </a:xfrm>
          <a:prstGeom prst="rect">
            <a:avLst/>
          </a:prstGeom>
          <a:noFill/>
        </p:spPr>
        <p:txBody>
          <a:bodyPr wrap="square" rtlCol="0">
            <a:spAutoFit/>
          </a:bodyPr>
          <a:lstStyle/>
          <a:p>
            <a:r>
              <a:rPr lang="en-GB" sz="2400" dirty="0" smtClean="0">
                <a:solidFill>
                  <a:prstClr val="black"/>
                </a:solidFill>
              </a:rPr>
              <a:t>Anne was attractive, educated, witty and charming.   Soon she had many male admirers at court…. </a:t>
            </a:r>
            <a:r>
              <a:rPr lang="en-GB" sz="2400" dirty="0">
                <a:solidFill>
                  <a:prstClr val="black"/>
                </a:solidFill>
              </a:rPr>
              <a:t>i</a:t>
            </a:r>
            <a:r>
              <a:rPr lang="en-GB" sz="2400" dirty="0" smtClean="0">
                <a:solidFill>
                  <a:prstClr val="black"/>
                </a:solidFill>
              </a:rPr>
              <a:t>ncluding King Henry.</a:t>
            </a:r>
            <a:endParaRPr lang="en-GB" sz="2400" dirty="0">
              <a:solidFill>
                <a:prstClr val="black"/>
              </a:solidFill>
            </a:endParaRPr>
          </a:p>
        </p:txBody>
      </p:sp>
      <p:sp>
        <p:nvSpPr>
          <p:cNvPr id="12" name="TextBox 11"/>
          <p:cNvSpPr txBox="1"/>
          <p:nvPr/>
        </p:nvSpPr>
        <p:spPr>
          <a:xfrm>
            <a:off x="380404" y="3789040"/>
            <a:ext cx="5229570" cy="1569660"/>
          </a:xfrm>
          <a:prstGeom prst="rect">
            <a:avLst/>
          </a:prstGeom>
          <a:noFill/>
        </p:spPr>
        <p:txBody>
          <a:bodyPr wrap="square" rtlCol="0">
            <a:spAutoFit/>
          </a:bodyPr>
          <a:lstStyle/>
          <a:p>
            <a:r>
              <a:rPr lang="en-GB" sz="2400" dirty="0" smtClean="0">
                <a:solidFill>
                  <a:prstClr val="black"/>
                </a:solidFill>
              </a:rPr>
              <a:t>During the next few years, Henry fell in love with Anne, and in </a:t>
            </a:r>
            <a:r>
              <a:rPr lang="en-GB" sz="2400" b="1" dirty="0" smtClean="0">
                <a:solidFill>
                  <a:prstClr val="black"/>
                </a:solidFill>
              </a:rPr>
              <a:t>May 1527, he decided to divorce Catherine</a:t>
            </a:r>
            <a:r>
              <a:rPr lang="en-GB" sz="2400" dirty="0" smtClean="0">
                <a:solidFill>
                  <a:prstClr val="black"/>
                </a:solidFill>
              </a:rPr>
              <a:t>, in order to marry Anne. </a:t>
            </a:r>
            <a:endParaRPr lang="en-GB" sz="2400" dirty="0">
              <a:solidFill>
                <a:prstClr val="black"/>
              </a:solidFill>
            </a:endParaRPr>
          </a:p>
        </p:txBody>
      </p:sp>
      <p:pic>
        <p:nvPicPr>
          <p:cNvPr id="5122" name="Picture 2" descr="I:\Teaching\Subject resources\History\Tudors\Pictures of famous Tudors\Henry VIII &amp; his wives\02 Anne Boleyn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7" y="2191815"/>
            <a:ext cx="3276767" cy="42542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2084" y="5374160"/>
            <a:ext cx="5063581" cy="1200329"/>
          </a:xfrm>
          <a:prstGeom prst="rect">
            <a:avLst/>
          </a:prstGeom>
          <a:noFill/>
        </p:spPr>
        <p:txBody>
          <a:bodyPr wrap="square" rtlCol="0">
            <a:spAutoFit/>
          </a:bodyPr>
          <a:lstStyle/>
          <a:p>
            <a:r>
              <a:rPr lang="en-GB" sz="2400" dirty="0" smtClean="0">
                <a:solidFill>
                  <a:prstClr val="black"/>
                </a:solidFill>
              </a:rPr>
              <a:t>Not only could he find love with Anne, but she might also give him the </a:t>
            </a:r>
            <a:r>
              <a:rPr lang="en-GB" sz="2400" b="1" dirty="0" smtClean="0">
                <a:solidFill>
                  <a:prstClr val="black"/>
                </a:solidFill>
              </a:rPr>
              <a:t>son</a:t>
            </a:r>
            <a:r>
              <a:rPr lang="en-GB" sz="2400" dirty="0" smtClean="0">
                <a:solidFill>
                  <a:prstClr val="black"/>
                </a:solidFill>
              </a:rPr>
              <a:t> that he so desired.</a:t>
            </a:r>
            <a:endParaRPr lang="en-GB" sz="2400" dirty="0">
              <a:solidFill>
                <a:prstClr val="black"/>
              </a:solidFill>
            </a:endParaRPr>
          </a:p>
        </p:txBody>
      </p:sp>
      <p:sp>
        <p:nvSpPr>
          <p:cNvPr id="3" name="TextBox 2"/>
          <p:cNvSpPr txBox="1"/>
          <p:nvPr/>
        </p:nvSpPr>
        <p:spPr>
          <a:xfrm>
            <a:off x="6318394" y="6436528"/>
            <a:ext cx="2088232" cy="369332"/>
          </a:xfrm>
          <a:prstGeom prst="rect">
            <a:avLst/>
          </a:prstGeom>
          <a:noFill/>
        </p:spPr>
        <p:txBody>
          <a:bodyPr wrap="square" rtlCol="0">
            <a:spAutoFit/>
          </a:bodyPr>
          <a:lstStyle/>
          <a:p>
            <a:pPr algn="ctr"/>
            <a:r>
              <a:rPr lang="en-GB" dirty="0" smtClean="0"/>
              <a:t>Anne Boleyn</a:t>
            </a:r>
            <a:endParaRPr lang="en-GB" dirty="0"/>
          </a:p>
        </p:txBody>
      </p:sp>
    </p:spTree>
    <p:extLst>
      <p:ext uri="{BB962C8B-B14F-4D97-AF65-F5344CB8AC3E}">
        <p14:creationId xmlns:p14="http://schemas.microsoft.com/office/powerpoint/2010/main" val="304487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8136904" cy="648072"/>
          </a:xfrm>
        </p:spPr>
        <p:txBody>
          <a:bodyPr>
            <a:noAutofit/>
          </a:bodyPr>
          <a:lstStyle/>
          <a:p>
            <a:r>
              <a:rPr lang="en-GB" sz="4000" b="1" dirty="0" smtClean="0"/>
              <a:t>Divorce – getting the Pope to agree</a:t>
            </a:r>
            <a:endParaRPr lang="en-GB" sz="4000" b="1" dirty="0"/>
          </a:p>
        </p:txBody>
      </p:sp>
      <p:sp>
        <p:nvSpPr>
          <p:cNvPr id="6" name="Rectangle 5"/>
          <p:cNvSpPr/>
          <p:nvPr/>
        </p:nvSpPr>
        <p:spPr>
          <a:xfrm>
            <a:off x="402084" y="1265870"/>
            <a:ext cx="8490396" cy="1200329"/>
          </a:xfrm>
          <a:prstGeom prst="rect">
            <a:avLst/>
          </a:prstGeom>
        </p:spPr>
        <p:txBody>
          <a:bodyPr wrap="square">
            <a:spAutoFit/>
          </a:bodyPr>
          <a:lstStyle/>
          <a:p>
            <a:r>
              <a:rPr lang="en-GB" sz="2400" dirty="0" smtClean="0">
                <a:solidFill>
                  <a:prstClr val="black"/>
                </a:solidFill>
              </a:rPr>
              <a:t>However, in order to divorce Catherine, Henry would need the agreement of the </a:t>
            </a:r>
            <a:r>
              <a:rPr lang="en-GB" sz="2400" b="1" dirty="0" smtClean="0">
                <a:solidFill>
                  <a:prstClr val="black"/>
                </a:solidFill>
              </a:rPr>
              <a:t>Pope (Clement VII) </a:t>
            </a:r>
            <a:r>
              <a:rPr lang="en-GB" sz="2400" dirty="0" smtClean="0">
                <a:solidFill>
                  <a:prstClr val="black"/>
                </a:solidFill>
              </a:rPr>
              <a:t>in Rome, who was head of the Church</a:t>
            </a:r>
            <a:r>
              <a:rPr lang="en-GB" sz="2400" dirty="0">
                <a:solidFill>
                  <a:prstClr val="black"/>
                </a:solidFill>
              </a:rPr>
              <a:t> </a:t>
            </a:r>
            <a:r>
              <a:rPr lang="en-GB" sz="2400" dirty="0" smtClean="0">
                <a:solidFill>
                  <a:prstClr val="black"/>
                </a:solidFill>
              </a:rPr>
              <a:t>in Western Europe, including England.</a:t>
            </a:r>
            <a:endParaRPr lang="en-GB" sz="2400" dirty="0">
              <a:solidFill>
                <a:prstClr val="black"/>
              </a:solidFill>
            </a:endParaRPr>
          </a:p>
        </p:txBody>
      </p:sp>
      <p:sp>
        <p:nvSpPr>
          <p:cNvPr id="8" name="TextBox 7"/>
          <p:cNvSpPr txBox="1"/>
          <p:nvPr/>
        </p:nvSpPr>
        <p:spPr>
          <a:xfrm>
            <a:off x="402082" y="2478403"/>
            <a:ext cx="4313934" cy="3046988"/>
          </a:xfrm>
          <a:prstGeom prst="rect">
            <a:avLst/>
          </a:prstGeom>
          <a:noFill/>
        </p:spPr>
        <p:txBody>
          <a:bodyPr wrap="square" rtlCol="0">
            <a:spAutoFit/>
          </a:bodyPr>
          <a:lstStyle/>
          <a:p>
            <a:r>
              <a:rPr lang="en-GB" sz="2400" dirty="0" smtClean="0">
                <a:solidFill>
                  <a:prstClr val="black"/>
                </a:solidFill>
              </a:rPr>
              <a:t>Alas, the city of Rome had recently been captured by Catherine’s nephew, </a:t>
            </a:r>
            <a:r>
              <a:rPr lang="en-GB" sz="2400" b="1" dirty="0" smtClean="0">
                <a:solidFill>
                  <a:prstClr val="black"/>
                </a:solidFill>
              </a:rPr>
              <a:t>Charles V</a:t>
            </a:r>
            <a:r>
              <a:rPr lang="en-GB" sz="2400" dirty="0" smtClean="0">
                <a:solidFill>
                  <a:prstClr val="black"/>
                </a:solidFill>
              </a:rPr>
              <a:t> (the new King of Spain).  Charles certainly didn’t want the Pope to allow Henry to divorce Catherine.  So he ‘persuaded’ the Pope to refuse Henry’s request.</a:t>
            </a:r>
            <a:endParaRPr lang="en-GB" sz="2400" dirty="0">
              <a:solidFill>
                <a:prstClr val="black"/>
              </a:solidFill>
            </a:endParaRPr>
          </a:p>
        </p:txBody>
      </p:sp>
      <p:pic>
        <p:nvPicPr>
          <p:cNvPr id="6146" name="Picture 2" descr="I:\Teaching\Subject resources\History\Tudors\Pictures of famous Tudors\Pope Clement-V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3" y="2508017"/>
            <a:ext cx="2003503" cy="24223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29635" y="4930389"/>
            <a:ext cx="2520280" cy="369332"/>
          </a:xfrm>
          <a:prstGeom prst="rect">
            <a:avLst/>
          </a:prstGeom>
          <a:noFill/>
        </p:spPr>
        <p:txBody>
          <a:bodyPr wrap="square" rtlCol="0">
            <a:spAutoFit/>
          </a:bodyPr>
          <a:lstStyle/>
          <a:p>
            <a:pPr algn="ctr"/>
            <a:r>
              <a:rPr lang="en-GB" dirty="0" smtClean="0"/>
              <a:t>Pope Clement VII</a:t>
            </a:r>
            <a:endParaRPr lang="en-GB" dirty="0"/>
          </a:p>
        </p:txBody>
      </p:sp>
      <p:pic>
        <p:nvPicPr>
          <p:cNvPr id="6147" name="Picture 3" descr="I:\Teaching\Subject resources\History\Tudors\Pictures of famous Tudors\Emperor_charles_v.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650418"/>
            <a:ext cx="2029119" cy="25599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702683" y="6221139"/>
            <a:ext cx="2520280" cy="369332"/>
          </a:xfrm>
          <a:prstGeom prst="rect">
            <a:avLst/>
          </a:prstGeom>
          <a:noFill/>
        </p:spPr>
        <p:txBody>
          <a:bodyPr wrap="square" rtlCol="0">
            <a:spAutoFit/>
          </a:bodyPr>
          <a:lstStyle/>
          <a:p>
            <a:pPr algn="ctr"/>
            <a:r>
              <a:rPr lang="en-GB" dirty="0" smtClean="0"/>
              <a:t>Charles V</a:t>
            </a:r>
            <a:endParaRPr lang="en-GB" dirty="0"/>
          </a:p>
        </p:txBody>
      </p:sp>
      <p:sp>
        <p:nvSpPr>
          <p:cNvPr id="13" name="TextBox 12"/>
          <p:cNvSpPr txBox="1"/>
          <p:nvPr/>
        </p:nvSpPr>
        <p:spPr>
          <a:xfrm>
            <a:off x="432221" y="5525391"/>
            <a:ext cx="6329359" cy="1200329"/>
          </a:xfrm>
          <a:prstGeom prst="rect">
            <a:avLst/>
          </a:prstGeom>
          <a:noFill/>
        </p:spPr>
        <p:txBody>
          <a:bodyPr wrap="square" rtlCol="0">
            <a:spAutoFit/>
          </a:bodyPr>
          <a:lstStyle/>
          <a:p>
            <a:r>
              <a:rPr lang="en-GB" sz="2400" dirty="0" smtClean="0">
                <a:solidFill>
                  <a:prstClr val="black"/>
                </a:solidFill>
              </a:rPr>
              <a:t>By 1529, Henry realised that the Pope would not give in.  Henry knew he would have to find another way to divorcing Catherine. </a:t>
            </a:r>
            <a:endParaRPr lang="en-GB" sz="2400" dirty="0">
              <a:solidFill>
                <a:prstClr val="black"/>
              </a:solidFill>
            </a:endParaRPr>
          </a:p>
        </p:txBody>
      </p:sp>
    </p:spTree>
    <p:extLst>
      <p:ext uri="{BB962C8B-B14F-4D97-AF65-F5344CB8AC3E}">
        <p14:creationId xmlns:p14="http://schemas.microsoft.com/office/powerpoint/2010/main" val="2698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10"/>
                                        <p:tgtEl>
                                          <p:spTgt spid="61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8136904" cy="648072"/>
          </a:xfrm>
        </p:spPr>
        <p:txBody>
          <a:bodyPr>
            <a:noAutofit/>
          </a:bodyPr>
          <a:lstStyle/>
          <a:p>
            <a:r>
              <a:rPr lang="en-GB" sz="4000" b="1" dirty="0" smtClean="0"/>
              <a:t>Divorce – The Pope v’s The Bible</a:t>
            </a:r>
            <a:endParaRPr lang="en-GB" sz="4000" b="1" dirty="0"/>
          </a:p>
        </p:txBody>
      </p:sp>
      <p:sp>
        <p:nvSpPr>
          <p:cNvPr id="6" name="Rectangle 5"/>
          <p:cNvSpPr/>
          <p:nvPr/>
        </p:nvSpPr>
        <p:spPr>
          <a:xfrm>
            <a:off x="324776" y="1265870"/>
            <a:ext cx="8639711" cy="1569660"/>
          </a:xfrm>
          <a:prstGeom prst="rect">
            <a:avLst/>
          </a:prstGeom>
        </p:spPr>
        <p:txBody>
          <a:bodyPr wrap="square">
            <a:spAutoFit/>
          </a:bodyPr>
          <a:lstStyle/>
          <a:p>
            <a:r>
              <a:rPr lang="en-GB" sz="2400" dirty="0" smtClean="0">
                <a:solidFill>
                  <a:prstClr val="black"/>
                </a:solidFill>
              </a:rPr>
              <a:t>Anne Boleyn was a Protestant (those who didn’t agree with the Pope ruling the church.)   She persuaded Henry to talk with some Protestant  professors at Cambridge University, who might be able to advise him what to do about his divorce.</a:t>
            </a:r>
            <a:endParaRPr lang="en-GB" sz="2400" dirty="0">
              <a:solidFill>
                <a:prstClr val="black"/>
              </a:solidFill>
            </a:endParaRPr>
          </a:p>
        </p:txBody>
      </p:sp>
      <p:sp>
        <p:nvSpPr>
          <p:cNvPr id="8" name="TextBox 7"/>
          <p:cNvSpPr txBox="1"/>
          <p:nvPr/>
        </p:nvSpPr>
        <p:spPr>
          <a:xfrm>
            <a:off x="324776" y="2893975"/>
            <a:ext cx="5903407" cy="1200329"/>
          </a:xfrm>
          <a:prstGeom prst="rect">
            <a:avLst/>
          </a:prstGeom>
          <a:noFill/>
        </p:spPr>
        <p:txBody>
          <a:bodyPr wrap="square" rtlCol="0">
            <a:spAutoFit/>
          </a:bodyPr>
          <a:lstStyle/>
          <a:p>
            <a:r>
              <a:rPr lang="en-GB" sz="2400" dirty="0" smtClean="0">
                <a:solidFill>
                  <a:prstClr val="black"/>
                </a:solidFill>
              </a:rPr>
              <a:t>One of these professors was </a:t>
            </a:r>
            <a:r>
              <a:rPr lang="en-GB" sz="2400" b="1" dirty="0" smtClean="0">
                <a:solidFill>
                  <a:prstClr val="black"/>
                </a:solidFill>
              </a:rPr>
              <a:t>Thomas Cranmer</a:t>
            </a:r>
            <a:r>
              <a:rPr lang="en-GB" sz="2400" dirty="0" smtClean="0">
                <a:solidFill>
                  <a:prstClr val="black"/>
                </a:solidFill>
              </a:rPr>
              <a:t>, who convinced Henry that he </a:t>
            </a:r>
            <a:r>
              <a:rPr lang="en-GB" sz="2400" b="1" dirty="0" smtClean="0">
                <a:solidFill>
                  <a:prstClr val="black"/>
                </a:solidFill>
              </a:rPr>
              <a:t>didn’t need the Pope to agree to the divorce</a:t>
            </a:r>
            <a:r>
              <a:rPr lang="en-GB" sz="2400" dirty="0" smtClean="0">
                <a:solidFill>
                  <a:prstClr val="black"/>
                </a:solidFill>
              </a:rPr>
              <a:t>.  </a:t>
            </a:r>
            <a:endParaRPr lang="en-GB" sz="2400" dirty="0">
              <a:solidFill>
                <a:prstClr val="black"/>
              </a:solidFill>
            </a:endParaRPr>
          </a:p>
        </p:txBody>
      </p:sp>
      <p:sp>
        <p:nvSpPr>
          <p:cNvPr id="13" name="TextBox 12"/>
          <p:cNvSpPr txBox="1"/>
          <p:nvPr/>
        </p:nvSpPr>
        <p:spPr>
          <a:xfrm>
            <a:off x="367432" y="4969547"/>
            <a:ext cx="5212680" cy="1569660"/>
          </a:xfrm>
          <a:prstGeom prst="rect">
            <a:avLst/>
          </a:prstGeom>
          <a:noFill/>
        </p:spPr>
        <p:txBody>
          <a:bodyPr wrap="square" rtlCol="0">
            <a:spAutoFit/>
          </a:bodyPr>
          <a:lstStyle/>
          <a:p>
            <a:r>
              <a:rPr lang="en-GB" sz="2400" dirty="0" smtClean="0">
                <a:solidFill>
                  <a:prstClr val="black"/>
                </a:solidFill>
              </a:rPr>
              <a:t>Cranmer advised Henry that </a:t>
            </a:r>
            <a:r>
              <a:rPr lang="en-GB" sz="2400" b="1" dirty="0" smtClean="0">
                <a:solidFill>
                  <a:srgbClr val="FF0000"/>
                </a:solidFill>
              </a:rPr>
              <a:t>only the Bible could tell Henry what to do</a:t>
            </a:r>
            <a:r>
              <a:rPr lang="en-GB" sz="2400" dirty="0" smtClean="0">
                <a:solidFill>
                  <a:srgbClr val="FF0000"/>
                </a:solidFill>
              </a:rPr>
              <a:t>, </a:t>
            </a:r>
            <a:r>
              <a:rPr lang="en-GB" sz="2400" b="1" dirty="0" smtClean="0">
                <a:solidFill>
                  <a:srgbClr val="FF0000"/>
                </a:solidFill>
              </a:rPr>
              <a:t>not the Pope</a:t>
            </a:r>
            <a:r>
              <a:rPr lang="en-GB" sz="2400" dirty="0" smtClean="0">
                <a:solidFill>
                  <a:prstClr val="black"/>
                </a:solidFill>
              </a:rPr>
              <a:t>, and that the Bible agreed with Henry divorcing Catherine.</a:t>
            </a:r>
            <a:endParaRPr lang="en-GB" sz="2400" dirty="0">
              <a:solidFill>
                <a:prstClr val="black"/>
              </a:solidFill>
            </a:endParaRPr>
          </a:p>
        </p:txBody>
      </p:sp>
      <p:pic>
        <p:nvPicPr>
          <p:cNvPr id="9" name="Picture 2" descr="I:\Teaching\Subject resources\History\Tudors\Pictures of famous Tudors\Pope Clement-V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187" y="2444617"/>
            <a:ext cx="1755616" cy="21226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cuments and Settings\Neil\Local Settings\Temporary Internet Files\Content.IE5\0V291XZM\MC9004125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4688" y="4669576"/>
            <a:ext cx="2100486" cy="220057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464334" y="2549012"/>
            <a:ext cx="1464739" cy="1791582"/>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373621" y="2540628"/>
            <a:ext cx="1536747" cy="178365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097880" y="5085184"/>
            <a:ext cx="706368" cy="923156"/>
          </a:xfrm>
          <a:prstGeom prst="line">
            <a:avLst/>
          </a:prstGeom>
          <a:ln w="1270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65739" y="5523588"/>
            <a:ext cx="252028" cy="461578"/>
          </a:xfrm>
          <a:prstGeom prst="line">
            <a:avLst/>
          </a:prstGeom>
          <a:ln w="127000">
            <a:solidFill>
              <a:srgbClr val="00B050"/>
            </a:solidFill>
          </a:ln>
        </p:spPr>
        <p:style>
          <a:lnRef idx="1">
            <a:schemeClr val="accent1"/>
          </a:lnRef>
          <a:fillRef idx="0">
            <a:schemeClr val="accent1"/>
          </a:fillRef>
          <a:effectRef idx="0">
            <a:schemeClr val="accent1"/>
          </a:effectRef>
          <a:fontRef idx="minor">
            <a:schemeClr val="tx1"/>
          </a:fontRef>
        </p:style>
      </p:cxnSp>
      <p:sp>
        <p:nvSpPr>
          <p:cNvPr id="2058" name="Rectangle 2057"/>
          <p:cNvSpPr/>
          <p:nvPr/>
        </p:nvSpPr>
        <p:spPr>
          <a:xfrm>
            <a:off x="324777" y="4005064"/>
            <a:ext cx="5666976" cy="830997"/>
          </a:xfrm>
          <a:prstGeom prst="rect">
            <a:avLst/>
          </a:prstGeom>
        </p:spPr>
        <p:txBody>
          <a:bodyPr wrap="square">
            <a:spAutoFit/>
          </a:bodyPr>
          <a:lstStyle/>
          <a:p>
            <a:pPr lvl="0"/>
            <a:r>
              <a:rPr lang="en-GB" sz="2400" dirty="0">
                <a:solidFill>
                  <a:prstClr val="black"/>
                </a:solidFill>
              </a:rPr>
              <a:t>Rather, Henry only needed to see what the </a:t>
            </a:r>
            <a:r>
              <a:rPr lang="en-GB" sz="2400" b="1" dirty="0">
                <a:solidFill>
                  <a:prstClr val="black"/>
                </a:solidFill>
              </a:rPr>
              <a:t>Bible </a:t>
            </a:r>
            <a:r>
              <a:rPr lang="en-GB" sz="2400" dirty="0">
                <a:solidFill>
                  <a:prstClr val="black"/>
                </a:solidFill>
              </a:rPr>
              <a:t>had to say about the matter.</a:t>
            </a:r>
          </a:p>
        </p:txBody>
      </p:sp>
    </p:spTree>
    <p:extLst>
      <p:ext uri="{BB962C8B-B14F-4D97-AF65-F5344CB8AC3E}">
        <p14:creationId xmlns:p14="http://schemas.microsoft.com/office/powerpoint/2010/main" val="157716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58"/>
                                        </p:tgtEl>
                                        <p:attrNameLst>
                                          <p:attrName>style.visibility</p:attrName>
                                        </p:attrNameLst>
                                      </p:cBhvr>
                                      <p:to>
                                        <p:strVal val="visible"/>
                                      </p:to>
                                    </p:set>
                                    <p:animEffect transition="in" filter="fade">
                                      <p:cBhvr>
                                        <p:cTn id="25" dur="500"/>
                                        <p:tgtEl>
                                          <p:spTgt spid="2058"/>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childTnLst>
                                </p:cTn>
                              </p:par>
                              <p:par>
                                <p:cTn id="34" presetID="10"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8136904" cy="648072"/>
          </a:xfrm>
        </p:spPr>
        <p:txBody>
          <a:bodyPr>
            <a:noAutofit/>
          </a:bodyPr>
          <a:lstStyle/>
          <a:p>
            <a:r>
              <a:rPr lang="en-GB" sz="4000" b="1" dirty="0" smtClean="0"/>
              <a:t>Money</a:t>
            </a:r>
            <a:endParaRPr lang="en-GB" sz="4000" b="1" dirty="0"/>
          </a:p>
        </p:txBody>
      </p:sp>
      <p:sp>
        <p:nvSpPr>
          <p:cNvPr id="6" name="Rectangle 5"/>
          <p:cNvSpPr/>
          <p:nvPr/>
        </p:nvSpPr>
        <p:spPr>
          <a:xfrm>
            <a:off x="324776" y="1265870"/>
            <a:ext cx="8711719" cy="1200329"/>
          </a:xfrm>
          <a:prstGeom prst="rect">
            <a:avLst/>
          </a:prstGeom>
        </p:spPr>
        <p:txBody>
          <a:bodyPr wrap="square">
            <a:spAutoFit/>
          </a:bodyPr>
          <a:lstStyle/>
          <a:p>
            <a:r>
              <a:rPr lang="en-GB" sz="2400" dirty="0" smtClean="0">
                <a:solidFill>
                  <a:prstClr val="black"/>
                </a:solidFill>
              </a:rPr>
              <a:t>However, Henry realised that if he should reject the Pope ruling over his divorce, why should he not get rid of the Pope ruling the church in England as well!</a:t>
            </a:r>
            <a:endParaRPr lang="en-GB" sz="2400" dirty="0">
              <a:solidFill>
                <a:prstClr val="black"/>
              </a:solidFill>
            </a:endParaRPr>
          </a:p>
        </p:txBody>
      </p:sp>
      <p:sp>
        <p:nvSpPr>
          <p:cNvPr id="8" name="TextBox 7"/>
          <p:cNvSpPr txBox="1"/>
          <p:nvPr/>
        </p:nvSpPr>
        <p:spPr>
          <a:xfrm>
            <a:off x="324777" y="2564904"/>
            <a:ext cx="5759391" cy="1569660"/>
          </a:xfrm>
          <a:prstGeom prst="rect">
            <a:avLst/>
          </a:prstGeom>
          <a:noFill/>
        </p:spPr>
        <p:txBody>
          <a:bodyPr wrap="square" rtlCol="0">
            <a:spAutoFit/>
          </a:bodyPr>
          <a:lstStyle/>
          <a:p>
            <a:r>
              <a:rPr lang="en-GB" sz="2400" dirty="0" smtClean="0">
                <a:solidFill>
                  <a:prstClr val="black"/>
                </a:solidFill>
              </a:rPr>
              <a:t>If Henry made himself  Head of the Church in England instead of the Pope, then he could also take </a:t>
            </a:r>
            <a:r>
              <a:rPr lang="en-GB" sz="2400" b="1" dirty="0" smtClean="0">
                <a:solidFill>
                  <a:prstClr val="black"/>
                </a:solidFill>
              </a:rPr>
              <a:t>ownership of all the Church’s land and buildings</a:t>
            </a:r>
            <a:r>
              <a:rPr lang="en-GB" sz="2400" dirty="0" smtClean="0">
                <a:solidFill>
                  <a:prstClr val="black"/>
                </a:solidFill>
              </a:rPr>
              <a:t>.  This would </a:t>
            </a:r>
            <a:r>
              <a:rPr lang="en-GB" sz="2400" b="1" dirty="0" smtClean="0">
                <a:solidFill>
                  <a:prstClr val="black"/>
                </a:solidFill>
              </a:rPr>
              <a:t>make him rich</a:t>
            </a:r>
            <a:r>
              <a:rPr lang="en-GB" sz="2400" dirty="0" smtClean="0">
                <a:solidFill>
                  <a:prstClr val="black"/>
                </a:solidFill>
              </a:rPr>
              <a:t>. </a:t>
            </a:r>
            <a:endParaRPr lang="en-GB" sz="2400" dirty="0">
              <a:solidFill>
                <a:prstClr val="black"/>
              </a:solidFill>
            </a:endParaRPr>
          </a:p>
        </p:txBody>
      </p:sp>
      <p:sp>
        <p:nvSpPr>
          <p:cNvPr id="2058" name="Rectangle 2057"/>
          <p:cNvSpPr/>
          <p:nvPr/>
        </p:nvSpPr>
        <p:spPr>
          <a:xfrm>
            <a:off x="324777" y="4255357"/>
            <a:ext cx="5255335" cy="1200329"/>
          </a:xfrm>
          <a:prstGeom prst="rect">
            <a:avLst/>
          </a:prstGeom>
        </p:spPr>
        <p:txBody>
          <a:bodyPr wrap="square">
            <a:spAutoFit/>
          </a:bodyPr>
          <a:lstStyle/>
          <a:p>
            <a:r>
              <a:rPr lang="en-GB" sz="2400" dirty="0" smtClean="0">
                <a:solidFill>
                  <a:prstClr val="black"/>
                </a:solidFill>
              </a:rPr>
              <a:t>This was quite tempting to Henry, as he owed a lot of money from fighting wars with France.   </a:t>
            </a:r>
            <a:endParaRPr lang="en-GB" sz="2400" b="1" dirty="0">
              <a:solidFill>
                <a:srgbClr val="FF0000"/>
              </a:solidFill>
            </a:endParaRPr>
          </a:p>
        </p:txBody>
      </p:sp>
      <p:pic>
        <p:nvPicPr>
          <p:cNvPr id="1027" name="Picture 3" descr="C:\Documents and Settings\Neil\Local Settings\Temporary Internet Files\Content.IE5\EKB8OKG2\MC9004154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0965" y="2230978"/>
            <a:ext cx="2393719" cy="26935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Documents and Settings\Neil\Local Settings\Temporary Internet Files\Content.IE5\0V291XZM\MC90044039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966" y="4001616"/>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4776" y="5445224"/>
            <a:ext cx="6096189" cy="1200329"/>
          </a:xfrm>
          <a:prstGeom prst="rect">
            <a:avLst/>
          </a:prstGeom>
        </p:spPr>
        <p:txBody>
          <a:bodyPr wrap="square">
            <a:spAutoFit/>
          </a:bodyPr>
          <a:lstStyle/>
          <a:p>
            <a:pPr lvl="0"/>
            <a:r>
              <a:rPr lang="en-GB" sz="2400" dirty="0">
                <a:solidFill>
                  <a:prstClr val="black"/>
                </a:solidFill>
              </a:rPr>
              <a:t>He could sell the church’s land and buildings to pay off his debts.</a:t>
            </a:r>
          </a:p>
          <a:p>
            <a:pPr lvl="0"/>
            <a:r>
              <a:rPr lang="en-GB" sz="2400" b="1" dirty="0" smtClean="0">
                <a:solidFill>
                  <a:srgbClr val="FF0000"/>
                </a:solidFill>
              </a:rPr>
              <a:t>What </a:t>
            </a:r>
            <a:r>
              <a:rPr lang="en-GB" sz="2400" b="1" dirty="0">
                <a:solidFill>
                  <a:srgbClr val="FF0000"/>
                </a:solidFill>
              </a:rPr>
              <a:t>do you think Henry should do?</a:t>
            </a:r>
          </a:p>
        </p:txBody>
      </p:sp>
    </p:spTree>
    <p:extLst>
      <p:ext uri="{BB962C8B-B14F-4D97-AF65-F5344CB8AC3E}">
        <p14:creationId xmlns:p14="http://schemas.microsoft.com/office/powerpoint/2010/main" val="183282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fade">
                                      <p:cBhvr>
                                        <p:cTn id="12" dur="500"/>
                                        <p:tgtEl>
                                          <p:spTgt spid="20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027"/>
                                        </p:tgtEl>
                                      </p:cBhvr>
                                    </p:animEffect>
                                    <p:set>
                                      <p:cBhvr>
                                        <p:cTn id="22" dur="1" fill="hold">
                                          <p:stCondLst>
                                            <p:cond delay="999"/>
                                          </p:stCondLst>
                                        </p:cTn>
                                        <p:tgtEl>
                                          <p:spTgt spid="102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8136904" cy="648072"/>
          </a:xfrm>
        </p:spPr>
        <p:txBody>
          <a:bodyPr>
            <a:noAutofit/>
          </a:bodyPr>
          <a:lstStyle/>
          <a:p>
            <a:r>
              <a:rPr lang="en-GB" sz="4000" b="1" dirty="0" smtClean="0"/>
              <a:t>The Church of England</a:t>
            </a:r>
            <a:endParaRPr lang="en-GB" sz="4000" b="1" dirty="0"/>
          </a:p>
        </p:txBody>
      </p:sp>
      <p:sp>
        <p:nvSpPr>
          <p:cNvPr id="6" name="Rectangle 5"/>
          <p:cNvSpPr/>
          <p:nvPr/>
        </p:nvSpPr>
        <p:spPr>
          <a:xfrm>
            <a:off x="402084" y="1265870"/>
            <a:ext cx="8490396" cy="1200329"/>
          </a:xfrm>
          <a:prstGeom prst="rect">
            <a:avLst/>
          </a:prstGeom>
        </p:spPr>
        <p:txBody>
          <a:bodyPr wrap="square">
            <a:spAutoFit/>
          </a:bodyPr>
          <a:lstStyle/>
          <a:p>
            <a:r>
              <a:rPr lang="en-GB" sz="2400" dirty="0" smtClean="0">
                <a:solidFill>
                  <a:prstClr val="black"/>
                </a:solidFill>
              </a:rPr>
              <a:t>The new, protestant way of thinking, made Henry decide that the Pope should not have any right to tell him what he could do… whether it be divorce, or anything else.</a:t>
            </a:r>
            <a:endParaRPr lang="en-GB" sz="2400" dirty="0">
              <a:solidFill>
                <a:prstClr val="black"/>
              </a:solidFill>
            </a:endParaRPr>
          </a:p>
        </p:txBody>
      </p:sp>
      <p:sp>
        <p:nvSpPr>
          <p:cNvPr id="8" name="TextBox 7"/>
          <p:cNvSpPr txBox="1"/>
          <p:nvPr/>
        </p:nvSpPr>
        <p:spPr>
          <a:xfrm>
            <a:off x="402082" y="2564904"/>
            <a:ext cx="5106022" cy="1569660"/>
          </a:xfrm>
          <a:prstGeom prst="rect">
            <a:avLst/>
          </a:prstGeom>
          <a:noFill/>
        </p:spPr>
        <p:txBody>
          <a:bodyPr wrap="square" rtlCol="0">
            <a:spAutoFit/>
          </a:bodyPr>
          <a:lstStyle/>
          <a:p>
            <a:r>
              <a:rPr lang="en-GB" sz="2400" dirty="0" smtClean="0">
                <a:solidFill>
                  <a:prstClr val="black"/>
                </a:solidFill>
              </a:rPr>
              <a:t>Henry decided that the Pope should not be the head of the Church in England, but rather that he, Henry should be!</a:t>
            </a:r>
            <a:endParaRPr lang="en-GB" sz="2400" dirty="0">
              <a:solidFill>
                <a:prstClr val="black"/>
              </a:solidFill>
            </a:endParaRPr>
          </a:p>
        </p:txBody>
      </p:sp>
      <p:sp>
        <p:nvSpPr>
          <p:cNvPr id="13" name="TextBox 12"/>
          <p:cNvSpPr txBox="1"/>
          <p:nvPr/>
        </p:nvSpPr>
        <p:spPr>
          <a:xfrm>
            <a:off x="384757" y="4178617"/>
            <a:ext cx="5140672" cy="1569660"/>
          </a:xfrm>
          <a:prstGeom prst="rect">
            <a:avLst/>
          </a:prstGeom>
          <a:noFill/>
        </p:spPr>
        <p:txBody>
          <a:bodyPr wrap="square" rtlCol="0">
            <a:spAutoFit/>
          </a:bodyPr>
          <a:lstStyle/>
          <a:p>
            <a:r>
              <a:rPr lang="en-GB" sz="2400" dirty="0" smtClean="0">
                <a:solidFill>
                  <a:prstClr val="black"/>
                </a:solidFill>
              </a:rPr>
              <a:t>In January 1533, the English bishops met at Westminster Abbey and agreed to Henry becoming </a:t>
            </a:r>
            <a:r>
              <a:rPr lang="en-GB" sz="2400" b="1" dirty="0" smtClean="0">
                <a:solidFill>
                  <a:prstClr val="black"/>
                </a:solidFill>
              </a:rPr>
              <a:t>Supreme Head over the Church in England</a:t>
            </a:r>
            <a:r>
              <a:rPr lang="en-GB" sz="2400" dirty="0" smtClean="0">
                <a:solidFill>
                  <a:prstClr val="black"/>
                </a:solidFill>
              </a:rPr>
              <a:t>.</a:t>
            </a:r>
            <a:endParaRPr lang="en-GB" sz="2400" dirty="0">
              <a:solidFill>
                <a:prstClr val="black"/>
              </a:solidFill>
            </a:endParaRPr>
          </a:p>
        </p:txBody>
      </p:sp>
      <p:sp>
        <p:nvSpPr>
          <p:cNvPr id="7" name="TextBox 6"/>
          <p:cNvSpPr txBox="1"/>
          <p:nvPr/>
        </p:nvSpPr>
        <p:spPr>
          <a:xfrm>
            <a:off x="406089" y="5748277"/>
            <a:ext cx="5428704" cy="830997"/>
          </a:xfrm>
          <a:prstGeom prst="rect">
            <a:avLst/>
          </a:prstGeom>
          <a:noFill/>
        </p:spPr>
        <p:txBody>
          <a:bodyPr wrap="square" rtlCol="0">
            <a:spAutoFit/>
          </a:bodyPr>
          <a:lstStyle/>
          <a:p>
            <a:r>
              <a:rPr lang="en-GB" sz="2400" dirty="0" smtClean="0">
                <a:solidFill>
                  <a:prstClr val="black"/>
                </a:solidFill>
              </a:rPr>
              <a:t>The Church of England was born.  England had become a Protestant country.</a:t>
            </a:r>
            <a:endParaRPr lang="en-GB" sz="2400" dirty="0">
              <a:solidFill>
                <a:prstClr val="black"/>
              </a:solidFill>
            </a:endParaRPr>
          </a:p>
        </p:txBody>
      </p:sp>
      <p:pic>
        <p:nvPicPr>
          <p:cNvPr id="10" name="Picture 2" descr="C:\Documents and Settings\Neil\Local Settings\Temporary Internet Files\Content.IE5\3SFFWBA4\MC9004154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8518" y="2204863"/>
            <a:ext cx="3403962" cy="383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67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943</Words>
  <Application>Microsoft Office PowerPoint</Application>
  <PresentationFormat>On-screen Show (4:3)</PresentationFormat>
  <Paragraphs>58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Why did Henry VIII divorce Catherine of Aragon?</vt:lpstr>
      <vt:lpstr>Catherine of Aragon</vt:lpstr>
      <vt:lpstr>Henry marries Catherine - 1509</vt:lpstr>
      <vt:lpstr>Catherine has a child - Mary</vt:lpstr>
      <vt:lpstr>Anne Boleyn</vt:lpstr>
      <vt:lpstr>Divorce – getting the Pope to agree</vt:lpstr>
      <vt:lpstr>Divorce – The Pope v’s The Bible</vt:lpstr>
      <vt:lpstr>Money</vt:lpstr>
      <vt:lpstr>The Church of England</vt:lpstr>
      <vt:lpstr>Anne becomes Queen</vt:lpstr>
      <vt:lpstr>Your task…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Henry VIII divorce Catherine of Aragon?</dc:title>
  <dc:creator>Neil Harverson</dc:creator>
  <cp:lastModifiedBy>Gareth Pitchford</cp:lastModifiedBy>
  <cp:revision>101</cp:revision>
  <dcterms:created xsi:type="dcterms:W3CDTF">2012-01-07T21:54:59Z</dcterms:created>
  <dcterms:modified xsi:type="dcterms:W3CDTF">2012-01-30T15:54:14Z</dcterms:modified>
</cp:coreProperties>
</file>