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4" r:id="rId12"/>
    <p:sldId id="266" r:id="rId13"/>
    <p:sldId id="267" r:id="rId14"/>
    <p:sldId id="272" r:id="rId15"/>
    <p:sldId id="268" r:id="rId16"/>
    <p:sldId id="269" r:id="rId17"/>
    <p:sldId id="270" r:id="rId18"/>
    <p:sldId id="271"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94662" autoAdjust="0"/>
  </p:normalViewPr>
  <p:slideViewPr>
    <p:cSldViewPr>
      <p:cViewPr varScale="1">
        <p:scale>
          <a:sx n="70" d="100"/>
          <a:sy n="70" d="100"/>
        </p:scale>
        <p:origin x="-82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51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99EEC56-C08D-4649-916D-A294A60BD274}"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71885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9EEC56-C08D-4649-916D-A294A60BD274}"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1612105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9EEC56-C08D-4649-916D-A294A60BD274}"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1024617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99EEC56-C08D-4649-916D-A294A60BD274}"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24327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9EEC56-C08D-4649-916D-A294A60BD274}"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2309668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99EEC56-C08D-4649-916D-A294A60BD274}"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920510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99EEC56-C08D-4649-916D-A294A60BD274}" type="datetimeFigureOut">
              <a:rPr lang="en-GB" smtClean="0"/>
              <a:t>14/09/2015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21871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99EEC56-C08D-4649-916D-A294A60BD274}" type="datetimeFigureOut">
              <a:rPr lang="en-GB" smtClean="0"/>
              <a:t>14/09/2015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4008153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EEC56-C08D-4649-916D-A294A60BD274}" type="datetimeFigureOut">
              <a:rPr lang="en-GB" smtClean="0"/>
              <a:t>14/09/2015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2279765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EEC56-C08D-4649-916D-A294A60BD274}"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106766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9EEC56-C08D-4649-916D-A294A60BD274}"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A4A0894-D8C1-4440-9F5A-23F03FC0E4F3}" type="slidenum">
              <a:rPr lang="en-GB" smtClean="0"/>
              <a:t>‹#›</a:t>
            </a:fld>
            <a:endParaRPr lang="en-GB"/>
          </a:p>
        </p:txBody>
      </p:sp>
    </p:spTree>
    <p:extLst>
      <p:ext uri="{BB962C8B-B14F-4D97-AF65-F5344CB8AC3E}">
        <p14:creationId xmlns:p14="http://schemas.microsoft.com/office/powerpoint/2010/main" val="243964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EEC56-C08D-4649-916D-A294A60BD274}" type="datetimeFigureOut">
              <a:rPr lang="en-GB" smtClean="0"/>
              <a:t>14/09/2015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4A0894-D8C1-4440-9F5A-23F03FC0E4F3}" type="slidenum">
              <a:rPr lang="en-GB" smtClean="0"/>
              <a:t>‹#›</a:t>
            </a:fld>
            <a:endParaRPr lang="en-GB"/>
          </a:p>
        </p:txBody>
      </p:sp>
    </p:spTree>
    <p:extLst>
      <p:ext uri="{BB962C8B-B14F-4D97-AF65-F5344CB8AC3E}">
        <p14:creationId xmlns:p14="http://schemas.microsoft.com/office/powerpoint/2010/main" val="301721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Algerian" panose="04020705040A02060702" pitchFamily="82" charset="0"/>
              </a:rPr>
              <a:t>Welcome to Scratch</a:t>
            </a:r>
            <a:endParaRPr lang="en-GB" dirty="0">
              <a:latin typeface="Algerian" panose="04020705040A02060702" pitchFamily="82" charset="0"/>
            </a:endParaRPr>
          </a:p>
        </p:txBody>
      </p:sp>
      <p:sp>
        <p:nvSpPr>
          <p:cNvPr id="3" name="Subtitle 2"/>
          <p:cNvSpPr>
            <a:spLocks noGrp="1"/>
          </p:cNvSpPr>
          <p:nvPr>
            <p:ph type="subTitle" idx="1"/>
          </p:nvPr>
        </p:nvSpPr>
        <p:spPr/>
        <p:txBody>
          <a:bodyPr/>
          <a:lstStyle/>
          <a:p>
            <a:r>
              <a:rPr lang="en-GB" dirty="0" smtClean="0">
                <a:solidFill>
                  <a:schemeClr val="tx1"/>
                </a:solidFill>
                <a:latin typeface="Algerian" panose="04020705040A02060702" pitchFamily="82" charset="0"/>
              </a:rPr>
              <a:t>By Miss Key</a:t>
            </a:r>
            <a:endParaRPr lang="en-GB" dirty="0">
              <a:solidFill>
                <a:schemeClr val="tx1"/>
              </a:solidFill>
              <a:latin typeface="Algerian" panose="04020705040A02060702" pitchFamily="82"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3581400"/>
            <a:ext cx="1981200" cy="23992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3879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1981200" cy="6433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52400"/>
            <a:ext cx="2209800" cy="6572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187036"/>
            <a:ext cx="3048000" cy="28594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7184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5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3"/>
                                        </p:tgtEl>
                                        <p:attrNameLst>
                                          <p:attrName>style.visibility</p:attrName>
                                        </p:attrNameLst>
                                      </p:cBhvr>
                                      <p:to>
                                        <p:strVal val="visible"/>
                                      </p:to>
                                    </p:set>
                                    <p:animEffect transition="in" filter="fade">
                                      <p:cBhvr>
                                        <p:cTn id="12" dur="500"/>
                                        <p:tgtEl>
                                          <p:spTgt spid="1024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4"/>
                                        </p:tgtEl>
                                        <p:attrNameLst>
                                          <p:attrName>style.visibility</p:attrName>
                                        </p:attrNameLst>
                                      </p:cBhvr>
                                      <p:to>
                                        <p:strVal val="visible"/>
                                      </p:to>
                                    </p:set>
                                    <p:animEffect transition="in" filter="fade">
                                      <p:cBhvr>
                                        <p:cTn id="17"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When the sprite is highlighted…</a:t>
            </a:r>
            <a:endParaRPr lang="en-GB" dirty="0">
              <a:latin typeface="Comic Sans MS" panose="030F0702030302020204" pitchFamily="66" charset="0"/>
            </a:endParaRPr>
          </a:p>
        </p:txBody>
      </p:sp>
      <p:pic>
        <p:nvPicPr>
          <p:cNvPr id="184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2600" y="2057400"/>
            <a:ext cx="5334000" cy="40687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316363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Sprite Working Space </a:t>
            </a:r>
            <a:r>
              <a:rPr lang="en-GB" smtClean="0">
                <a:latin typeface="Comic Sans MS" panose="030F0702030302020204" pitchFamily="66" charset="0"/>
              </a:rPr>
              <a:t>is shown</a:t>
            </a:r>
            <a:endParaRPr lang="en-GB" dirty="0">
              <a:latin typeface="Comic Sans MS" panose="030F0702030302020204" pitchFamily="66" charset="0"/>
            </a:endParaRP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438400"/>
            <a:ext cx="595004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6200" y="1295400"/>
            <a:ext cx="2362200" cy="923330"/>
          </a:xfrm>
          <a:prstGeom prst="rect">
            <a:avLst/>
          </a:prstGeom>
          <a:noFill/>
        </p:spPr>
        <p:txBody>
          <a:bodyPr wrap="square" rtlCol="0">
            <a:spAutoFit/>
          </a:bodyPr>
          <a:lstStyle/>
          <a:p>
            <a:r>
              <a:rPr lang="en-GB" dirty="0" smtClean="0">
                <a:latin typeface="Comic Sans MS" panose="030F0702030302020204" pitchFamily="66" charset="0"/>
              </a:rPr>
              <a:t>This is where the script/programming is written</a:t>
            </a:r>
            <a:endParaRPr lang="en-GB" dirty="0">
              <a:latin typeface="Comic Sans MS" panose="030F0702030302020204" pitchFamily="66" charset="0"/>
            </a:endParaRPr>
          </a:p>
        </p:txBody>
      </p:sp>
      <p:cxnSp>
        <p:nvCxnSpPr>
          <p:cNvPr id="6" name="Straight Arrow Connector 5"/>
          <p:cNvCxnSpPr/>
          <p:nvPr/>
        </p:nvCxnSpPr>
        <p:spPr>
          <a:xfrm>
            <a:off x="990600" y="2327104"/>
            <a:ext cx="0" cy="13626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2667000" y="2151460"/>
            <a:ext cx="152400" cy="136267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724400" y="2832795"/>
            <a:ext cx="1814944" cy="101038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3810000" y="3008439"/>
            <a:ext cx="2438400" cy="270656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438400" y="1447800"/>
            <a:ext cx="3016828" cy="646331"/>
          </a:xfrm>
          <a:prstGeom prst="rect">
            <a:avLst/>
          </a:prstGeom>
          <a:noFill/>
        </p:spPr>
        <p:txBody>
          <a:bodyPr wrap="square" rtlCol="0">
            <a:spAutoFit/>
          </a:bodyPr>
          <a:lstStyle/>
          <a:p>
            <a:r>
              <a:rPr lang="en-GB" dirty="0" smtClean="0">
                <a:latin typeface="Comic Sans MS" panose="030F0702030302020204" pitchFamily="66" charset="0"/>
              </a:rPr>
              <a:t>This is where you can copy/edit your sprites</a:t>
            </a:r>
            <a:endParaRPr lang="en-GB" dirty="0">
              <a:latin typeface="Comic Sans MS" panose="030F0702030302020204" pitchFamily="66" charset="0"/>
            </a:endParaRPr>
          </a:p>
        </p:txBody>
      </p:sp>
      <p:sp>
        <p:nvSpPr>
          <p:cNvPr id="17" name="TextBox 16"/>
          <p:cNvSpPr txBox="1"/>
          <p:nvPr/>
        </p:nvSpPr>
        <p:spPr>
          <a:xfrm>
            <a:off x="6539344" y="2094131"/>
            <a:ext cx="2071256" cy="923330"/>
          </a:xfrm>
          <a:prstGeom prst="rect">
            <a:avLst/>
          </a:prstGeom>
          <a:noFill/>
        </p:spPr>
        <p:txBody>
          <a:bodyPr wrap="square" rtlCol="0">
            <a:spAutoFit/>
          </a:bodyPr>
          <a:lstStyle/>
          <a:p>
            <a:r>
              <a:rPr lang="en-GB" dirty="0" smtClean="0">
                <a:latin typeface="Comic Sans MS" panose="030F0702030302020204" pitchFamily="66" charset="0"/>
              </a:rPr>
              <a:t>This is where sound can be added</a:t>
            </a:r>
            <a:endParaRPr lang="en-GB" dirty="0">
              <a:latin typeface="Comic Sans MS" panose="030F0702030302020204" pitchFamily="66" charset="0"/>
            </a:endParaRPr>
          </a:p>
        </p:txBody>
      </p:sp>
      <p:sp>
        <p:nvSpPr>
          <p:cNvPr id="18" name="TextBox 17"/>
          <p:cNvSpPr txBox="1"/>
          <p:nvPr/>
        </p:nvSpPr>
        <p:spPr>
          <a:xfrm>
            <a:off x="6248400" y="5334000"/>
            <a:ext cx="2743200" cy="1200329"/>
          </a:xfrm>
          <a:prstGeom prst="rect">
            <a:avLst/>
          </a:prstGeom>
          <a:noFill/>
        </p:spPr>
        <p:txBody>
          <a:bodyPr wrap="square" rtlCol="0">
            <a:spAutoFit/>
          </a:bodyPr>
          <a:lstStyle/>
          <a:p>
            <a:r>
              <a:rPr lang="en-GB" dirty="0" smtClean="0">
                <a:latin typeface="Comic Sans MS" panose="030F0702030302020204" pitchFamily="66" charset="0"/>
              </a:rPr>
              <a:t>This is the name of your sprite and also where you can re-name your sprite</a:t>
            </a:r>
            <a:endParaRPr lang="en-GB" dirty="0">
              <a:latin typeface="Comic Sans MS" panose="030F0702030302020204" pitchFamily="66" charset="0"/>
            </a:endParaRPr>
          </a:p>
        </p:txBody>
      </p:sp>
    </p:spTree>
    <p:extLst>
      <p:ext uri="{BB962C8B-B14F-4D97-AF65-F5344CB8AC3E}">
        <p14:creationId xmlns:p14="http://schemas.microsoft.com/office/powerpoint/2010/main" val="383630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7"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1143000"/>
          </a:xfrm>
        </p:spPr>
        <p:txBody>
          <a:bodyPr>
            <a:normAutofit fontScale="90000"/>
          </a:bodyPr>
          <a:lstStyle/>
          <a:p>
            <a:r>
              <a:rPr lang="en-GB" dirty="0" smtClean="0">
                <a:latin typeface="Comic Sans MS" panose="030F0702030302020204" pitchFamily="66" charset="0"/>
              </a:rPr>
              <a:t>Sprite Working Space Continued</a:t>
            </a:r>
            <a:endParaRPr lang="en-GB" dirty="0">
              <a:latin typeface="Comic Sans MS" panose="030F0702030302020204" pitchFamily="66" charset="0"/>
            </a:endParaRP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00400" y="2362200"/>
            <a:ext cx="5757863" cy="412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2209800" y="2438400"/>
            <a:ext cx="1066800" cy="9598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04800" y="2133600"/>
            <a:ext cx="2438400" cy="3139321"/>
          </a:xfrm>
          <a:prstGeom prst="rect">
            <a:avLst/>
          </a:prstGeom>
          <a:noFill/>
        </p:spPr>
        <p:txBody>
          <a:bodyPr wrap="square" rtlCol="0">
            <a:spAutoFit/>
          </a:bodyPr>
          <a:lstStyle/>
          <a:p>
            <a:r>
              <a:rPr lang="en-GB" dirty="0" smtClean="0">
                <a:latin typeface="Comic Sans MS" panose="030F0702030302020204" pitchFamily="66" charset="0"/>
              </a:rPr>
              <a:t> These buttons control the direction that the sprites can go in, the top one means that it can move 360º, the 2</a:t>
            </a:r>
            <a:r>
              <a:rPr lang="en-GB" baseline="30000" dirty="0" smtClean="0">
                <a:latin typeface="Comic Sans MS" panose="030F0702030302020204" pitchFamily="66" charset="0"/>
              </a:rPr>
              <a:t>nd</a:t>
            </a:r>
            <a:r>
              <a:rPr lang="en-GB" dirty="0" smtClean="0">
                <a:latin typeface="Comic Sans MS" panose="030F0702030302020204" pitchFamily="66" charset="0"/>
              </a:rPr>
              <a:t> button allows it only to go side to side, handy when you don’t want your sprite to go upside down!</a:t>
            </a:r>
            <a:endParaRPr lang="en-GB" dirty="0">
              <a:latin typeface="Comic Sans MS" panose="030F0702030302020204" pitchFamily="66" charset="0"/>
            </a:endParaRPr>
          </a:p>
        </p:txBody>
      </p:sp>
      <p:cxnSp>
        <p:nvCxnSpPr>
          <p:cNvPr id="9" name="Straight Arrow Connector 8"/>
          <p:cNvCxnSpPr/>
          <p:nvPr/>
        </p:nvCxnSpPr>
        <p:spPr>
          <a:xfrm>
            <a:off x="7010400" y="2133600"/>
            <a:ext cx="533400" cy="101038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57600" y="1447800"/>
            <a:ext cx="4800600" cy="923330"/>
          </a:xfrm>
          <a:prstGeom prst="rect">
            <a:avLst/>
          </a:prstGeom>
          <a:noFill/>
        </p:spPr>
        <p:txBody>
          <a:bodyPr wrap="square" rtlCol="0">
            <a:spAutoFit/>
          </a:bodyPr>
          <a:lstStyle/>
          <a:p>
            <a:r>
              <a:rPr lang="en-GB" dirty="0" smtClean="0">
                <a:latin typeface="Comic Sans MS" panose="030F0702030302020204" pitchFamily="66" charset="0"/>
              </a:rPr>
              <a:t>This shows us the co-ordinates of where the sprite is on the ‘stage’ and the direction it’s facing.</a:t>
            </a:r>
            <a:endParaRPr lang="en-GB" dirty="0">
              <a:latin typeface="Comic Sans MS" panose="030F0702030302020204" pitchFamily="66" charset="0"/>
            </a:endParaRPr>
          </a:p>
        </p:txBody>
      </p:sp>
    </p:spTree>
    <p:extLst>
      <p:ext uri="{BB962C8B-B14F-4D97-AF65-F5344CB8AC3E}">
        <p14:creationId xmlns:p14="http://schemas.microsoft.com/office/powerpoint/2010/main" val="1605723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omic Sans MS" panose="030F0702030302020204" pitchFamily="66" charset="0"/>
              </a:rPr>
              <a:t>Other Controls</a:t>
            </a:r>
            <a:endParaRPr lang="en-GB" dirty="0">
              <a:latin typeface="Comic Sans MS" panose="030F0702030302020204" pitchFamily="66" charset="0"/>
            </a:endParaRPr>
          </a:p>
        </p:txBody>
      </p:sp>
      <p:pic>
        <p:nvPicPr>
          <p:cNvPr id="16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4600" y="1600200"/>
            <a:ext cx="4003589" cy="137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V="1">
            <a:off x="1260764" y="2286000"/>
            <a:ext cx="1676400" cy="75210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2743200" y="2504710"/>
            <a:ext cx="1181100" cy="164472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4876800" y="2437420"/>
            <a:ext cx="0" cy="2081346"/>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flipV="1">
            <a:off x="5882986" y="2346363"/>
            <a:ext cx="1356014" cy="180307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74073" y="3038109"/>
            <a:ext cx="1717964" cy="369332"/>
          </a:xfrm>
          <a:prstGeom prst="rect">
            <a:avLst/>
          </a:prstGeom>
          <a:noFill/>
        </p:spPr>
        <p:txBody>
          <a:bodyPr wrap="square" rtlCol="0">
            <a:spAutoFit/>
          </a:bodyPr>
          <a:lstStyle/>
          <a:p>
            <a:r>
              <a:rPr lang="en-GB" dirty="0" smtClean="0">
                <a:latin typeface="Comic Sans MS" panose="030F0702030302020204" pitchFamily="66" charset="0"/>
              </a:rPr>
              <a:t>Stamp Button</a:t>
            </a:r>
            <a:endParaRPr lang="en-GB" dirty="0">
              <a:latin typeface="Comic Sans MS" panose="030F0702030302020204" pitchFamily="66" charset="0"/>
            </a:endParaRPr>
          </a:p>
        </p:txBody>
      </p:sp>
      <p:sp>
        <p:nvSpPr>
          <p:cNvPr id="14" name="TextBox 13"/>
          <p:cNvSpPr txBox="1"/>
          <p:nvPr/>
        </p:nvSpPr>
        <p:spPr>
          <a:xfrm>
            <a:off x="1676400" y="4149434"/>
            <a:ext cx="2057400" cy="369332"/>
          </a:xfrm>
          <a:prstGeom prst="rect">
            <a:avLst/>
          </a:prstGeom>
          <a:noFill/>
        </p:spPr>
        <p:txBody>
          <a:bodyPr wrap="square" rtlCol="0">
            <a:spAutoFit/>
          </a:bodyPr>
          <a:lstStyle/>
          <a:p>
            <a:r>
              <a:rPr lang="en-GB" dirty="0" smtClean="0">
                <a:latin typeface="Comic Sans MS" panose="030F0702030302020204" pitchFamily="66" charset="0"/>
              </a:rPr>
              <a:t>Cut Button</a:t>
            </a:r>
            <a:endParaRPr lang="en-GB" dirty="0">
              <a:latin typeface="Comic Sans MS" panose="030F0702030302020204" pitchFamily="66" charset="0"/>
            </a:endParaRPr>
          </a:p>
        </p:txBody>
      </p:sp>
      <p:sp>
        <p:nvSpPr>
          <p:cNvPr id="15" name="TextBox 14"/>
          <p:cNvSpPr txBox="1"/>
          <p:nvPr/>
        </p:nvSpPr>
        <p:spPr>
          <a:xfrm>
            <a:off x="2698173" y="4525693"/>
            <a:ext cx="4122593" cy="646331"/>
          </a:xfrm>
          <a:prstGeom prst="rect">
            <a:avLst/>
          </a:prstGeom>
          <a:noFill/>
        </p:spPr>
        <p:txBody>
          <a:bodyPr wrap="square" rtlCol="0">
            <a:spAutoFit/>
          </a:bodyPr>
          <a:lstStyle/>
          <a:p>
            <a:r>
              <a:rPr lang="en-GB" dirty="0" smtClean="0">
                <a:latin typeface="Comic Sans MS" panose="030F0702030302020204" pitchFamily="66" charset="0"/>
              </a:rPr>
              <a:t>Clicking on this button increases the size of your sprite</a:t>
            </a:r>
            <a:endParaRPr lang="en-GB" dirty="0">
              <a:latin typeface="Comic Sans MS" panose="030F0702030302020204" pitchFamily="66" charset="0"/>
            </a:endParaRPr>
          </a:p>
        </p:txBody>
      </p:sp>
      <p:sp>
        <p:nvSpPr>
          <p:cNvPr id="17" name="TextBox 16"/>
          <p:cNvSpPr txBox="1"/>
          <p:nvPr/>
        </p:nvSpPr>
        <p:spPr>
          <a:xfrm>
            <a:off x="7239000" y="3733800"/>
            <a:ext cx="1447800" cy="1477328"/>
          </a:xfrm>
          <a:prstGeom prst="rect">
            <a:avLst/>
          </a:prstGeom>
          <a:noFill/>
        </p:spPr>
        <p:txBody>
          <a:bodyPr wrap="square" rtlCol="0">
            <a:spAutoFit/>
          </a:bodyPr>
          <a:lstStyle/>
          <a:p>
            <a:r>
              <a:rPr lang="en-GB" dirty="0" smtClean="0">
                <a:latin typeface="Comic Sans MS" panose="030F0702030302020204" pitchFamily="66" charset="0"/>
              </a:rPr>
              <a:t>Clicking on this button decreases the size of your sprite</a:t>
            </a:r>
            <a:endParaRPr lang="en-GB" dirty="0">
              <a:latin typeface="Comic Sans MS" panose="030F0702030302020204" pitchFamily="66" charset="0"/>
            </a:endParaRPr>
          </a:p>
        </p:txBody>
      </p:sp>
      <p:sp>
        <p:nvSpPr>
          <p:cNvPr id="18" name="TextBox 17"/>
          <p:cNvSpPr txBox="1"/>
          <p:nvPr/>
        </p:nvSpPr>
        <p:spPr>
          <a:xfrm>
            <a:off x="374073" y="5486400"/>
            <a:ext cx="8312727" cy="923330"/>
          </a:xfrm>
          <a:prstGeom prst="rect">
            <a:avLst/>
          </a:prstGeom>
          <a:noFill/>
        </p:spPr>
        <p:txBody>
          <a:bodyPr wrap="square" rtlCol="0">
            <a:spAutoFit/>
          </a:bodyPr>
          <a:lstStyle/>
          <a:p>
            <a:r>
              <a:rPr lang="en-GB" dirty="0" smtClean="0">
                <a:latin typeface="Comic Sans MS" panose="030F0702030302020204" pitchFamily="66" charset="0"/>
              </a:rPr>
              <a:t>Changing the sized of your sprite once you have designed it means that you can add more detail when drawing them free-hand then shrink them to the size you want whilst maintaining the detail you have added.</a:t>
            </a:r>
            <a:endParaRPr lang="en-GB" dirty="0">
              <a:latin typeface="Comic Sans MS" panose="030F0702030302020204" pitchFamily="66" charset="0"/>
            </a:endParaRPr>
          </a:p>
        </p:txBody>
      </p:sp>
    </p:spTree>
    <p:extLst>
      <p:ext uri="{BB962C8B-B14F-4D97-AF65-F5344CB8AC3E}">
        <p14:creationId xmlns:p14="http://schemas.microsoft.com/office/powerpoint/2010/main" val="296888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7"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When the Staging is highlighted…</a:t>
            </a:r>
            <a:endParaRPr lang="en-GB" dirty="0">
              <a:latin typeface="Comic Sans MS" panose="030F0702030302020204" pitchFamily="66" charset="0"/>
            </a:endParaRPr>
          </a:p>
        </p:txBody>
      </p:sp>
      <p:pic>
        <p:nvPicPr>
          <p:cNvPr id="1229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05000" y="1752600"/>
            <a:ext cx="5257800" cy="46204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631137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Stage Working Space is shown</a:t>
            </a:r>
            <a:endParaRPr lang="en-GB" dirty="0">
              <a:latin typeface="Comic Sans MS" panose="030F0702030302020204" pitchFamily="66" charset="0"/>
            </a:endParaRPr>
          </a:p>
        </p:txBody>
      </p:sp>
      <p:pic>
        <p:nvPicPr>
          <p:cNvPr id="133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524001"/>
            <a:ext cx="6338539"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6781800" y="1752600"/>
            <a:ext cx="2209800" cy="3416320"/>
          </a:xfrm>
          <a:prstGeom prst="rect">
            <a:avLst/>
          </a:prstGeom>
          <a:noFill/>
        </p:spPr>
        <p:txBody>
          <a:bodyPr wrap="square" rtlCol="0">
            <a:spAutoFit/>
          </a:bodyPr>
          <a:lstStyle/>
          <a:p>
            <a:r>
              <a:rPr lang="en-GB" dirty="0" smtClean="0">
                <a:latin typeface="Comic Sans MS" panose="030F0702030302020204" pitchFamily="66" charset="0"/>
              </a:rPr>
              <a:t>This works in exactly the same way as the Sprite working space, scripts is where you write the code, backgrounds is where you copy/edit background and sounds is where you add sounds.</a:t>
            </a:r>
            <a:endParaRPr lang="en-GB" dirty="0">
              <a:latin typeface="Comic Sans MS" panose="030F0702030302020204" pitchFamily="66" charset="0"/>
            </a:endParaRPr>
          </a:p>
        </p:txBody>
      </p:sp>
    </p:spTree>
    <p:extLst>
      <p:ext uri="{BB962C8B-B14F-4D97-AF65-F5344CB8AC3E}">
        <p14:creationId xmlns:p14="http://schemas.microsoft.com/office/powerpoint/2010/main" val="3141622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latin typeface="Comic Sans MS" panose="030F0702030302020204" pitchFamily="66" charset="0"/>
              </a:rPr>
              <a:t>How to start/stop the programme</a:t>
            </a:r>
            <a:endParaRPr lang="en-GB" dirty="0">
              <a:latin typeface="Comic Sans MS" panose="030F0702030302020204" pitchFamily="66"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2132517"/>
            <a:ext cx="3165371" cy="1443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V="1">
            <a:off x="2019300" y="2863925"/>
            <a:ext cx="1447800" cy="196141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flipV="1">
            <a:off x="5797342" y="3124200"/>
            <a:ext cx="1178029" cy="158041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33400" y="4825344"/>
            <a:ext cx="3124200" cy="646331"/>
          </a:xfrm>
          <a:prstGeom prst="rect">
            <a:avLst/>
          </a:prstGeom>
          <a:noFill/>
        </p:spPr>
        <p:txBody>
          <a:bodyPr wrap="square" rtlCol="0">
            <a:spAutoFit/>
          </a:bodyPr>
          <a:lstStyle/>
          <a:p>
            <a:r>
              <a:rPr lang="en-GB" dirty="0" smtClean="0">
                <a:latin typeface="Comic Sans MS" panose="030F0702030302020204" pitchFamily="66" charset="0"/>
              </a:rPr>
              <a:t>The green flag starts the programme running</a:t>
            </a:r>
            <a:endParaRPr lang="en-GB" dirty="0">
              <a:latin typeface="Comic Sans MS" panose="030F0702030302020204" pitchFamily="66" charset="0"/>
            </a:endParaRPr>
          </a:p>
        </p:txBody>
      </p:sp>
      <p:sp>
        <p:nvSpPr>
          <p:cNvPr id="9" name="TextBox 8"/>
          <p:cNvSpPr txBox="1"/>
          <p:nvPr/>
        </p:nvSpPr>
        <p:spPr>
          <a:xfrm>
            <a:off x="6386356" y="4825344"/>
            <a:ext cx="2376644" cy="646331"/>
          </a:xfrm>
          <a:prstGeom prst="rect">
            <a:avLst/>
          </a:prstGeom>
          <a:noFill/>
        </p:spPr>
        <p:txBody>
          <a:bodyPr wrap="square" rtlCol="0">
            <a:spAutoFit/>
          </a:bodyPr>
          <a:lstStyle/>
          <a:p>
            <a:r>
              <a:rPr lang="en-GB" dirty="0" smtClean="0">
                <a:latin typeface="Comic Sans MS" panose="030F0702030302020204" pitchFamily="66" charset="0"/>
              </a:rPr>
              <a:t>The red button stops it running</a:t>
            </a:r>
            <a:endParaRPr lang="en-GB" dirty="0">
              <a:latin typeface="Comic Sans MS" panose="030F0702030302020204" pitchFamily="66" charset="0"/>
            </a:endParaRPr>
          </a:p>
        </p:txBody>
      </p:sp>
    </p:spTree>
    <p:extLst>
      <p:ext uri="{BB962C8B-B14F-4D97-AF65-F5344CB8AC3E}">
        <p14:creationId xmlns:p14="http://schemas.microsoft.com/office/powerpoint/2010/main" val="311489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Green Flag on Control</a:t>
            </a:r>
            <a:endParaRPr lang="en-GB" dirty="0">
              <a:latin typeface="Comic Sans MS" panose="030F0702030302020204" pitchFamily="66" charset="0"/>
            </a:endParaRPr>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2057400"/>
            <a:ext cx="6018362"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066800" y="4724400"/>
            <a:ext cx="7239000" cy="923330"/>
          </a:xfrm>
          <a:prstGeom prst="rect">
            <a:avLst/>
          </a:prstGeom>
          <a:noFill/>
        </p:spPr>
        <p:txBody>
          <a:bodyPr wrap="square" rtlCol="0">
            <a:spAutoFit/>
          </a:bodyPr>
          <a:lstStyle/>
          <a:p>
            <a:r>
              <a:rPr lang="en-GB" dirty="0" smtClean="0">
                <a:latin typeface="Comic Sans MS" panose="030F0702030302020204" pitchFamily="66" charset="0"/>
              </a:rPr>
              <a:t>The green flag on the control  icon, will run the code for just the script page that you are on so that you can check if it is working as you go along.</a:t>
            </a:r>
            <a:endParaRPr lang="en-GB" dirty="0">
              <a:latin typeface="Comic Sans MS" panose="030F0702030302020204" pitchFamily="66" charset="0"/>
            </a:endParaRPr>
          </a:p>
        </p:txBody>
      </p:sp>
    </p:spTree>
    <p:extLst>
      <p:ext uri="{BB962C8B-B14F-4D97-AF65-F5344CB8AC3E}">
        <p14:creationId xmlns:p14="http://schemas.microsoft.com/office/powerpoint/2010/main" val="544004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Special Control Buttons</a:t>
            </a:r>
            <a:endParaRPr lang="en-GB" dirty="0">
              <a:latin typeface="Comic Sans MS" panose="030F0702030302020204" pitchFamily="66" charset="0"/>
            </a:endParaRPr>
          </a:p>
        </p:txBody>
      </p:sp>
      <p:pic>
        <p:nvPicPr>
          <p:cNvPr id="1741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199" y="1524000"/>
            <a:ext cx="4169085" cy="487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flipV="1">
            <a:off x="3962400" y="2286000"/>
            <a:ext cx="2362200" cy="15239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1866900" y="2667000"/>
            <a:ext cx="4305300" cy="914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1866901" y="2819400"/>
            <a:ext cx="4305299" cy="1866901"/>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172200" y="1284237"/>
            <a:ext cx="2743200" cy="2308324"/>
          </a:xfrm>
          <a:prstGeom prst="rect">
            <a:avLst/>
          </a:prstGeom>
          <a:noFill/>
        </p:spPr>
        <p:txBody>
          <a:bodyPr wrap="square" rtlCol="0">
            <a:spAutoFit/>
          </a:bodyPr>
          <a:lstStyle/>
          <a:p>
            <a:r>
              <a:rPr lang="en-GB" dirty="0" smtClean="0">
                <a:latin typeface="Comic Sans MS" panose="030F0702030302020204" pitchFamily="66" charset="0"/>
              </a:rPr>
              <a:t>These controls have a space in them where other codes can be added.  If you hover them over the code they will stretch to the size of the code automatically</a:t>
            </a:r>
            <a:endParaRPr lang="en-GB" dirty="0">
              <a:latin typeface="Comic Sans MS" panose="030F0702030302020204" pitchFamily="66" charset="0"/>
            </a:endParaRPr>
          </a:p>
        </p:txBody>
      </p:sp>
      <p:cxnSp>
        <p:nvCxnSpPr>
          <p:cNvPr id="14" name="Straight Arrow Connector 13"/>
          <p:cNvCxnSpPr/>
          <p:nvPr/>
        </p:nvCxnSpPr>
        <p:spPr>
          <a:xfrm flipH="1" flipV="1">
            <a:off x="3598718" y="5496710"/>
            <a:ext cx="1551709" cy="22629"/>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3626427" y="4538631"/>
            <a:ext cx="1524000" cy="98070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150427" y="5028985"/>
            <a:ext cx="3231573" cy="1200329"/>
          </a:xfrm>
          <a:prstGeom prst="rect">
            <a:avLst/>
          </a:prstGeom>
          <a:noFill/>
        </p:spPr>
        <p:txBody>
          <a:bodyPr wrap="square" rtlCol="0">
            <a:spAutoFit/>
          </a:bodyPr>
          <a:lstStyle/>
          <a:p>
            <a:r>
              <a:rPr lang="en-GB" dirty="0" smtClean="0">
                <a:latin typeface="Comic Sans MS" panose="030F0702030302020204" pitchFamily="66" charset="0"/>
              </a:rPr>
              <a:t>Some of them also have a small space which will take one of the operator instructions</a:t>
            </a:r>
            <a:endParaRPr lang="en-GB" dirty="0">
              <a:latin typeface="Comic Sans MS" panose="030F0702030302020204" pitchFamily="66" charset="0"/>
            </a:endParaRPr>
          </a:p>
        </p:txBody>
      </p:sp>
    </p:spTree>
    <p:extLst>
      <p:ext uri="{BB962C8B-B14F-4D97-AF65-F5344CB8AC3E}">
        <p14:creationId xmlns:p14="http://schemas.microsoft.com/office/powerpoint/2010/main" val="413164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The Main </a:t>
            </a:r>
            <a:r>
              <a:rPr lang="en-GB" dirty="0">
                <a:latin typeface="Comic Sans MS" panose="030F0702030302020204" pitchFamily="66" charset="0"/>
              </a:rPr>
              <a:t>S</a:t>
            </a:r>
            <a:r>
              <a:rPr lang="en-GB" dirty="0" smtClean="0">
                <a:latin typeface="Comic Sans MS" panose="030F0702030302020204" pitchFamily="66" charset="0"/>
              </a:rPr>
              <a:t>creen</a:t>
            </a:r>
            <a:endParaRPr lang="en-GB" dirty="0">
              <a:latin typeface="Comic Sans MS" panose="030F0702030302020204" pitchFamily="66" charset="0"/>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8745662" cy="4648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971309" y="2185555"/>
            <a:ext cx="2133600" cy="923330"/>
          </a:xfrm>
          <a:prstGeom prst="rect">
            <a:avLst/>
          </a:prstGeom>
          <a:noFill/>
        </p:spPr>
        <p:txBody>
          <a:bodyPr wrap="square" rtlCol="0">
            <a:spAutoFit/>
          </a:bodyPr>
          <a:lstStyle/>
          <a:p>
            <a:r>
              <a:rPr lang="en-GB" dirty="0" smtClean="0">
                <a:latin typeface="Comic Sans MS" panose="030F0702030302020204" pitchFamily="66" charset="0"/>
              </a:rPr>
              <a:t>Viewing screen with choice of views</a:t>
            </a:r>
            <a:endParaRPr lang="en-GB" dirty="0">
              <a:latin typeface="Comic Sans MS" panose="030F0702030302020204" pitchFamily="66" charset="0"/>
            </a:endParaRPr>
          </a:p>
        </p:txBody>
      </p:sp>
      <p:cxnSp>
        <p:nvCxnSpPr>
          <p:cNvPr id="6" name="Straight Arrow Connector 5"/>
          <p:cNvCxnSpPr/>
          <p:nvPr/>
        </p:nvCxnSpPr>
        <p:spPr>
          <a:xfrm flipV="1">
            <a:off x="7696200" y="1905000"/>
            <a:ext cx="685800" cy="6096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4152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The Viewing Screen</a:t>
            </a:r>
            <a:endParaRPr lang="en-GB" dirty="0">
              <a:latin typeface="Comic Sans MS" panose="030F0702030302020204" pitchFamily="66"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447800"/>
            <a:ext cx="5471488" cy="5248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6324600" y="1219200"/>
            <a:ext cx="1371600" cy="838200"/>
          </a:xfrm>
          <a:prstGeom prst="ellipse">
            <a:avLst/>
          </a:prstGeom>
          <a:solidFill>
            <a:schemeClr val="bg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92038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Small Viewing Screen</a:t>
            </a:r>
            <a:endParaRPr lang="en-GB"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199" y="1692238"/>
            <a:ext cx="8491309" cy="4479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115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Full Screen View</a:t>
            </a:r>
            <a:endParaRPr lang="en-GB" dirty="0">
              <a:latin typeface="Comic Sans MS" panose="030F0702030302020204" pitchFamily="66" charset="0"/>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86532" y="1600200"/>
            <a:ext cx="6770936"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flipH="1" flipV="1">
            <a:off x="1981200" y="1828800"/>
            <a:ext cx="381000" cy="457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514600" y="2057400"/>
            <a:ext cx="4343400" cy="646331"/>
          </a:xfrm>
          <a:prstGeom prst="rect">
            <a:avLst/>
          </a:prstGeom>
          <a:noFill/>
        </p:spPr>
        <p:txBody>
          <a:bodyPr wrap="square" rtlCol="0">
            <a:spAutoFit/>
          </a:bodyPr>
          <a:lstStyle/>
          <a:p>
            <a:r>
              <a:rPr lang="en-GB" dirty="0">
                <a:latin typeface="Comic Sans MS" panose="030F0702030302020204" pitchFamily="66" charset="0"/>
              </a:rPr>
              <a:t>U</a:t>
            </a:r>
            <a:r>
              <a:rPr lang="en-GB" dirty="0" smtClean="0">
                <a:latin typeface="Comic Sans MS" panose="030F0702030302020204" pitchFamily="66" charset="0"/>
              </a:rPr>
              <a:t>se the return arrow to go back to normal sized viewing screen</a:t>
            </a:r>
            <a:endParaRPr lang="en-GB" dirty="0">
              <a:latin typeface="Comic Sans MS" panose="030F0702030302020204" pitchFamily="66" charset="0"/>
            </a:endParaRPr>
          </a:p>
        </p:txBody>
      </p:sp>
    </p:spTree>
    <p:extLst>
      <p:ext uri="{BB962C8B-B14F-4D97-AF65-F5344CB8AC3E}">
        <p14:creationId xmlns:p14="http://schemas.microsoft.com/office/powerpoint/2010/main" val="3218497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Sprite Screen</a:t>
            </a:r>
            <a:endParaRPr lang="en-GB" dirty="0">
              <a:latin typeface="Comic Sans MS" panose="030F0702030302020204" pitchFamily="66" charset="0"/>
            </a:endParaRP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3400" y="1981200"/>
            <a:ext cx="8001000" cy="4413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Arrow Connector 4"/>
          <p:cNvCxnSpPr/>
          <p:nvPr/>
        </p:nvCxnSpPr>
        <p:spPr>
          <a:xfrm>
            <a:off x="2819400" y="2209800"/>
            <a:ext cx="762000" cy="6858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85800" y="1600200"/>
            <a:ext cx="2057400" cy="923330"/>
          </a:xfrm>
          <a:prstGeom prst="rect">
            <a:avLst/>
          </a:prstGeom>
          <a:noFill/>
        </p:spPr>
        <p:txBody>
          <a:bodyPr wrap="square" rtlCol="0">
            <a:spAutoFit/>
          </a:bodyPr>
          <a:lstStyle/>
          <a:p>
            <a:r>
              <a:rPr lang="en-GB" dirty="0" smtClean="0">
                <a:latin typeface="Comic Sans MS" panose="030F0702030302020204" pitchFamily="66" charset="0"/>
              </a:rPr>
              <a:t>Use this button to paint your own sprite</a:t>
            </a:r>
            <a:endParaRPr lang="en-GB" dirty="0">
              <a:latin typeface="Comic Sans MS" panose="030F0702030302020204" pitchFamily="66" charset="0"/>
            </a:endParaRPr>
          </a:p>
        </p:txBody>
      </p:sp>
      <p:cxnSp>
        <p:nvCxnSpPr>
          <p:cNvPr id="8" name="Straight Arrow Connector 7"/>
          <p:cNvCxnSpPr/>
          <p:nvPr/>
        </p:nvCxnSpPr>
        <p:spPr>
          <a:xfrm>
            <a:off x="4890655" y="2152650"/>
            <a:ext cx="0" cy="8001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6425045" y="2082647"/>
            <a:ext cx="685800" cy="78678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505200" y="1222663"/>
            <a:ext cx="2590800" cy="923330"/>
          </a:xfrm>
          <a:prstGeom prst="rect">
            <a:avLst/>
          </a:prstGeom>
          <a:noFill/>
        </p:spPr>
        <p:txBody>
          <a:bodyPr wrap="square" rtlCol="0">
            <a:spAutoFit/>
          </a:bodyPr>
          <a:lstStyle/>
          <a:p>
            <a:r>
              <a:rPr lang="en-GB" dirty="0" smtClean="0">
                <a:latin typeface="Comic Sans MS" panose="030F0702030302020204" pitchFamily="66" charset="0"/>
              </a:rPr>
              <a:t>Use this button to insert a sprite from a file</a:t>
            </a:r>
            <a:endParaRPr lang="en-GB" dirty="0">
              <a:latin typeface="Comic Sans MS" panose="030F0702030302020204" pitchFamily="66" charset="0"/>
            </a:endParaRPr>
          </a:p>
        </p:txBody>
      </p:sp>
      <p:sp>
        <p:nvSpPr>
          <p:cNvPr id="12" name="TextBox 11"/>
          <p:cNvSpPr txBox="1"/>
          <p:nvPr/>
        </p:nvSpPr>
        <p:spPr>
          <a:xfrm>
            <a:off x="6802581" y="1138535"/>
            <a:ext cx="1981200" cy="923330"/>
          </a:xfrm>
          <a:prstGeom prst="rect">
            <a:avLst/>
          </a:prstGeom>
          <a:noFill/>
        </p:spPr>
        <p:txBody>
          <a:bodyPr wrap="square" rtlCol="0">
            <a:spAutoFit/>
          </a:bodyPr>
          <a:lstStyle/>
          <a:p>
            <a:r>
              <a:rPr lang="en-GB" dirty="0" smtClean="0">
                <a:latin typeface="Comic Sans MS" panose="030F0702030302020204" pitchFamily="66" charset="0"/>
              </a:rPr>
              <a:t>Use this button to get a surprise sprite</a:t>
            </a:r>
            <a:endParaRPr lang="en-GB" dirty="0">
              <a:latin typeface="Comic Sans MS" panose="030F0702030302020204" pitchFamily="66" charset="0"/>
            </a:endParaRPr>
          </a:p>
        </p:txBody>
      </p:sp>
    </p:spTree>
    <p:extLst>
      <p:ext uri="{BB962C8B-B14F-4D97-AF65-F5344CB8AC3E}">
        <p14:creationId xmlns:p14="http://schemas.microsoft.com/office/powerpoint/2010/main" val="3808790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additive="base">
                                        <p:cTn id="18" dur="500" fill="hold"/>
                                        <p:tgtEl>
                                          <p:spTgt spid="8"/>
                                        </p:tgtEl>
                                        <p:attrNameLst>
                                          <p:attrName>ppt_x</p:attrName>
                                        </p:attrNameLst>
                                      </p:cBhvr>
                                      <p:tavLst>
                                        <p:tav tm="0">
                                          <p:val>
                                            <p:strVal val="#ppt_x"/>
                                          </p:val>
                                        </p:tav>
                                        <p:tav tm="100000">
                                          <p:val>
                                            <p:strVal val="#ppt_x"/>
                                          </p:val>
                                        </p:tav>
                                      </p:tavLst>
                                    </p:anim>
                                    <p:anim calcmode="lin" valueType="num">
                                      <p:cBhvr additive="base">
                                        <p:cTn id="1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anose="030F0702030302020204" pitchFamily="66" charset="0"/>
              </a:rPr>
              <a:t>Programming Tabs</a:t>
            </a:r>
            <a:endParaRPr lang="en-GB" dirty="0">
              <a:latin typeface="Comic Sans MS" panose="030F0702030302020204" pitchFamily="66" charset="0"/>
            </a:endParaRP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1981200"/>
            <a:ext cx="7970808"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8217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214191"/>
            <a:ext cx="1915440" cy="64152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9800" y="200891"/>
            <a:ext cx="1948930"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199" y="200891"/>
            <a:ext cx="2301939"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5600" y="242455"/>
            <a:ext cx="2244436" cy="63592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176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5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gtEl>
                                        <p:attrNameLst>
                                          <p:attrName>style.visibility</p:attrName>
                                        </p:attrNameLst>
                                      </p:cBhvr>
                                      <p:to>
                                        <p:strVal val="visible"/>
                                      </p:to>
                                    </p:set>
                                    <p:animEffect transition="in" filter="fade">
                                      <p:cBhvr>
                                        <p:cTn id="12" dur="500"/>
                                        <p:tgtEl>
                                          <p:spTgt spid="819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gtEl>
                                        <p:attrNameLst>
                                          <p:attrName>style.visibility</p:attrName>
                                        </p:attrNameLst>
                                      </p:cBhvr>
                                      <p:to>
                                        <p:strVal val="visible"/>
                                      </p:to>
                                    </p:set>
                                    <p:animEffect transition="in" filter="fade">
                                      <p:cBhvr>
                                        <p:cTn id="17" dur="500"/>
                                        <p:tgtEl>
                                          <p:spTgt spid="819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7"/>
                                        </p:tgtEl>
                                        <p:attrNameLst>
                                          <p:attrName>style.visibility</p:attrName>
                                        </p:attrNameLst>
                                      </p:cBhvr>
                                      <p:to>
                                        <p:strVal val="visible"/>
                                      </p:to>
                                    </p:set>
                                    <p:animEffect transition="in" filter="fade">
                                      <p:cBhvr>
                                        <p:cTn id="22"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1828800" cy="64957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533400"/>
            <a:ext cx="2646744"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230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5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fade">
                                      <p:cBhvr>
                                        <p:cTn id="12"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403</Words>
  <Application>Microsoft Office PowerPoint</Application>
  <PresentationFormat>On-screen Show (4:3)</PresentationFormat>
  <Paragraphs>39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Welcome to Scratch</vt:lpstr>
      <vt:lpstr>The Main Screen</vt:lpstr>
      <vt:lpstr>The Viewing Screen</vt:lpstr>
      <vt:lpstr>Small Viewing Screen</vt:lpstr>
      <vt:lpstr>Full Screen View</vt:lpstr>
      <vt:lpstr>Sprite Screen</vt:lpstr>
      <vt:lpstr>Programming Tabs</vt:lpstr>
      <vt:lpstr>PowerPoint Presentation</vt:lpstr>
      <vt:lpstr>PowerPoint Presentation</vt:lpstr>
      <vt:lpstr>PowerPoint Presentation</vt:lpstr>
      <vt:lpstr>When the sprite is highlighted…</vt:lpstr>
      <vt:lpstr>Sprite Working Space is shown</vt:lpstr>
      <vt:lpstr>Sprite Working Space Continued</vt:lpstr>
      <vt:lpstr>Other Controls</vt:lpstr>
      <vt:lpstr>When the Staging is highlighted…</vt:lpstr>
      <vt:lpstr>Stage Working Space is shown</vt:lpstr>
      <vt:lpstr>How to start/stop the programme</vt:lpstr>
      <vt:lpstr>Green Flag on Control</vt:lpstr>
      <vt:lpstr>Special Control Buttons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Scratch</dc:title>
  <dc:creator>Alison</dc:creator>
  <cp:lastModifiedBy>Alison</cp:lastModifiedBy>
  <cp:revision>10</cp:revision>
  <dcterms:created xsi:type="dcterms:W3CDTF">2015-09-14T15:59:52Z</dcterms:created>
  <dcterms:modified xsi:type="dcterms:W3CDTF">2015-09-14T17:29:35Z</dcterms:modified>
</cp:coreProperties>
</file>