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24/09/2019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482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24/09/2019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485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24/09/2019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833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24/09/2019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674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24/09/2019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242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24/09/2019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6555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24/09/2019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327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24/09/2019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9681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24/09/2019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604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24/09/2019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57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24/09/2019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992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A0B2B-0DE9-4934-AD40-AE4033E0AEDF}" type="datetimeFigureOut">
              <a:rPr lang="en-GB" smtClean="0"/>
              <a:t>24/09/2019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9171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870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sz="8000" b="1" dirty="0">
                <a:latin typeface="Garamond" panose="02020404030301010803" pitchFamily="18" charset="0"/>
              </a:rPr>
              <a:t>Addition</a:t>
            </a:r>
            <a:br>
              <a:rPr lang="en-GB" sz="8000" b="1" dirty="0">
                <a:latin typeface="Garamond" panose="02020404030301010803" pitchFamily="18" charset="0"/>
              </a:rPr>
            </a:br>
            <a:r>
              <a:rPr lang="en-GB" sz="8000" b="1" dirty="0">
                <a:latin typeface="Garamond" panose="02020404030301010803" pitchFamily="18" charset="0"/>
              </a:rPr>
              <a:t>and</a:t>
            </a:r>
            <a:r>
              <a:rPr lang="en-GB" sz="8000" b="1">
                <a:latin typeface="Garamond" panose="02020404030301010803" pitchFamily="18" charset="0"/>
              </a:rPr>
              <a:t/>
            </a:r>
            <a:br>
              <a:rPr lang="en-GB" sz="8000" b="1">
                <a:latin typeface="Garamond" panose="02020404030301010803" pitchFamily="18" charset="0"/>
              </a:rPr>
            </a:br>
            <a:r>
              <a:rPr lang="en-GB" sz="8000" b="1" smtClean="0">
                <a:latin typeface="Garamond" panose="02020404030301010803" pitchFamily="18" charset="0"/>
              </a:rPr>
              <a:t>Subtraction -1</a:t>
            </a:r>
            <a:r>
              <a:rPr lang="en-GB" sz="6600" b="1" dirty="0">
                <a:latin typeface="Garamond" panose="02020404030301010803" pitchFamily="18" charset="0"/>
              </a:rPr>
              <a:t/>
            </a:r>
            <a:br>
              <a:rPr lang="en-GB" sz="6600" b="1" dirty="0">
                <a:latin typeface="Garamond" panose="02020404030301010803" pitchFamily="18" charset="0"/>
              </a:rPr>
            </a:br>
            <a:endParaRPr lang="en-GB" sz="6600" b="1" dirty="0">
              <a:latin typeface="Garamond" panose="020204040303010108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53837" y="6156101"/>
            <a:ext cx="3314162" cy="51515"/>
          </a:xfrm>
        </p:spPr>
        <p:txBody>
          <a:bodyPr>
            <a:normAutofit fontScale="25000" lnSpcReduction="20000"/>
          </a:bodyPr>
          <a:lstStyle/>
          <a:p>
            <a:endParaRPr lang="en-GB" sz="60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93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68927" y="794385"/>
            <a:ext cx="1813035" cy="61907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5755341" y="2173395"/>
            <a:ext cx="1813035" cy="61907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382111" y="1504906"/>
            <a:ext cx="2969172" cy="61907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8928539" y="1546451"/>
            <a:ext cx="2969172" cy="61907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4508938" y="915431"/>
            <a:ext cx="693683" cy="45616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914400" y="66187"/>
            <a:ext cx="98061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latin typeface="Garamond" panose="02020404030301010803" pitchFamily="18" charset="0"/>
              </a:rPr>
              <a:t>Solving Problems</a:t>
            </a:r>
            <a:endParaRPr lang="en-GB" sz="4000" b="1" dirty="0">
              <a:latin typeface="Garamond" panose="020204040303010108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6028" y="3399297"/>
            <a:ext cx="88759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latin typeface="Garamond" panose="02020404030301010803" pitchFamily="18" charset="0"/>
              </a:rPr>
              <a:t>How do we solve a written problem?</a:t>
            </a:r>
            <a:endParaRPr lang="en-GB" sz="4000" b="1" dirty="0">
              <a:latin typeface="Garamond" panose="020204040303010108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6028" y="825178"/>
            <a:ext cx="1109892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Three pandas ate 25 bamboo sticks. Each one ate an odd number of bamboo sticks. How many bamboo sticks did they each eat?</a:t>
            </a:r>
          </a:p>
          <a:p>
            <a:endParaRPr lang="en-GB" sz="4000" b="1" dirty="0">
              <a:latin typeface="Garamond" panose="020204040303010108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6028" y="4177862"/>
            <a:ext cx="110989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latin typeface="Garamond" panose="02020404030301010803" pitchFamily="18" charset="0"/>
              </a:rPr>
              <a:t>First identify the important pieces of information.</a:t>
            </a:r>
            <a:endParaRPr lang="en-GB" sz="4000" b="1" dirty="0">
              <a:latin typeface="Garamond" panose="02020404030301010803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6028" y="5027106"/>
            <a:ext cx="104386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 smtClean="0">
                <a:latin typeface="Garamond" panose="02020404030301010803" pitchFamily="18" charset="0"/>
              </a:rPr>
              <a:t>Next decide what type of maths we need to do.</a:t>
            </a:r>
            <a:endParaRPr lang="en-GB" sz="40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364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  <p:bldP spid="9" grpId="0" animBg="1"/>
      <p:bldP spid="10" grpId="0" animBg="1"/>
      <p:bldP spid="8" grpId="0" animBg="1"/>
      <p:bldP spid="3" grpId="0"/>
      <p:bldP spid="4" grpId="0"/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52249" y="802735"/>
            <a:ext cx="1813035" cy="61907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5755341" y="2173395"/>
            <a:ext cx="1813035" cy="61907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382111" y="1504906"/>
            <a:ext cx="2969172" cy="61907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8928539" y="1546451"/>
            <a:ext cx="2969172" cy="61907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4508938" y="915431"/>
            <a:ext cx="693683" cy="45616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914400" y="66187"/>
            <a:ext cx="98061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smtClean="0">
                <a:latin typeface="Garamond" panose="02020404030301010803" pitchFamily="18" charset="0"/>
              </a:rPr>
              <a:t>Solving Problems</a:t>
            </a:r>
            <a:endParaRPr lang="en-GB" sz="4000" b="1" dirty="0">
              <a:latin typeface="Garamond" panose="020204040303010108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6028" y="776802"/>
            <a:ext cx="1109892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Three pandas ate 25 bamboo sticks. Each one ate an odd number of bamboo sticks. How many bamboo sticks did they each eat?</a:t>
            </a:r>
          </a:p>
          <a:p>
            <a:endParaRPr lang="en-GB" sz="4000" b="1" dirty="0">
              <a:latin typeface="Garamond" panose="020204040303010108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6028" y="3604066"/>
            <a:ext cx="63727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latin typeface="Garamond" panose="02020404030301010803" pitchFamily="18" charset="0"/>
              </a:rPr>
              <a:t>Making a table might help</a:t>
            </a:r>
            <a:endParaRPr lang="en-GB" sz="4000" b="1" dirty="0">
              <a:latin typeface="Garamond" panose="02020404030301010803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6028" y="2631001"/>
            <a:ext cx="11477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latin typeface="Garamond" panose="02020404030301010803" pitchFamily="18" charset="0"/>
              </a:rPr>
              <a:t>Find as many ways as you can to solve this problem.</a:t>
            </a:r>
            <a:endParaRPr lang="en-GB" sz="4000" b="1" dirty="0">
              <a:latin typeface="Garamond" panose="02020404030301010803" pitchFamily="18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4398191"/>
              </p:ext>
            </p:extLst>
          </p:nvPr>
        </p:nvGraphicFramePr>
        <p:xfrm>
          <a:off x="6908800" y="3338887"/>
          <a:ext cx="5104524" cy="32004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7015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15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15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1661"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 smtClean="0">
                          <a:latin typeface="Garamond" panose="02020404030301010803" pitchFamily="18" charset="0"/>
                        </a:rPr>
                        <a:t>Panda</a:t>
                      </a:r>
                      <a:endParaRPr lang="en-GB" sz="3600" b="1" dirty="0">
                        <a:latin typeface="Garamond" panose="02020404030301010803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b="1" dirty="0">
                        <a:latin typeface="Garamond" panose="02020404030301010803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b="1">
                        <a:latin typeface="Garamond" panose="02020404030301010803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773"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 smtClean="0">
                          <a:latin typeface="Garamond" panose="02020404030301010803" pitchFamily="18" charset="0"/>
                        </a:rPr>
                        <a:t>1</a:t>
                      </a:r>
                      <a:endParaRPr lang="en-GB" sz="3600" b="1" dirty="0">
                        <a:latin typeface="Garamond" panose="02020404030301010803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b="1" dirty="0">
                        <a:latin typeface="Garamond" panose="02020404030301010803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b="1" dirty="0">
                        <a:latin typeface="Garamond" panose="02020404030301010803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9317"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 smtClean="0">
                          <a:latin typeface="Garamond" panose="02020404030301010803" pitchFamily="18" charset="0"/>
                        </a:rPr>
                        <a:t>2</a:t>
                      </a:r>
                      <a:endParaRPr lang="en-GB" sz="3600" b="1" dirty="0">
                        <a:latin typeface="Garamond" panose="02020404030301010803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b="1" dirty="0">
                        <a:latin typeface="Garamond" panose="02020404030301010803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b="1" dirty="0">
                        <a:latin typeface="Garamond" panose="02020404030301010803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317"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 smtClean="0">
                          <a:latin typeface="Garamond" panose="02020404030301010803" pitchFamily="18" charset="0"/>
                        </a:rPr>
                        <a:t>3</a:t>
                      </a:r>
                      <a:endParaRPr lang="en-GB" sz="3600" b="1" dirty="0">
                        <a:latin typeface="Garamond" panose="02020404030301010803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b="1" dirty="0">
                        <a:latin typeface="Garamond" panose="02020404030301010803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b="1" dirty="0">
                        <a:latin typeface="Garamond" panose="02020404030301010803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9317"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 smtClean="0">
                          <a:solidFill>
                            <a:srgbClr val="FFFF00"/>
                          </a:solidFill>
                          <a:latin typeface="Garamond" panose="02020404030301010803" pitchFamily="18" charset="0"/>
                        </a:rPr>
                        <a:t>Total</a:t>
                      </a:r>
                      <a:endParaRPr lang="en-GB" sz="3600" b="1" dirty="0">
                        <a:solidFill>
                          <a:srgbClr val="FFFF00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 smtClean="0">
                          <a:solidFill>
                            <a:srgbClr val="FFFF00"/>
                          </a:solidFill>
                          <a:latin typeface="Garamond" panose="02020404030301010803" pitchFamily="18" charset="0"/>
                        </a:rPr>
                        <a:t>25</a:t>
                      </a:r>
                      <a:endParaRPr lang="en-GB" sz="3600" b="1" dirty="0">
                        <a:solidFill>
                          <a:srgbClr val="FFFF00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 smtClean="0">
                          <a:solidFill>
                            <a:srgbClr val="FFFF00"/>
                          </a:solidFill>
                          <a:latin typeface="Garamond" panose="02020404030301010803" pitchFamily="18" charset="0"/>
                        </a:rPr>
                        <a:t>25</a:t>
                      </a:r>
                      <a:endParaRPr lang="en-GB" sz="3600" b="1" dirty="0">
                        <a:solidFill>
                          <a:srgbClr val="FFFF00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8838324" y="3988787"/>
            <a:ext cx="1245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>
                <a:solidFill>
                  <a:srgbClr val="00B0F0"/>
                </a:solidFill>
                <a:latin typeface="Garamond" panose="02020404030301010803" pitchFamily="18" charset="0"/>
              </a:rPr>
              <a:t>11</a:t>
            </a:r>
            <a:endParaRPr lang="en-GB" sz="3600" b="1" dirty="0">
              <a:solidFill>
                <a:srgbClr val="00B0F0"/>
              </a:solidFill>
              <a:latin typeface="Garamond" panose="02020404030301010803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897884" y="4704368"/>
            <a:ext cx="1245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rgbClr val="00B0F0"/>
                </a:solidFill>
                <a:latin typeface="Garamond" panose="02020404030301010803" pitchFamily="18" charset="0"/>
              </a:rPr>
              <a:t>9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897884" y="5343004"/>
            <a:ext cx="1245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rgbClr val="00B0F0"/>
                </a:solidFill>
                <a:latin typeface="Garamond" panose="02020404030301010803" pitchFamily="18" charset="0"/>
              </a:rPr>
              <a:t>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6028" y="4598288"/>
            <a:ext cx="58490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smtClean="0">
                <a:latin typeface="Garamond" panose="02020404030301010803" pitchFamily="18" charset="0"/>
              </a:rPr>
              <a:t>But can you find a more systematic way to solve this problem?</a:t>
            </a:r>
            <a:endParaRPr lang="en-GB" sz="4000" b="1" dirty="0">
              <a:latin typeface="Garamond" panose="02020404030301010803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0939397" y="4696673"/>
            <a:ext cx="4010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3600" b="1" dirty="0" smtClean="0">
                <a:solidFill>
                  <a:srgbClr val="00B0F0"/>
                </a:solidFill>
                <a:latin typeface="Garamond" panose="02020404030301010803" pitchFamily="18" charset="0"/>
              </a:rPr>
              <a:t>7</a:t>
            </a:r>
            <a:endParaRPr lang="en-GB" sz="3600" b="1" dirty="0">
              <a:solidFill>
                <a:srgbClr val="00B0F0"/>
              </a:solidFill>
              <a:latin typeface="Garamond" panose="02020404030301010803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0756655" y="3991043"/>
            <a:ext cx="5838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3600" b="1" dirty="0" smtClean="0">
                <a:solidFill>
                  <a:srgbClr val="00B0F0"/>
                </a:solidFill>
                <a:latin typeface="Garamond" panose="02020404030301010803" pitchFamily="18" charset="0"/>
              </a:rPr>
              <a:t>15</a:t>
            </a:r>
            <a:endParaRPr lang="en-GB" sz="3600" b="1" dirty="0">
              <a:solidFill>
                <a:srgbClr val="00B0F0"/>
              </a:solidFill>
              <a:latin typeface="Garamond" panose="02020404030301010803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0939397" y="5294814"/>
            <a:ext cx="4010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3600" b="1" dirty="0" smtClean="0">
                <a:solidFill>
                  <a:srgbClr val="00B0F0"/>
                </a:solidFill>
                <a:latin typeface="Garamond" panose="02020404030301010803" pitchFamily="18" charset="0"/>
              </a:rPr>
              <a:t>3</a:t>
            </a:r>
            <a:endParaRPr lang="en-GB" sz="3600" b="1" dirty="0">
              <a:solidFill>
                <a:srgbClr val="00B0F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772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1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5861" y="337930"/>
            <a:ext cx="1059511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4000" b="1" dirty="0" smtClean="0">
                <a:latin typeface="Garamond" panose="02020404030301010803" pitchFamily="18" charset="0"/>
              </a:rPr>
              <a:t>Using what you have learned, can you solve this problem?</a:t>
            </a:r>
            <a:endParaRPr lang="en-GB" sz="4000" b="1" dirty="0">
              <a:latin typeface="Garamond" panose="020204040303010108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5861" y="1987826"/>
            <a:ext cx="105951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4000" b="1" dirty="0" smtClean="0">
                <a:latin typeface="Garamond" panose="02020404030301010803" pitchFamily="18" charset="0"/>
              </a:rPr>
              <a:t>A magician is performing a card trick. He has eight cards with the digits 1-8 on them. He chooses four cards and the numbers on them add up to 20.</a:t>
            </a:r>
          </a:p>
          <a:p>
            <a:pPr algn="just"/>
            <a:r>
              <a:rPr lang="en-GB" sz="4000" b="1" dirty="0" smtClean="0">
                <a:latin typeface="Garamond" panose="02020404030301010803" pitchFamily="18" charset="0"/>
              </a:rPr>
              <a:t>How many different combinations could he have chosen?</a:t>
            </a:r>
            <a:endParaRPr lang="en-GB" sz="40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3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37722" y="278296"/>
            <a:ext cx="46912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latin typeface="Garamond" panose="02020404030301010803" pitchFamily="18" charset="0"/>
              </a:rPr>
              <a:t>Reasoning</a:t>
            </a:r>
            <a:endParaRPr lang="en-GB" sz="4000" b="1" dirty="0">
              <a:latin typeface="Garamond" panose="020204040303010108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5921" y="986182"/>
            <a:ext cx="106348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4000" b="1" dirty="0" smtClean="0">
                <a:solidFill>
                  <a:srgbClr val="FFFF00"/>
                </a:solidFill>
                <a:latin typeface="Garamond" panose="02020404030301010803" pitchFamily="18" charset="0"/>
              </a:rPr>
              <a:t>Look at each question carefully before you answer it!</a:t>
            </a:r>
            <a:endParaRPr lang="en-GB" sz="4000" b="1" dirty="0">
              <a:solidFill>
                <a:srgbClr val="FFFF00"/>
              </a:solidFill>
              <a:latin typeface="Garamond" panose="020204040303010108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5920" y="2417342"/>
            <a:ext cx="1063486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latin typeface="Garamond" panose="02020404030301010803" pitchFamily="18" charset="0"/>
              </a:rPr>
              <a:t>Write each calculation sentence and say which is true and which is false.</a:t>
            </a:r>
          </a:p>
          <a:p>
            <a:r>
              <a:rPr lang="en-GB" sz="4000" b="1" dirty="0" smtClean="0">
                <a:latin typeface="Garamond" panose="02020404030301010803" pitchFamily="18" charset="0"/>
              </a:rPr>
              <a:t>Explain your answers</a:t>
            </a:r>
            <a:endParaRPr lang="en-GB" sz="4000" b="1" dirty="0">
              <a:latin typeface="Garamond" panose="02020404030301010803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83354" y="3175286"/>
            <a:ext cx="360127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00B0F0"/>
                </a:solidFill>
                <a:latin typeface="Garamond" panose="02020404030301010803" pitchFamily="18" charset="0"/>
              </a:rPr>
              <a:t>396 + 6 = 412</a:t>
            </a:r>
          </a:p>
          <a:p>
            <a:r>
              <a:rPr lang="en-GB" sz="4000" b="1" dirty="0" smtClean="0">
                <a:solidFill>
                  <a:srgbClr val="00B0F0"/>
                </a:solidFill>
                <a:latin typeface="Garamond" panose="02020404030301010803" pitchFamily="18" charset="0"/>
              </a:rPr>
              <a:t>504 – 70 = 444</a:t>
            </a:r>
          </a:p>
          <a:p>
            <a:r>
              <a:rPr lang="en-GB" sz="4000" b="1" dirty="0" smtClean="0">
                <a:solidFill>
                  <a:srgbClr val="00B0F0"/>
                </a:solidFill>
                <a:latin typeface="Garamond" panose="02020404030301010803" pitchFamily="18" charset="0"/>
              </a:rPr>
              <a:t>556 + 150 = 706</a:t>
            </a:r>
          </a:p>
          <a:p>
            <a:r>
              <a:rPr lang="en-GB" sz="4000" b="1" dirty="0" smtClean="0">
                <a:solidFill>
                  <a:srgbClr val="00B0F0"/>
                </a:solidFill>
                <a:latin typeface="Garamond" panose="02020404030301010803" pitchFamily="18" charset="0"/>
              </a:rPr>
              <a:t>615 – 90 = 525</a:t>
            </a:r>
          </a:p>
          <a:p>
            <a:r>
              <a:rPr lang="en-GB" sz="4000" b="1" dirty="0" smtClean="0">
                <a:solidFill>
                  <a:srgbClr val="00B0F0"/>
                </a:solidFill>
                <a:latin typeface="Garamond" panose="02020404030301010803" pitchFamily="18" charset="0"/>
              </a:rPr>
              <a:t>397 + 113 = 501</a:t>
            </a:r>
            <a:endParaRPr lang="en-GB" sz="4000" b="1" dirty="0">
              <a:solidFill>
                <a:srgbClr val="00B0F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87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2853" y="482552"/>
            <a:ext cx="6096000" cy="2554545"/>
          </a:xfrm>
          <a:prstGeom prst="rect">
            <a:avLst/>
          </a:prstGeom>
          <a:solidFill>
            <a:schemeClr val="tx1"/>
          </a:solidFill>
        </p:spPr>
        <p:txBody>
          <a:bodyPr>
            <a:spAutoFit/>
          </a:bodyPr>
          <a:lstStyle/>
          <a:p>
            <a:pPr algn="just"/>
            <a:r>
              <a:rPr lang="en-GB" sz="4000" b="1" dirty="0">
                <a:solidFill>
                  <a:schemeClr val="bg1"/>
                </a:solidFill>
                <a:latin typeface="Garamond" panose="02020404030301010803" pitchFamily="18" charset="0"/>
              </a:rPr>
              <a:t>Which of these do you think are easy and which are difficult?</a:t>
            </a:r>
          </a:p>
          <a:p>
            <a:pPr algn="just"/>
            <a:r>
              <a:rPr lang="en-GB" sz="4000" b="1" dirty="0">
                <a:solidFill>
                  <a:schemeClr val="bg1"/>
                </a:solidFill>
                <a:latin typeface="Garamond" panose="02020404030301010803" pitchFamily="18" charset="0"/>
              </a:rPr>
              <a:t>Explain your reasons.</a:t>
            </a:r>
          </a:p>
        </p:txBody>
      </p:sp>
      <p:sp>
        <p:nvSpPr>
          <p:cNvPr id="4" name="6-Point Star 3"/>
          <p:cNvSpPr/>
          <p:nvPr/>
        </p:nvSpPr>
        <p:spPr>
          <a:xfrm>
            <a:off x="6879536" y="482553"/>
            <a:ext cx="5312463" cy="6075712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8064362" y="2243136"/>
            <a:ext cx="2942810" cy="255454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453 + 10 =</a:t>
            </a:r>
          </a:p>
          <a:p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493 + 10 =</a:t>
            </a:r>
          </a:p>
          <a:p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930 – 100 = 910 – 120 =</a:t>
            </a:r>
            <a:endParaRPr lang="en-GB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27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</TotalTime>
  <Words>267</Words>
  <Application>Microsoft Office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Garamond</vt:lpstr>
      <vt:lpstr>Office Theme</vt:lpstr>
      <vt:lpstr>Addition and Subtraction -1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Place Value</dc:title>
  <dc:creator>Mr C. Nelson</dc:creator>
  <cp:lastModifiedBy>Mr C. Nelson</cp:lastModifiedBy>
  <cp:revision>19</cp:revision>
  <dcterms:created xsi:type="dcterms:W3CDTF">2018-09-10T15:15:20Z</dcterms:created>
  <dcterms:modified xsi:type="dcterms:W3CDTF">2019-09-24T10:21:50Z</dcterms:modified>
</cp:coreProperties>
</file>