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3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48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48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83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67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4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55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32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68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60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5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A0B2B-0DE9-4934-AD40-AE4033E0AED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9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A0B2B-0DE9-4934-AD40-AE4033E0AEDF}" type="datetimeFigureOut">
              <a:rPr lang="en-GB" smtClean="0"/>
              <a:t>25/09/2018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CDE5E-739D-49CD-8EAD-634C7EA461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917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879" y="2081173"/>
            <a:ext cx="9144000" cy="2387600"/>
          </a:xfrm>
        </p:spPr>
        <p:txBody>
          <a:bodyPr>
            <a:noAutofit/>
          </a:bodyPr>
          <a:lstStyle/>
          <a:p>
            <a:r>
              <a:rPr lang="en-GB" sz="7200" b="1" dirty="0" smtClean="0">
                <a:latin typeface="Garamond" panose="02020404030301010803" pitchFamily="18" charset="0"/>
              </a:rPr>
              <a:t>Addition</a:t>
            </a:r>
            <a:br>
              <a:rPr lang="en-GB" sz="7200" b="1" dirty="0" smtClean="0">
                <a:latin typeface="Garamond" panose="02020404030301010803" pitchFamily="18" charset="0"/>
              </a:rPr>
            </a:br>
            <a:r>
              <a:rPr lang="en-GB" sz="7200" b="1" dirty="0" smtClean="0">
                <a:latin typeface="Garamond" panose="02020404030301010803" pitchFamily="18" charset="0"/>
              </a:rPr>
              <a:t>and</a:t>
            </a:r>
            <a:r>
              <a:rPr lang="en-GB" sz="7200" b="1" smtClean="0">
                <a:latin typeface="Garamond" panose="02020404030301010803" pitchFamily="18" charset="0"/>
              </a:rPr>
              <a:t/>
            </a:r>
            <a:br>
              <a:rPr lang="en-GB" sz="7200" b="1" smtClean="0">
                <a:latin typeface="Garamond" panose="02020404030301010803" pitchFamily="18" charset="0"/>
              </a:rPr>
            </a:br>
            <a:r>
              <a:rPr lang="en-GB" sz="7200" b="1" smtClean="0">
                <a:latin typeface="Garamond" panose="02020404030301010803" pitchFamily="18" charset="0"/>
              </a:rPr>
              <a:t>Subtraction - 2</a:t>
            </a:r>
            <a:endParaRPr lang="en-GB" sz="7200" b="1" dirty="0"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3093" y="4928561"/>
            <a:ext cx="9144000" cy="1655762"/>
          </a:xfrm>
        </p:spPr>
        <p:txBody>
          <a:bodyPr>
            <a:noAutofit/>
          </a:bodyPr>
          <a:lstStyle/>
          <a:p>
            <a:endParaRPr lang="en-GB" sz="7200" b="1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3007" y="126124"/>
            <a:ext cx="46891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Reasoning Problems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6841" y="980879"/>
            <a:ext cx="117137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4000" b="1" dirty="0" smtClean="0">
                <a:latin typeface="Garamond" panose="02020404030301010803" pitchFamily="18" charset="0"/>
              </a:rPr>
              <a:t>Roll an ordinary die six times. As you do, fill in each of the boxes. Your target is to make the smallest total possible.</a:t>
            </a:r>
          </a:p>
          <a:p>
            <a:pPr algn="just"/>
            <a:r>
              <a:rPr lang="en-GB" sz="4000" b="1" dirty="0" smtClean="0">
                <a:latin typeface="Garamond" panose="02020404030301010803" pitchFamily="18" charset="0"/>
              </a:rPr>
              <a:t>Could you rearrange the digits into different places to make a lower total?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54545" y="4297847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741608" y="4340771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328671" y="4348654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880059" y="4348654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467122" y="4340771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054185" y="4340771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881951" y="4242842"/>
            <a:ext cx="6976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>
                <a:solidFill>
                  <a:schemeClr val="bg1"/>
                </a:solidFill>
                <a:latin typeface="Garamond" panose="02020404030301010803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39040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9277" y="610335"/>
            <a:ext cx="102223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4000" b="1" dirty="0">
                <a:latin typeface="Garamond" panose="02020404030301010803" pitchFamily="18" charset="0"/>
              </a:rPr>
              <a:t>The answer to an addition calculation is 201. All of the digits used are either 1 or 9. Fill in the boxes to make the calculation correct.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3495" y="2927130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804097" y="2927130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649183" y="2927130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047059" y="2927130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03867" y="2927130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166538" y="2927130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428890" y="2927130"/>
            <a:ext cx="1245476" cy="8040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0503249" y="2975207"/>
            <a:ext cx="1096758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201</a:t>
            </a:r>
            <a:endParaRPr lang="en-GB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53504" y="2867485"/>
            <a:ext cx="472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+</a:t>
            </a:r>
            <a:endParaRPr lang="en-GB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604165" y="2879556"/>
            <a:ext cx="6463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=</a:t>
            </a:r>
            <a:endParaRPr lang="en-GB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42152" y="2879556"/>
            <a:ext cx="6463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b="1" dirty="0">
                <a:solidFill>
                  <a:schemeClr val="bg1"/>
                </a:solidFill>
                <a:latin typeface="Garamond" panose="02020404030301010803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5065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914" y="360608"/>
            <a:ext cx="110500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Carl was working on some calculations. Can you explain the mistake that he has made in each one?</a:t>
            </a:r>
          </a:p>
          <a:p>
            <a:r>
              <a:rPr lang="en-GB" sz="4000" b="1" dirty="0" smtClean="0">
                <a:latin typeface="Garamond" panose="02020404030301010803" pitchFamily="18" charset="0"/>
              </a:rPr>
              <a:t>What are the correct answers?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0913" y="2665926"/>
            <a:ext cx="19833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1)  256</a:t>
            </a:r>
          </a:p>
          <a:p>
            <a:r>
              <a:rPr lang="en-GB" sz="4000" b="1" dirty="0" smtClean="0">
                <a:latin typeface="Garamond" panose="02020404030301010803" pitchFamily="18" charset="0"/>
              </a:rPr>
              <a:t> +    115</a:t>
            </a:r>
          </a:p>
          <a:p>
            <a:r>
              <a:rPr lang="en-GB" sz="4000" b="1" dirty="0">
                <a:latin typeface="Garamond" panose="02020404030301010803" pitchFamily="18" charset="0"/>
              </a:rPr>
              <a:t> </a:t>
            </a:r>
            <a:r>
              <a:rPr lang="en-GB" sz="4000" b="1" dirty="0" smtClean="0">
                <a:latin typeface="Garamond" panose="02020404030301010803" pitchFamily="18" charset="0"/>
              </a:rPr>
              <a:t>   2675</a:t>
            </a:r>
          </a:p>
          <a:p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0913" y="4833258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4) 63</a:t>
            </a:r>
            <a:endParaRPr lang="en-GB" sz="4000" b="1" dirty="0">
              <a:latin typeface="Garamond" panose="02020404030301010803" pitchFamily="18" charset="0"/>
            </a:endParaRPr>
          </a:p>
          <a:p>
            <a:r>
              <a:rPr lang="en-GB" sz="4000" b="1" dirty="0" smtClean="0">
                <a:latin typeface="Garamond" panose="02020404030301010803" pitchFamily="18" charset="0"/>
              </a:rPr>
              <a:t>-     30</a:t>
            </a:r>
            <a:endParaRPr lang="en-GB" sz="4000" b="1" dirty="0">
              <a:latin typeface="Garamond" panose="02020404030301010803" pitchFamily="18" charset="0"/>
            </a:endParaRPr>
          </a:p>
          <a:p>
            <a:r>
              <a:rPr lang="en-GB" sz="4000" b="1" dirty="0">
                <a:latin typeface="Garamond" panose="02020404030301010803" pitchFamily="18" charset="0"/>
              </a:rPr>
              <a:t>   </a:t>
            </a:r>
            <a:r>
              <a:rPr lang="en-GB" sz="4000" b="1" dirty="0" smtClean="0">
                <a:latin typeface="Garamond" panose="02020404030301010803" pitchFamily="18" charset="0"/>
              </a:rPr>
              <a:t> 600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83489" y="268555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2) 158</a:t>
            </a:r>
            <a:endParaRPr lang="en-GB" sz="4000" b="1" dirty="0">
              <a:latin typeface="Garamond" panose="02020404030301010803" pitchFamily="18" charset="0"/>
            </a:endParaRPr>
          </a:p>
          <a:p>
            <a:r>
              <a:rPr lang="en-GB" sz="4000" b="1" dirty="0" smtClean="0">
                <a:latin typeface="Garamond" panose="02020404030301010803" pitchFamily="18" charset="0"/>
              </a:rPr>
              <a:t> + 157</a:t>
            </a:r>
            <a:endParaRPr lang="en-GB" sz="4000" b="1" dirty="0">
              <a:latin typeface="Garamond" panose="02020404030301010803" pitchFamily="18" charset="0"/>
            </a:endParaRPr>
          </a:p>
          <a:p>
            <a:r>
              <a:rPr lang="en-GB" sz="4000" b="1" dirty="0">
                <a:latin typeface="Garamond" panose="02020404030301010803" pitchFamily="18" charset="0"/>
              </a:rPr>
              <a:t>   </a:t>
            </a:r>
            <a:r>
              <a:rPr lang="en-GB" sz="4000" b="1" dirty="0" smtClean="0">
                <a:latin typeface="Garamond" panose="02020404030301010803" pitchFamily="18" charset="0"/>
              </a:rPr>
              <a:t> 205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45758" y="2726928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3) 406</a:t>
            </a:r>
            <a:endParaRPr lang="en-GB" sz="4000" b="1" dirty="0">
              <a:latin typeface="Garamond" panose="02020404030301010803" pitchFamily="18" charset="0"/>
            </a:endParaRPr>
          </a:p>
          <a:p>
            <a:r>
              <a:rPr lang="en-GB" sz="4000" b="1" dirty="0">
                <a:latin typeface="Garamond" panose="02020404030301010803" pitchFamily="18" charset="0"/>
              </a:rPr>
              <a:t>+  115</a:t>
            </a:r>
          </a:p>
          <a:p>
            <a:r>
              <a:rPr lang="en-GB" sz="4000" b="1" dirty="0">
                <a:latin typeface="Garamond" panose="02020404030301010803" pitchFamily="18" charset="0"/>
              </a:rPr>
              <a:t>   </a:t>
            </a:r>
            <a:r>
              <a:rPr lang="en-GB" sz="4000" b="1" dirty="0" smtClean="0">
                <a:latin typeface="Garamond" panose="02020404030301010803" pitchFamily="18" charset="0"/>
              </a:rPr>
              <a:t>  301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935865" y="3956473"/>
            <a:ext cx="158839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924801" y="4635687"/>
            <a:ext cx="158839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924801" y="3956473"/>
            <a:ext cx="158839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935865" y="6097254"/>
            <a:ext cx="158839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940157" y="4588472"/>
            <a:ext cx="158839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486140" y="4588471"/>
            <a:ext cx="158839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486140" y="3959132"/>
            <a:ext cx="158839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583512" y="469183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6) 205</a:t>
            </a:r>
            <a:endParaRPr lang="en-GB" sz="4000" b="1" dirty="0">
              <a:latin typeface="Garamond" panose="02020404030301010803" pitchFamily="18" charset="0"/>
            </a:endParaRPr>
          </a:p>
          <a:p>
            <a:r>
              <a:rPr lang="en-GB" sz="4000" b="1" dirty="0">
                <a:latin typeface="Garamond" panose="02020404030301010803" pitchFamily="18" charset="0"/>
              </a:rPr>
              <a:t>+  </a:t>
            </a:r>
            <a:r>
              <a:rPr lang="en-GB" sz="4000" b="1" dirty="0" smtClean="0">
                <a:latin typeface="Garamond" panose="02020404030301010803" pitchFamily="18" charset="0"/>
              </a:rPr>
              <a:t>152</a:t>
            </a:r>
            <a:endParaRPr lang="en-GB" sz="4000" b="1" dirty="0">
              <a:latin typeface="Garamond" panose="02020404030301010803" pitchFamily="18" charset="0"/>
            </a:endParaRPr>
          </a:p>
          <a:p>
            <a:r>
              <a:rPr lang="en-GB" sz="4000" b="1" dirty="0">
                <a:latin typeface="Garamond" panose="02020404030301010803" pitchFamily="18" charset="0"/>
              </a:rPr>
              <a:t>   </a:t>
            </a:r>
            <a:r>
              <a:rPr lang="en-GB" sz="4000" b="1" dirty="0" smtClean="0">
                <a:latin typeface="Garamond" panose="02020404030301010803" pitchFamily="18" charset="0"/>
              </a:rPr>
              <a:t>  103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183489" y="4734387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1" dirty="0" smtClean="0">
                <a:latin typeface="Garamond" panose="02020404030301010803" pitchFamily="18" charset="0"/>
              </a:rPr>
              <a:t>5) 46</a:t>
            </a:r>
            <a:endParaRPr lang="en-GB" sz="4000" b="1" dirty="0">
              <a:latin typeface="Garamond" panose="02020404030301010803" pitchFamily="18" charset="0"/>
            </a:endParaRPr>
          </a:p>
          <a:p>
            <a:r>
              <a:rPr lang="en-GB" sz="4000" b="1" dirty="0">
                <a:latin typeface="Garamond" panose="02020404030301010803" pitchFamily="18" charset="0"/>
              </a:rPr>
              <a:t>+  </a:t>
            </a:r>
            <a:r>
              <a:rPr lang="en-GB" sz="4000" b="1" dirty="0" smtClean="0">
                <a:latin typeface="Garamond" panose="02020404030301010803" pitchFamily="18" charset="0"/>
              </a:rPr>
              <a:t>28</a:t>
            </a:r>
            <a:endParaRPr lang="en-GB" sz="4000" b="1" dirty="0">
              <a:latin typeface="Garamond" panose="02020404030301010803" pitchFamily="18" charset="0"/>
            </a:endParaRPr>
          </a:p>
          <a:p>
            <a:r>
              <a:rPr lang="en-GB" sz="4000" b="1" dirty="0">
                <a:latin typeface="Garamond" panose="02020404030301010803" pitchFamily="18" charset="0"/>
              </a:rPr>
              <a:t>   </a:t>
            </a:r>
            <a:r>
              <a:rPr lang="en-GB" sz="4000" b="1" dirty="0" smtClean="0">
                <a:latin typeface="Garamond" panose="02020404030301010803" pitchFamily="18" charset="0"/>
              </a:rPr>
              <a:t>  22</a:t>
            </a:r>
            <a:endParaRPr lang="en-GB" sz="4000" b="1" dirty="0">
              <a:latin typeface="Garamond" panose="02020404030301010803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888643" y="6755804"/>
            <a:ext cx="158839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4344474" y="6057996"/>
            <a:ext cx="158839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344474" y="6651638"/>
            <a:ext cx="158839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7724106" y="5895465"/>
            <a:ext cx="158839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724106" y="6651637"/>
            <a:ext cx="1588394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6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150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Garamond</vt:lpstr>
      <vt:lpstr>Office Theme</vt:lpstr>
      <vt:lpstr>Addition and Subtraction - 2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Value</dc:title>
  <dc:creator>Mr C. Nelson</dc:creator>
  <cp:lastModifiedBy>Mr C. Nelson</cp:lastModifiedBy>
  <cp:revision>24</cp:revision>
  <dcterms:created xsi:type="dcterms:W3CDTF">2018-09-10T15:15:20Z</dcterms:created>
  <dcterms:modified xsi:type="dcterms:W3CDTF">2018-09-25T10:12:27Z</dcterms:modified>
</cp:coreProperties>
</file>