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879" y="2081173"/>
            <a:ext cx="9144000" cy="2387600"/>
          </a:xfrm>
        </p:spPr>
        <p:txBody>
          <a:bodyPr>
            <a:noAutofit/>
          </a:bodyPr>
          <a:lstStyle/>
          <a:p>
            <a:r>
              <a:rPr lang="en-GB" sz="7200" b="1" dirty="0" smtClean="0">
                <a:latin typeface="Garamond" panose="02020404030301010803" pitchFamily="18" charset="0"/>
              </a:rPr>
              <a:t>Addition</a:t>
            </a:r>
            <a:br>
              <a:rPr lang="en-GB" sz="7200" b="1" dirty="0" smtClean="0">
                <a:latin typeface="Garamond" panose="02020404030301010803" pitchFamily="18" charset="0"/>
              </a:rPr>
            </a:br>
            <a:r>
              <a:rPr lang="en-GB" sz="7200" b="1" dirty="0" smtClean="0">
                <a:latin typeface="Garamond" panose="02020404030301010803" pitchFamily="18" charset="0"/>
              </a:rPr>
              <a:t>and</a:t>
            </a:r>
            <a:br>
              <a:rPr lang="en-GB" sz="7200" b="1" dirty="0" smtClean="0">
                <a:latin typeface="Garamond" panose="02020404030301010803" pitchFamily="18" charset="0"/>
              </a:rPr>
            </a:br>
            <a:r>
              <a:rPr lang="en-GB" sz="7200" b="1" dirty="0" smtClean="0">
                <a:latin typeface="Garamond" panose="02020404030301010803" pitchFamily="18" charset="0"/>
              </a:rPr>
              <a:t>Subtraction - 3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3093" y="4928561"/>
            <a:ext cx="9144000" cy="1655762"/>
          </a:xfrm>
        </p:spPr>
        <p:txBody>
          <a:bodyPr>
            <a:noAutofit/>
          </a:bodyPr>
          <a:lstStyle/>
          <a:p>
            <a:endParaRPr lang="en-GB" sz="7200" b="1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flipH="1" flipV="1">
            <a:off x="393945" y="1852195"/>
            <a:ext cx="3096230" cy="6738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 flipV="1">
            <a:off x="5565948" y="1094704"/>
            <a:ext cx="3307595" cy="6738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 flipV="1">
            <a:off x="970340" y="1094704"/>
            <a:ext cx="3936509" cy="6738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0912" y="1094704"/>
            <a:ext cx="1129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I think of a number.  I multiply it by 2 and my answer is 24.  What was my number?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5775" y="193183"/>
            <a:ext cx="7328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Think of a Number Problems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0912" y="2418143"/>
            <a:ext cx="10341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How do we go about solving a puzzle like this?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523" y="3079862"/>
            <a:ext cx="11062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Well first it would help if we wrote out the calculation using what we know.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6870" y="4687910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75843" y="4675031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67852" y="4675030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24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6330" y="4449468"/>
            <a:ext cx="872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X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88298" y="4464855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=</a:t>
            </a:r>
            <a:endParaRPr lang="en-GB" sz="7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27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  <p:bldP spid="9" grpId="0" animBg="1"/>
      <p:bldP spid="11" grpId="0" animBg="1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8613" y="221423"/>
            <a:ext cx="1129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I think of a number.  I multiply it by 2 and my answer is 24.  What was my number?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912" y="2501778"/>
            <a:ext cx="10341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This hasn’t helped much!</a:t>
            </a:r>
            <a:endParaRPr lang="en-GB" sz="40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523" y="3079862"/>
            <a:ext cx="1106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But what if I wrote the calculation backwards?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58373" y="4148468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11448" y="1686170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58373" y="1619366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24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2959" y="1485449"/>
            <a:ext cx="872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X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5792" y="1458418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=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923" y="1734148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923" y="4148467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24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7648" y="4208863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4274" y="3977294"/>
            <a:ext cx="8194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X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84774" y="3933022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0554" y="5200523"/>
            <a:ext cx="107581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Now I can see that the missing number is in the two times table! 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3792" y="5816076"/>
            <a:ext cx="7263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  <a:latin typeface="Garamond" panose="02020404030301010803" pitchFamily="18" charset="0"/>
              </a:rPr>
              <a:t>And I already know the answer!</a:t>
            </a:r>
          </a:p>
        </p:txBody>
      </p:sp>
    </p:spTree>
    <p:extLst>
      <p:ext uri="{BB962C8B-B14F-4D97-AF65-F5344CB8AC3E}">
        <p14:creationId xmlns:p14="http://schemas.microsoft.com/office/powerpoint/2010/main" val="28522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6" grpId="0" animBg="1"/>
      <p:bldP spid="17" grpId="0" animBg="1"/>
      <p:bldP spid="10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491475" y="1045758"/>
            <a:ext cx="2678805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261023" y="1037491"/>
            <a:ext cx="1579810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25511" y="1054153"/>
            <a:ext cx="4153437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09093" y="921067"/>
            <a:ext cx="111015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 think of a number.  I add 16 and my answer is 36.  What was my number?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823" y="244699"/>
            <a:ext cx="10753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Now try this: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6823" y="2536153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2575" y="2542351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6823" y="3597241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88429" y="3609637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72626" y="3609637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8327" y="2522288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46333" y="2396912"/>
            <a:ext cx="800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35392" y="3376619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+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1519" y="2421045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+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16475" y="3394192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4909" y="4793673"/>
            <a:ext cx="11152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This hasn’t helped much. So we need to find another method to use to solve the problem.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7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546534" y="310478"/>
            <a:ext cx="2678805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370916" y="294937"/>
            <a:ext cx="1529172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56823" y="300564"/>
            <a:ext cx="4153437" cy="52803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95239" y="176792"/>
            <a:ext cx="111015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 think of a number.  I add 16 and my answer is 36.  What was my number?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714" y="1563851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31739" y="1563850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714" y="5479362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5206" y="5445591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48982" y="5450539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88428" y="1563849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36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70965" y="1424319"/>
            <a:ext cx="800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04020" y="5230149"/>
            <a:ext cx="4924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-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5108" y="1348407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 smtClean="0">
                <a:latin typeface="Garamond" panose="02020404030301010803" pitchFamily="18" charset="0"/>
              </a:rPr>
              <a:t>+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57230" y="5230148"/>
            <a:ext cx="8002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Garamond" panose="02020404030301010803" pitchFamily="18" charset="0"/>
              </a:rPr>
              <a:t>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5238" y="2459312"/>
            <a:ext cx="11101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Begin by writing your ‘target’ number (the answer)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238" y="3068546"/>
            <a:ext cx="1165190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We are going to work backwards and do the opposite</a:t>
            </a:r>
          </a:p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Operation each time.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238" y="4391985"/>
            <a:ext cx="11651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So + becomes – and X changes to</a:t>
            </a:r>
            <a:endParaRPr lang="en-GB" sz="4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Division 20"/>
          <p:cNvSpPr/>
          <p:nvPr/>
        </p:nvSpPr>
        <p:spPr>
          <a:xfrm>
            <a:off x="7711370" y="4490637"/>
            <a:ext cx="770619" cy="581891"/>
          </a:xfrm>
          <a:prstGeom prst="mathDivid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085206" y="5445590"/>
            <a:ext cx="2021983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17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/>
      <p:bldP spid="16" grpId="0"/>
      <p:bldP spid="3" grpId="0"/>
      <p:bldP spid="4" grpId="0"/>
      <p:bldP spid="5" grpId="0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4180" y="306875"/>
            <a:ext cx="10487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600" b="1" dirty="0" smtClean="0">
                <a:latin typeface="Garamond" panose="02020404030301010803" pitchFamily="18" charset="0"/>
              </a:rPr>
              <a:t>1) I </a:t>
            </a:r>
            <a:r>
              <a:rPr lang="en-GB" sz="3600" b="1" dirty="0">
                <a:latin typeface="Garamond" panose="02020404030301010803" pitchFamily="18" charset="0"/>
              </a:rPr>
              <a:t>think of a number.  I subtract 25 and add 2.  My answer is 27, what was my number?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180" y="1493386"/>
            <a:ext cx="114591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542925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2) I 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think of a number.  I add 15 and then multiply by 2.  My answer is 32, what was my number?</a:t>
            </a:r>
            <a:endParaRPr lang="en-GB" sz="3600" b="1" dirty="0">
              <a:solidFill>
                <a:srgbClr val="FFFF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4180" y="2803008"/>
            <a:ext cx="11459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542925" algn="l"/>
              </a:tabLst>
            </a:pPr>
            <a:r>
              <a:rPr lang="en-GB" sz="3600" b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3) I </a:t>
            </a:r>
            <a:r>
              <a:rPr lang="en-GB" sz="3600" b="1" dirty="0">
                <a:latin typeface="Garamond" panose="02020404030301010803" pitchFamily="18" charset="0"/>
                <a:ea typeface="Times New Roman" panose="02020603050405020304" pitchFamily="18" charset="0"/>
              </a:rPr>
              <a:t>think of a number.  I divide by 2, add 98 and my answer is 100.  What was my number?</a:t>
            </a:r>
            <a:endParaRPr lang="en-GB" sz="3600" b="1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180" y="4003337"/>
            <a:ext cx="11459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542925" algn="l"/>
              </a:tabLst>
            </a:pP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4) I 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think of a number.  I multiply it by 2, add 50 and my answer is 74.  What was my number?</a:t>
            </a:r>
            <a:endParaRPr lang="en-GB" sz="3600" b="1" dirty="0">
              <a:solidFill>
                <a:srgbClr val="FFFF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4180" y="5203666"/>
            <a:ext cx="11459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542925" algn="l"/>
              </a:tabLst>
            </a:pPr>
            <a:r>
              <a:rPr lang="en-GB" sz="3600" b="1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5)I </a:t>
            </a:r>
            <a:r>
              <a:rPr lang="en-GB" sz="3600" b="1" dirty="0">
                <a:latin typeface="Garamond" panose="02020404030301010803" pitchFamily="18" charset="0"/>
                <a:ea typeface="Times New Roman" panose="02020603050405020304" pitchFamily="18" charset="0"/>
              </a:rPr>
              <a:t>think of a number.  I divide by 2, add 98 and my answer is 100.  What was my number?</a:t>
            </a:r>
            <a:endParaRPr lang="en-GB" sz="3600" b="1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375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Times New Roman</vt:lpstr>
      <vt:lpstr>Office Theme</vt:lpstr>
      <vt:lpstr>Addition and Subtraction - 3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38</cp:revision>
  <dcterms:created xsi:type="dcterms:W3CDTF">2018-09-10T15:15:20Z</dcterms:created>
  <dcterms:modified xsi:type="dcterms:W3CDTF">2018-10-02T10:04:41Z</dcterms:modified>
</cp:coreProperties>
</file>